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8" r:id="rId6"/>
    <p:sldId id="273" r:id="rId7"/>
    <p:sldId id="292" r:id="rId8"/>
    <p:sldId id="289" r:id="rId9"/>
    <p:sldId id="269" r:id="rId10"/>
    <p:sldId id="274" r:id="rId11"/>
    <p:sldId id="277" r:id="rId12"/>
    <p:sldId id="281" r:id="rId13"/>
    <p:sldId id="290" r:id="rId14"/>
    <p:sldId id="260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78D"/>
    <a:srgbClr val="31D8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4"/>
  </p:normalViewPr>
  <p:slideViewPr>
    <p:cSldViewPr snapToGrid="0" snapToObjects="1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39" d="100"/>
          <a:sy n="139" d="100"/>
        </p:scale>
        <p:origin x="498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n" userId="5bc5d7df-89c3-4da3-88df-8eeb402a1a61" providerId="ADAL" clId="{F84F5BD9-0712-448A-856E-CA9C864D91AA}"/>
    <pc:docChg chg="modSld">
      <pc:chgData name="Timon" userId="5bc5d7df-89c3-4da3-88df-8eeb402a1a61" providerId="ADAL" clId="{F84F5BD9-0712-448A-856E-CA9C864D91AA}" dt="2024-09-03T07:56:14.707" v="6" actId="20577"/>
      <pc:docMkLst>
        <pc:docMk/>
      </pc:docMkLst>
      <pc:sldChg chg="modSp mod">
        <pc:chgData name="Timon" userId="5bc5d7df-89c3-4da3-88df-8eeb402a1a61" providerId="ADAL" clId="{F84F5BD9-0712-448A-856E-CA9C864D91AA}" dt="2024-09-03T07:56:04.160" v="2" actId="20577"/>
        <pc:sldMkLst>
          <pc:docMk/>
          <pc:sldMk cId="4179822864" sldId="281"/>
        </pc:sldMkLst>
        <pc:spChg chg="mod">
          <ac:chgData name="Timon" userId="5bc5d7df-89c3-4da3-88df-8eeb402a1a61" providerId="ADAL" clId="{F84F5BD9-0712-448A-856E-CA9C864D91AA}" dt="2024-09-03T07:56:04.160" v="2" actId="20577"/>
          <ac:spMkLst>
            <pc:docMk/>
            <pc:sldMk cId="4179822864" sldId="281"/>
            <ac:spMk id="3" creationId="{00000000-0000-0000-0000-000000000000}"/>
          </ac:spMkLst>
        </pc:spChg>
      </pc:sldChg>
      <pc:sldChg chg="modSp mod">
        <pc:chgData name="Timon" userId="5bc5d7df-89c3-4da3-88df-8eeb402a1a61" providerId="ADAL" clId="{F84F5BD9-0712-448A-856E-CA9C864D91AA}" dt="2024-09-03T07:56:14.707" v="6" actId="20577"/>
        <pc:sldMkLst>
          <pc:docMk/>
          <pc:sldMk cId="46211263" sldId="290"/>
        </pc:sldMkLst>
        <pc:spChg chg="mod">
          <ac:chgData name="Timon" userId="5bc5d7df-89c3-4da3-88df-8eeb402a1a61" providerId="ADAL" clId="{F84F5BD9-0712-448A-856E-CA9C864D91AA}" dt="2024-09-03T07:56:14.707" v="6" actId="20577"/>
          <ac:spMkLst>
            <pc:docMk/>
            <pc:sldMk cId="46211263" sldId="290"/>
            <ac:spMk id="3" creationId="{00000000-0000-0000-0000-000000000000}"/>
          </ac:spMkLst>
        </pc:spChg>
      </pc:sldChg>
    </pc:docChg>
  </pc:docChgLst>
  <pc:docChgLst>
    <pc:chgData name="Timon Jongkind" userId="5bc5d7df-89c3-4da3-88df-8eeb402a1a61" providerId="ADAL" clId="{F84F5BD9-0712-448A-856E-CA9C864D91AA}"/>
    <pc:docChg chg="custSel addSld modSld">
      <pc:chgData name="Timon Jongkind" userId="5bc5d7df-89c3-4da3-88df-8eeb402a1a61" providerId="ADAL" clId="{F84F5BD9-0712-448A-856E-CA9C864D91AA}" dt="2024-08-30T13:14:33.943" v="27"/>
      <pc:docMkLst>
        <pc:docMk/>
      </pc:docMkLst>
      <pc:sldChg chg="addSp delSp modSp mod">
        <pc:chgData name="Timon Jongkind" userId="5bc5d7df-89c3-4da3-88df-8eeb402a1a61" providerId="ADAL" clId="{F84F5BD9-0712-448A-856E-CA9C864D91AA}" dt="2024-08-30T13:14:12.410" v="26"/>
        <pc:sldMkLst>
          <pc:docMk/>
          <pc:sldMk cId="4226930700" sldId="273"/>
        </pc:sldMkLst>
        <pc:spChg chg="mod">
          <ac:chgData name="Timon Jongkind" userId="5bc5d7df-89c3-4da3-88df-8eeb402a1a61" providerId="ADAL" clId="{F84F5BD9-0712-448A-856E-CA9C864D91AA}" dt="2024-08-30T13:12:22.429" v="23" actId="20577"/>
          <ac:spMkLst>
            <pc:docMk/>
            <pc:sldMk cId="4226930700" sldId="273"/>
            <ac:spMk id="2" creationId="{00000000-0000-0000-0000-000000000000}"/>
          </ac:spMkLst>
        </pc:spChg>
        <pc:spChg chg="add del mod">
          <ac:chgData name="Timon Jongkind" userId="5bc5d7df-89c3-4da3-88df-8eeb402a1a61" providerId="ADAL" clId="{F84F5BD9-0712-448A-856E-CA9C864D91AA}" dt="2024-08-30T13:14:12.410" v="26"/>
          <ac:spMkLst>
            <pc:docMk/>
            <pc:sldMk cId="4226930700" sldId="273"/>
            <ac:spMk id="5" creationId="{B6263917-1B78-45A3-A524-1808F1F82EBD}"/>
          </ac:spMkLst>
        </pc:spChg>
        <pc:picChg chg="del">
          <ac:chgData name="Timon Jongkind" userId="5bc5d7df-89c3-4da3-88df-8eeb402a1a61" providerId="ADAL" clId="{F84F5BD9-0712-448A-856E-CA9C864D91AA}" dt="2024-08-30T13:14:07.660" v="25" actId="478"/>
          <ac:picMkLst>
            <pc:docMk/>
            <pc:sldMk cId="4226930700" sldId="273"/>
            <ac:picMk id="8" creationId="{00000000-0000-0000-0000-000000000000}"/>
          </ac:picMkLst>
        </pc:picChg>
        <pc:picChg chg="add mod">
          <ac:chgData name="Timon Jongkind" userId="5bc5d7df-89c3-4da3-88df-8eeb402a1a61" providerId="ADAL" clId="{F84F5BD9-0712-448A-856E-CA9C864D91AA}" dt="2024-08-30T13:14:12.410" v="26"/>
          <ac:picMkLst>
            <pc:docMk/>
            <pc:sldMk cId="4226930700" sldId="273"/>
            <ac:picMk id="9" creationId="{C5371395-A187-44F5-B0FE-29B78F0CF985}"/>
          </ac:picMkLst>
        </pc:picChg>
      </pc:sldChg>
      <pc:sldChg chg="add setBg">
        <pc:chgData name="Timon Jongkind" userId="5bc5d7df-89c3-4da3-88df-8eeb402a1a61" providerId="ADAL" clId="{F84F5BD9-0712-448A-856E-CA9C864D91AA}" dt="2024-08-30T13:14:33.943" v="27"/>
        <pc:sldMkLst>
          <pc:docMk/>
          <pc:sldMk cId="619204937" sldId="289"/>
        </pc:sldMkLst>
      </pc:sldChg>
      <pc:sldChg chg="add">
        <pc:chgData name="Timon Jongkind" userId="5bc5d7df-89c3-4da3-88df-8eeb402a1a61" providerId="ADAL" clId="{F84F5BD9-0712-448A-856E-CA9C864D91AA}" dt="2024-08-30T13:12:38.428" v="24"/>
        <pc:sldMkLst>
          <pc:docMk/>
          <pc:sldMk cId="2949381077" sldId="2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D35B347-210E-D34C-9035-40FF6664A6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3257FFC-1260-214E-BE27-C5D766D3D6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07D8D-2F1B-3146-B533-E539AE0B4A6C}" type="datetimeFigureOut">
              <a:rPr lang="nl-NL" smtClean="0"/>
              <a:t>3-9-2024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636B99D-5F65-2242-8D89-C7D420872D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C9FD6FA-EB16-954E-B3E3-07AEE876A5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623DD-2DB5-5846-92AF-0529443568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25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BC17E-9151-43DA-B37B-E1EADE2E144B}" type="datetimeFigureOut">
              <a:rPr lang="nl-NL" smtClean="0"/>
              <a:t>3-9-2024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2CE58-1949-4BF6-9CE1-E7EC366E15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908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2CE58-1949-4BF6-9CE1-E7EC366E15B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4504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2CE58-1949-4BF6-9CE1-E7EC366E15B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61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2CE58-1949-4BF6-9CE1-E7EC366E15B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1316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2CE58-1949-4BF6-9CE1-E7EC366E15B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873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2CE58-1949-4BF6-9CE1-E7EC366E15B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557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VAN DEZE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  <p:pic>
        <p:nvPicPr>
          <p:cNvPr id="12" name="Afbeelding 11" descr="Afbeelding met klok&#10;&#10;Automatisch gegenereerde beschrijving">
            <a:extLst>
              <a:ext uri="{FF2B5EF4-FFF2-40B4-BE49-F238E27FC236}">
                <a16:creationId xmlns:a16="http://schemas.microsoft.com/office/drawing/2014/main" id="{1322AEB8-983D-314E-8426-1039499D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90" y="4757736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7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idings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SCHEIDINGS-</a:t>
            </a:r>
            <a:br>
              <a:rPr lang="nl-NL" dirty="0"/>
            </a:br>
            <a:r>
              <a:rPr lang="nl-NL" dirty="0"/>
              <a:t>SLIDE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  <p:pic>
        <p:nvPicPr>
          <p:cNvPr id="12" name="Afbeelding 11" descr="Afbeelding met klok&#10;&#10;Automatisch gegenereerde beschrijving">
            <a:extLst>
              <a:ext uri="{FF2B5EF4-FFF2-40B4-BE49-F238E27FC236}">
                <a16:creationId xmlns:a16="http://schemas.microsoft.com/office/drawing/2014/main" id="{1322AEB8-983D-314E-8426-1039499D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90" y="4757736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6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idings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SCHEIDINGS-</a:t>
            </a:r>
            <a:br>
              <a:rPr lang="nl-NL" dirty="0"/>
            </a:br>
            <a:r>
              <a:rPr lang="nl-NL" dirty="0"/>
              <a:t>SLIDE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67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INHOUDSOPGAVE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24400"/>
            <a:ext cx="10515600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A78D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Klikken om een hoofdstuk toe te voegen</a:t>
            </a:r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4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40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65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ina 1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40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192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BFD868-66F6-A64D-ADEC-BBE4EEE6B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44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40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pagina 2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BFD868-66F6-A64D-ADEC-BBE4EEE6B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44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7164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22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3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1816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799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63200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hier</a:t>
            </a:r>
            <a:br>
              <a:rPr lang="nl-NL" dirty="0"/>
            </a:br>
            <a:r>
              <a:rPr lang="nl-NL" dirty="0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275850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VAN DEZE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26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_quote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6104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738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214139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hier</a:t>
            </a:r>
            <a:br>
              <a:rPr lang="nl-NL" dirty="0"/>
            </a:br>
            <a:r>
              <a:rPr lang="nl-NL" dirty="0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3700158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99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63200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hier</a:t>
            </a:r>
            <a:br>
              <a:rPr lang="nl-NL" dirty="0"/>
            </a:br>
            <a:r>
              <a:rPr lang="nl-NL" dirty="0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1305503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-z.logo_quote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6295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738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214139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hier</a:t>
            </a:r>
            <a:br>
              <a:rPr lang="nl-NL" dirty="0"/>
            </a:br>
            <a:r>
              <a:rPr lang="nl-NL" dirty="0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957999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024400"/>
            <a:ext cx="7213375" cy="43513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A78D"/>
              </a:buClr>
              <a:buSzTx/>
              <a:buFontTx/>
              <a:buNone/>
              <a:tabLst/>
              <a:defRPr/>
            </a:lvl1pPr>
          </a:lstStyle>
          <a:p>
            <a:pPr lvl="0"/>
            <a:r>
              <a:rPr lang="nl-NL" dirty="0"/>
              <a:t>Klikken om een tekst toe te voegen</a:t>
            </a:r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6080A32B-699B-654D-86D4-99260E8194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33472" y="2097087"/>
            <a:ext cx="2952525" cy="29525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64978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24400"/>
            <a:ext cx="7528965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A78D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Klikken om een hoofdstuk toe te voegen</a:t>
            </a:r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7A2361DE-0582-854E-A23F-68DE3F4F1F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53651" y="2097088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afbeelding 6">
            <a:extLst>
              <a:ext uri="{FF2B5EF4-FFF2-40B4-BE49-F238E27FC236}">
                <a16:creationId xmlns:a16="http://schemas.microsoft.com/office/drawing/2014/main" id="{C266A8C7-13DC-4848-B9DA-7A2A842A16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68612" y="2097088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1" name="Tijdelijke aanduiding voor afbeelding 6">
            <a:extLst>
              <a:ext uri="{FF2B5EF4-FFF2-40B4-BE49-F238E27FC236}">
                <a16:creationId xmlns:a16="http://schemas.microsoft.com/office/drawing/2014/main" id="{0D582A28-9316-4E4A-9D19-84226F06D4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53651" y="3568377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6">
            <a:extLst>
              <a:ext uri="{FF2B5EF4-FFF2-40B4-BE49-F238E27FC236}">
                <a16:creationId xmlns:a16="http://schemas.microsoft.com/office/drawing/2014/main" id="{994BC7C1-B4BF-D043-8893-BD696EC47D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68612" y="3568377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6">
            <a:extLst>
              <a:ext uri="{FF2B5EF4-FFF2-40B4-BE49-F238E27FC236}">
                <a16:creationId xmlns:a16="http://schemas.microsoft.com/office/drawing/2014/main" id="{3573C7DC-377C-9D47-BF0B-24AAAA78E3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53651" y="5046544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Tijdelijke aanduiding voor afbeelding 6">
            <a:extLst>
              <a:ext uri="{FF2B5EF4-FFF2-40B4-BE49-F238E27FC236}">
                <a16:creationId xmlns:a16="http://schemas.microsoft.com/office/drawing/2014/main" id="{A0FF0CC3-338B-8C4B-B8FF-CBA2E4E97D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68612" y="5046544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1704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VISUAL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2600" y="6184350"/>
            <a:ext cx="5181600" cy="3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Plaats hier het bijschrift</a:t>
            </a: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78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pagina 1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VISUAL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2600" y="6184350"/>
            <a:ext cx="5181600" cy="3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Plaats hier het bijschrift</a:t>
            </a:r>
          </a:p>
        </p:txBody>
      </p:sp>
    </p:spTree>
    <p:extLst>
      <p:ext uri="{BB962C8B-B14F-4D97-AF65-F5344CB8AC3E}">
        <p14:creationId xmlns:p14="http://schemas.microsoft.com/office/powerpoint/2010/main" val="544985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agina 1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VIDEO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2600" y="6184350"/>
            <a:ext cx="5181600" cy="3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Plaats hier het bijschrift</a:t>
            </a:r>
          </a:p>
        </p:txBody>
      </p:sp>
    </p:spTree>
    <p:extLst>
      <p:ext uri="{BB962C8B-B14F-4D97-AF65-F5344CB8AC3E}">
        <p14:creationId xmlns:p14="http://schemas.microsoft.com/office/powerpoint/2010/main" val="217351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C62BCE63-EB2F-B245-88D0-EE1B91460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5950" y="1504950"/>
            <a:ext cx="3340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48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JeW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oen, vrouw, geparkeerd, teken&#10;&#10;Automatisch gegenereerde beschrijving">
            <a:extLst>
              <a:ext uri="{FF2B5EF4-FFF2-40B4-BE49-F238E27FC236}">
                <a16:creationId xmlns:a16="http://schemas.microsoft.com/office/drawing/2014/main" id="{9B4A1A0C-779F-1B46-AE73-3C4D0CEF7D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5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3AFC20ED-5008-1D47-BF9B-25F4CB971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7339476" cy="66994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3488" y="757413"/>
            <a:ext cx="5945918" cy="3398644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WELKOM,</a:t>
            </a:r>
            <a:br>
              <a:rPr lang="nl-NL" dirty="0"/>
            </a:br>
            <a:r>
              <a:rPr lang="nl-NL" dirty="0"/>
              <a:t>LEUK DAT</a:t>
            </a:r>
            <a:br>
              <a:rPr lang="nl-NL" dirty="0"/>
            </a:br>
            <a:r>
              <a:rPr lang="nl-NL" dirty="0"/>
              <a:t>JE ER BENT</a:t>
            </a:r>
          </a:p>
        </p:txBody>
      </p:sp>
      <p:pic>
        <p:nvPicPr>
          <p:cNvPr id="12" name="Afbeelding 11" descr="Afbeelding met klok&#10;&#10;Automatisch gegenereerde beschrijving">
            <a:extLst>
              <a:ext uri="{FF2B5EF4-FFF2-40B4-BE49-F238E27FC236}">
                <a16:creationId xmlns:a16="http://schemas.microsoft.com/office/drawing/2014/main" id="{1322AEB8-983D-314E-8426-1039499D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1970" y="4911484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75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0A9EC-8FAC-414E-A6AE-B6CCD6755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A898FB-975C-496C-98BF-7A78075EA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801" y="1825201"/>
            <a:ext cx="5157787" cy="435240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4AA4842-3AA1-4ADD-BF78-4B6C14612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25201"/>
            <a:ext cx="5183188" cy="435240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881721C-29A2-4908-82A1-0902A200B9DB}"/>
              </a:ext>
            </a:extLst>
          </p:cNvPr>
          <p:cNvSpPr txBox="1"/>
          <p:nvPr userDrawn="1"/>
        </p:nvSpPr>
        <p:spPr>
          <a:xfrm>
            <a:off x="9637200" y="6454801"/>
            <a:ext cx="1717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rgbClr val="9E9F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 Da Vinci</a:t>
            </a:r>
          </a:p>
        </p:txBody>
      </p:sp>
    </p:spTree>
    <p:extLst>
      <p:ext uri="{BB962C8B-B14F-4D97-AF65-F5344CB8AC3E}">
        <p14:creationId xmlns:p14="http://schemas.microsoft.com/office/powerpoint/2010/main" val="3518646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63B76C3-205E-0043-B6F3-3662E99C8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798C-5DF4-D346-8FEF-51B5227BA746}" type="datetimeFigureOut">
              <a:rPr lang="nl-NL" smtClean="0"/>
              <a:t>3-9-2024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06AAAB9-8BC0-3043-A64E-8EE5339D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94D986-705E-C44E-8FB0-35169D20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12E3-F953-6A4A-A79B-4D2CD8C78B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87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pagi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0A9EC-8FAC-414E-A6AE-B6CCD6755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EAD1E7F-5B20-4CD5-A6F0-9C76E574AD9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0492320" y="6425013"/>
            <a:ext cx="1699680" cy="275908"/>
          </a:xfrm>
        </p:spPr>
        <p:txBody>
          <a:bodyPr anchor="b">
            <a:norm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Vul hier bedrijfsnaam in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881721C-29A2-4908-82A1-0902A200B9DB}"/>
              </a:ext>
            </a:extLst>
          </p:cNvPr>
          <p:cNvSpPr txBox="1"/>
          <p:nvPr userDrawn="1"/>
        </p:nvSpPr>
        <p:spPr>
          <a:xfrm>
            <a:off x="9637200" y="6454800"/>
            <a:ext cx="1717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rgbClr val="9E9F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Vinci voor</a:t>
            </a:r>
          </a:p>
        </p:txBody>
      </p:sp>
    </p:spTree>
    <p:extLst>
      <p:ext uri="{BB962C8B-B14F-4D97-AF65-F5344CB8AC3E}">
        <p14:creationId xmlns:p14="http://schemas.microsoft.com/office/powerpoint/2010/main" val="1317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9990" y="2002111"/>
            <a:ext cx="6962573" cy="1563690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 VAN DE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D3E29734-3030-D942-92BF-CB24B0AC9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9989" y="3616976"/>
            <a:ext cx="6962573" cy="12047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SUBTITEL VAN</a:t>
            </a:r>
            <a:br>
              <a:rPr lang="nl-NL" dirty="0"/>
            </a:br>
            <a:r>
              <a:rPr lang="nl-NL" dirty="0"/>
              <a:t>DEZE PRESENTATIE</a:t>
            </a:r>
          </a:p>
        </p:txBody>
      </p:sp>
      <p:pic>
        <p:nvPicPr>
          <p:cNvPr id="6" name="Afbeelding 5" descr="Afbeelding met klok&#10;&#10;Automatisch gegenereerde beschrijving">
            <a:extLst>
              <a:ext uri="{FF2B5EF4-FFF2-40B4-BE49-F238E27FC236}">
                <a16:creationId xmlns:a16="http://schemas.microsoft.com/office/drawing/2014/main" id="{55FAF3C3-0EE2-7844-B257-5F53C2A94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90" y="4757736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6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7E9F4B5-911D-3144-94A3-DCB2936B7E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3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+pay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C62BCE63-EB2F-B245-88D0-EE1B91460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5950" y="1504950"/>
            <a:ext cx="3340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0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zonder pay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C62BCE63-EB2F-B245-88D0-EE1B91460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5950" y="1504950"/>
            <a:ext cx="3340100" cy="38481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0DFAE2F-889D-9546-AC4F-DC130CEA3481}"/>
              </a:ext>
            </a:extLst>
          </p:cNvPr>
          <p:cNvSpPr/>
          <p:nvPr userDrawn="1"/>
        </p:nvSpPr>
        <p:spPr>
          <a:xfrm>
            <a:off x="4015110" y="4798881"/>
            <a:ext cx="4076986" cy="7837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84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ar werk jij aan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C143C6F-6B89-8C45-BD36-02C2BE3EE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4800" y="3098800"/>
            <a:ext cx="6502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1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AF28E80-CC98-FE47-B95F-660C39BAA4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9990" y="2002111"/>
            <a:ext cx="6962573" cy="1563690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 VAN DE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</p:spTree>
    <p:extLst>
      <p:ext uri="{BB962C8B-B14F-4D97-AF65-F5344CB8AC3E}">
        <p14:creationId xmlns:p14="http://schemas.microsoft.com/office/powerpoint/2010/main" val="147210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F37B3DF-2D85-BB4E-B19A-583FD4DB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B5C7E4-9719-8345-9C3F-B76F740F9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2D045-C8AC-414A-9485-435F3D53BEF7}" type="datetimeFigureOut">
              <a:rPr lang="nl-NL" smtClean="0"/>
              <a:t>3-9-2024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EF3651-B5E4-244D-A832-35C14C2E5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15368D-A9FA-5142-AFAB-8A3D081BF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23ABF-3139-6446-AC9D-47F190E639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8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60" r:id="rId3"/>
    <p:sldLayoutId id="2147483662" r:id="rId4"/>
    <p:sldLayoutId id="2147483675" r:id="rId5"/>
    <p:sldLayoutId id="2147483676" r:id="rId6"/>
    <p:sldLayoutId id="2147483684" r:id="rId7"/>
    <p:sldLayoutId id="2147483663" r:id="rId8"/>
    <p:sldLayoutId id="2147483678" r:id="rId9"/>
    <p:sldLayoutId id="2147483685" r:id="rId10"/>
    <p:sldLayoutId id="2147483686" r:id="rId11"/>
    <p:sldLayoutId id="2147483677" r:id="rId12"/>
    <p:sldLayoutId id="2147483650" r:id="rId13"/>
    <p:sldLayoutId id="2147483668" r:id="rId14"/>
    <p:sldLayoutId id="2147483652" r:id="rId15"/>
    <p:sldLayoutId id="2147483669" r:id="rId16"/>
    <p:sldLayoutId id="2147483664" r:id="rId17"/>
    <p:sldLayoutId id="2147483670" r:id="rId18"/>
    <p:sldLayoutId id="2147483665" r:id="rId19"/>
    <p:sldLayoutId id="2147483682" r:id="rId20"/>
    <p:sldLayoutId id="2147483671" r:id="rId21"/>
    <p:sldLayoutId id="2147483683" r:id="rId22"/>
    <p:sldLayoutId id="2147483680" r:id="rId23"/>
    <p:sldLayoutId id="2147483679" r:id="rId24"/>
    <p:sldLayoutId id="2147483666" r:id="rId25"/>
    <p:sldLayoutId id="2147483672" r:id="rId26"/>
    <p:sldLayoutId id="2147483673" r:id="rId27"/>
    <p:sldLayoutId id="2147483661" r:id="rId28"/>
    <p:sldLayoutId id="2147483674" r:id="rId29"/>
    <p:sldLayoutId id="2147483687" r:id="rId30"/>
    <p:sldLayoutId id="2147483688" r:id="rId31"/>
    <p:sldLayoutId id="2147483689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597" userDrawn="1">
          <p15:clr>
            <a:srgbClr val="F26B43"/>
          </p15:clr>
        </p15:guide>
        <p15:guide id="3" orient="horz" pos="1321" userDrawn="1">
          <p15:clr>
            <a:srgbClr val="F26B43"/>
          </p15:clr>
        </p15:guide>
        <p15:guide id="4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A49AF-10CC-8B42-977D-69584379DE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/>
              <a:t>Timon Jongkind</a:t>
            </a:r>
            <a:br>
              <a:rPr lang="nl-NL" sz="3600" dirty="0"/>
            </a:br>
            <a:r>
              <a:rPr lang="nl-NL" sz="3600" dirty="0"/>
              <a:t>Practor Smart Industries</a:t>
            </a:r>
            <a:br>
              <a:rPr lang="nl-NL" sz="4000" dirty="0"/>
            </a:br>
            <a:r>
              <a:rPr lang="nl-NL" sz="1800" dirty="0"/>
              <a:t> 3rd of September 2024</a:t>
            </a:r>
            <a:br>
              <a:rPr lang="nl-NL" sz="1800" dirty="0"/>
            </a:br>
            <a:endParaRPr lang="nl-NL" sz="1000" i="1" dirty="0"/>
          </a:p>
        </p:txBody>
      </p:sp>
    </p:spTree>
    <p:extLst>
      <p:ext uri="{BB962C8B-B14F-4D97-AF65-F5344CB8AC3E}">
        <p14:creationId xmlns:p14="http://schemas.microsoft.com/office/powerpoint/2010/main" val="1434987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C977E-40E0-41E5-B64A-E266F72B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AI </a:t>
            </a:r>
            <a:r>
              <a:rPr lang="nl-NL" dirty="0" err="1"/>
              <a:t>Chatbot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teachers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Personalized Student Support</a:t>
            </a:r>
          </a:p>
          <a:p>
            <a:endParaRPr lang="en-US" sz="2400" dirty="0"/>
          </a:p>
          <a:p>
            <a:r>
              <a:rPr lang="en-US" sz="2400" dirty="0"/>
              <a:t>Interactive Learning</a:t>
            </a:r>
          </a:p>
          <a:p>
            <a:endParaRPr lang="en-US" sz="2400" dirty="0"/>
          </a:p>
          <a:p>
            <a:r>
              <a:rPr lang="en-US" sz="2400" dirty="0"/>
              <a:t>Professional Development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6211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13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C977E-40E0-41E5-B64A-E266F72B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Da Vinci College</a:t>
            </a:r>
          </a:p>
          <a:p>
            <a:endParaRPr lang="nl-NL" dirty="0"/>
          </a:p>
          <a:p>
            <a:r>
              <a:rPr lang="nl-NL" dirty="0" err="1"/>
              <a:t>Role</a:t>
            </a:r>
            <a:r>
              <a:rPr lang="nl-NL" dirty="0"/>
              <a:t> of a Practor</a:t>
            </a:r>
          </a:p>
          <a:p>
            <a:endParaRPr lang="nl-NL" dirty="0"/>
          </a:p>
          <a:p>
            <a:r>
              <a:rPr lang="nl-NL" dirty="0"/>
              <a:t>Practoraat Smart Industries</a:t>
            </a:r>
          </a:p>
          <a:p>
            <a:endParaRPr lang="nl-NL" dirty="0"/>
          </a:p>
          <a:p>
            <a:r>
              <a:rPr lang="nl-NL" dirty="0" err="1"/>
              <a:t>Artificial</a:t>
            </a:r>
            <a:r>
              <a:rPr lang="nl-NL" dirty="0"/>
              <a:t> Intelligence </a:t>
            </a:r>
            <a:r>
              <a:rPr lang="nl-NL" dirty="0" err="1"/>
              <a:t>examples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45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3A78D"/>
                </a:solidFill>
              </a:rPr>
              <a:t>Da Vinci: </a:t>
            </a:r>
            <a:r>
              <a:rPr lang="nl-NL" b="1" dirty="0" err="1">
                <a:solidFill>
                  <a:srgbClr val="03A78D"/>
                </a:solidFill>
              </a:rPr>
              <a:t>Hybrid</a:t>
            </a:r>
            <a:r>
              <a:rPr lang="nl-NL" b="1" dirty="0">
                <a:solidFill>
                  <a:srgbClr val="03A78D"/>
                </a:solidFill>
              </a:rPr>
              <a:t> Learning Model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540" dirty="0">
                <a:solidFill>
                  <a:schemeClr val="tx1"/>
                </a:solidFill>
              </a:rPr>
              <a:t>Professional practice forms the basis</a:t>
            </a:r>
          </a:p>
          <a:p>
            <a:pPr>
              <a:lnSpc>
                <a:spcPct val="100000"/>
              </a:lnSpc>
            </a:pPr>
            <a:r>
              <a:rPr lang="en-US" sz="2540" dirty="0">
                <a:solidFill>
                  <a:schemeClr val="tx1"/>
                </a:solidFill>
              </a:rPr>
              <a:t>Better alignment between education and the labor market</a:t>
            </a:r>
          </a:p>
          <a:p>
            <a:pPr>
              <a:lnSpc>
                <a:spcPct val="100000"/>
              </a:lnSpc>
            </a:pPr>
            <a:r>
              <a:rPr lang="en-US" sz="2540" dirty="0">
                <a:solidFill>
                  <a:schemeClr val="tx1"/>
                </a:solidFill>
              </a:rPr>
              <a:t>Innovations directly embedded in education</a:t>
            </a:r>
          </a:p>
          <a:p>
            <a:pPr>
              <a:lnSpc>
                <a:spcPct val="100000"/>
              </a:lnSpc>
            </a:pPr>
            <a:r>
              <a:rPr lang="en-US" sz="2540" dirty="0">
                <a:solidFill>
                  <a:schemeClr val="tx1"/>
                </a:solidFill>
              </a:rPr>
              <a:t>Flow from vocational education (MBO) to higher education (HBO) and the business sector</a:t>
            </a:r>
            <a:endParaRPr lang="nl-NL" sz="2540" dirty="0">
              <a:solidFill>
                <a:schemeClr val="tx1"/>
              </a:solidFill>
            </a:endParaRPr>
          </a:p>
        </p:txBody>
      </p:sp>
      <p:pic>
        <p:nvPicPr>
          <p:cNvPr id="6" name="Picture 4" descr="ROC Da Vinci College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895" y="65368"/>
            <a:ext cx="1322811" cy="119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C5371395-A187-44F5-B0FE-29B78F0CF98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626961" y="1952860"/>
            <a:ext cx="4273666" cy="409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30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>
            <a:extLst>
              <a:ext uri="{FF2B5EF4-FFF2-40B4-BE49-F238E27FC236}">
                <a16:creationId xmlns:a16="http://schemas.microsoft.com/office/drawing/2014/main" id="{B2B69057-4D7B-084A-82B3-5E37B6D74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2184400"/>
            <a:ext cx="4673600" cy="46736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A62F6C3B-3319-9E40-B6A0-882B4E3AF390}"/>
              </a:ext>
            </a:extLst>
          </p:cNvPr>
          <p:cNvSpPr txBox="1">
            <a:spLocks/>
          </p:cNvSpPr>
          <p:nvPr/>
        </p:nvSpPr>
        <p:spPr>
          <a:xfrm>
            <a:off x="246254" y="271851"/>
            <a:ext cx="11763493" cy="81045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Vocational</a:t>
            </a:r>
            <a:r>
              <a:rPr lang="nl-NL" sz="4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nl-NL" sz="4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Netherlands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64DDC0B-07D7-0044-A1F0-002826210643}"/>
              </a:ext>
            </a:extLst>
          </p:cNvPr>
          <p:cNvSpPr txBox="1"/>
          <p:nvPr/>
        </p:nvSpPr>
        <p:spPr>
          <a:xfrm>
            <a:off x="223532" y="5631815"/>
            <a:ext cx="5777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>
                <a:solidFill>
                  <a:srgbClr val="6DB8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Continous</a:t>
            </a:r>
            <a:r>
              <a:rPr lang="nl-NL" b="1" dirty="0">
                <a:solidFill>
                  <a:srgbClr val="6DB8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solidFill>
                  <a:srgbClr val="6DB8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nl-NL" b="1" dirty="0">
                <a:solidFill>
                  <a:srgbClr val="6DB8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tracks – life long </a:t>
            </a:r>
            <a:r>
              <a:rPr lang="nl-NL" b="1" dirty="0" err="1">
                <a:solidFill>
                  <a:srgbClr val="6DB8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51A91E-2AF3-594D-B03A-84BBB8EFBD9E}"/>
              </a:ext>
            </a:extLst>
          </p:cNvPr>
          <p:cNvSpPr/>
          <p:nvPr/>
        </p:nvSpPr>
        <p:spPr>
          <a:xfrm>
            <a:off x="-6111910" y="1228263"/>
            <a:ext cx="2990245" cy="4106876"/>
          </a:xfrm>
          <a:prstGeom prst="rect">
            <a:avLst/>
          </a:prstGeom>
          <a:solidFill>
            <a:srgbClr val="6DB8D4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unthaak 10">
            <a:extLst>
              <a:ext uri="{FF2B5EF4-FFF2-40B4-BE49-F238E27FC236}">
                <a16:creationId xmlns:a16="http://schemas.microsoft.com/office/drawing/2014/main" id="{F4319664-CE16-BF4C-8B53-8F2AAB173F77}"/>
              </a:ext>
            </a:extLst>
          </p:cNvPr>
          <p:cNvSpPr/>
          <p:nvPr/>
        </p:nvSpPr>
        <p:spPr>
          <a:xfrm>
            <a:off x="-3356955" y="2891838"/>
            <a:ext cx="389918" cy="779726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D7D64253-FBEC-D14C-A25D-4DA74DE81E44}"/>
              </a:ext>
            </a:extLst>
          </p:cNvPr>
          <p:cNvSpPr txBox="1"/>
          <p:nvPr/>
        </p:nvSpPr>
        <p:spPr>
          <a:xfrm>
            <a:off x="529434" y="2396733"/>
            <a:ext cx="3972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</a:t>
            </a:r>
          </a:p>
          <a:p>
            <a:r>
              <a: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VOCATIONAL</a:t>
            </a:r>
          </a:p>
          <a:p>
            <a:r>
              <a: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AGE 12-16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3429BB56-0739-C648-AF04-870ABBAC2FAE}"/>
              </a:ext>
            </a:extLst>
          </p:cNvPr>
          <p:cNvSpPr/>
          <p:nvPr/>
        </p:nvSpPr>
        <p:spPr>
          <a:xfrm>
            <a:off x="-10258311" y="1228263"/>
            <a:ext cx="4548207" cy="4106876"/>
          </a:xfrm>
          <a:prstGeom prst="rect">
            <a:avLst/>
          </a:prstGeom>
          <a:solidFill>
            <a:srgbClr val="1EB7CE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Punthaak 26">
            <a:extLst>
              <a:ext uri="{FF2B5EF4-FFF2-40B4-BE49-F238E27FC236}">
                <a16:creationId xmlns:a16="http://schemas.microsoft.com/office/drawing/2014/main" id="{0CFAB6CC-FD0D-5343-B34F-87FDE7DF9421}"/>
              </a:ext>
            </a:extLst>
          </p:cNvPr>
          <p:cNvSpPr/>
          <p:nvPr/>
        </p:nvSpPr>
        <p:spPr>
          <a:xfrm>
            <a:off x="-5905063" y="2891838"/>
            <a:ext cx="389918" cy="779726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2445C198-ED78-1740-9B1F-1667D983FC8E}"/>
              </a:ext>
            </a:extLst>
          </p:cNvPr>
          <p:cNvSpPr txBox="1"/>
          <p:nvPr/>
        </p:nvSpPr>
        <p:spPr>
          <a:xfrm>
            <a:off x="3830721" y="1399331"/>
            <a:ext cx="5024018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VOCATIONAL EDUCATION</a:t>
            </a:r>
          </a:p>
          <a:p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AGE 16+  (6 MONTHS – 4 YEARS)</a:t>
            </a:r>
          </a:p>
          <a:p>
            <a:endParaRPr lang="nl-NL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500" dirty="0">
                <a:latin typeface="Arial" panose="020B0604020202020204" pitchFamily="34" charset="0"/>
                <a:cs typeface="Arial" panose="020B0604020202020204" pitchFamily="34" charset="0"/>
              </a:rPr>
              <a:t>School-</a:t>
            </a:r>
            <a:r>
              <a:rPr lang="nl-NL" sz="15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nl-NL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5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500" dirty="0" err="1">
                <a:latin typeface="Arial" panose="020B0604020202020204" pitchFamily="34" charset="0"/>
                <a:cs typeface="Arial" panose="020B0604020202020204" pitchFamily="34" charset="0"/>
              </a:rPr>
              <a:t>work-based</a:t>
            </a:r>
            <a:r>
              <a:rPr lang="nl-NL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5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nl-NL" sz="1500" dirty="0">
                <a:latin typeface="Arial" panose="020B0604020202020204" pitchFamily="34" charset="0"/>
                <a:cs typeface="Arial" panose="020B0604020202020204" pitchFamily="34" charset="0"/>
              </a:rPr>
              <a:t> routes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Level 1:  Assistant training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Level 2:  Basic vocational training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Level 3:  Full professional training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Level 4:  Middle management and specialist training</a:t>
            </a:r>
          </a:p>
          <a:p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Adult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Courses on a contract basis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58D7EB9F-F187-E84F-9152-85C35B9F8B8F}"/>
              </a:ext>
            </a:extLst>
          </p:cNvPr>
          <p:cNvSpPr/>
          <p:nvPr/>
        </p:nvSpPr>
        <p:spPr>
          <a:xfrm>
            <a:off x="-3986340" y="1228263"/>
            <a:ext cx="2990245" cy="4106876"/>
          </a:xfrm>
          <a:prstGeom prst="rect">
            <a:avLst/>
          </a:prstGeom>
          <a:solidFill>
            <a:srgbClr val="76C3A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0" name="Punthaak 29">
            <a:extLst>
              <a:ext uri="{FF2B5EF4-FFF2-40B4-BE49-F238E27FC236}">
                <a16:creationId xmlns:a16="http://schemas.microsoft.com/office/drawing/2014/main" id="{29700B32-64F5-5243-9C07-4846A394B170}"/>
              </a:ext>
            </a:extLst>
          </p:cNvPr>
          <p:cNvSpPr/>
          <p:nvPr/>
        </p:nvSpPr>
        <p:spPr>
          <a:xfrm>
            <a:off x="-1231385" y="2891838"/>
            <a:ext cx="389918" cy="779726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C8F150AA-FEE5-A142-AA69-96688B2D3818}"/>
              </a:ext>
            </a:extLst>
          </p:cNvPr>
          <p:cNvSpPr txBox="1"/>
          <p:nvPr/>
        </p:nvSpPr>
        <p:spPr>
          <a:xfrm>
            <a:off x="8857322" y="1860608"/>
            <a:ext cx="235960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VOCATIONAL EDUCATION</a:t>
            </a:r>
          </a:p>
          <a:p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Bachelor, post bachelor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Associate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programs</a:t>
            </a:r>
          </a:p>
          <a:p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level 4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4622B221-57EA-5B49-A4E1-768FB9E44A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9" y="210181"/>
            <a:ext cx="1782476" cy="1889550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1605C18C-985E-534F-90FF-6C3395743D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966" y="1215699"/>
            <a:ext cx="359495" cy="3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8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2864 -2.22222E-6 L 0.52995 0.002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2.22222E-6 L 0.53217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7291 -0.00509 L 1.13998 0.0004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51" y="27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2.22222E-6 L 1.13828 0.0053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156 -2.22222E-6 L 1.02539 0.0050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41" y="2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-2.22222E-6 L 1.02839 0.004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0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>
            <a:extLst>
              <a:ext uri="{FF2B5EF4-FFF2-40B4-BE49-F238E27FC236}">
                <a16:creationId xmlns:a16="http://schemas.microsoft.com/office/drawing/2014/main" id="{AB126911-B793-5E41-BE81-E1C531267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2184400"/>
            <a:ext cx="4673600" cy="4673600"/>
          </a:xfrm>
          <a:prstGeom prst="rect">
            <a:avLst/>
          </a:prstGeom>
        </p:spPr>
      </p:pic>
      <p:sp>
        <p:nvSpPr>
          <p:cNvPr id="9" name="Titel 4">
            <a:extLst>
              <a:ext uri="{FF2B5EF4-FFF2-40B4-BE49-F238E27FC236}">
                <a16:creationId xmlns:a16="http://schemas.microsoft.com/office/drawing/2014/main" id="{44F8906F-7CD9-084E-8479-0CA91733F036}"/>
              </a:ext>
            </a:extLst>
          </p:cNvPr>
          <p:cNvSpPr txBox="1">
            <a:spLocks/>
          </p:cNvSpPr>
          <p:nvPr/>
        </p:nvSpPr>
        <p:spPr>
          <a:xfrm>
            <a:off x="246254" y="271851"/>
            <a:ext cx="11763493" cy="81045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ORIENTED WORKSPACES</a:t>
            </a:r>
          </a:p>
        </p:txBody>
      </p:sp>
      <p:sp>
        <p:nvSpPr>
          <p:cNvPr id="2" name="Rechthoek 1"/>
          <p:cNvSpPr/>
          <p:nvPr/>
        </p:nvSpPr>
        <p:spPr>
          <a:xfrm>
            <a:off x="341718" y="4123113"/>
            <a:ext cx="3941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A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STIMULATING CROSS-OVERS</a:t>
            </a:r>
          </a:p>
          <a:p>
            <a:r>
              <a:rPr lang="en-US" sz="2000" b="1" dirty="0">
                <a:solidFill>
                  <a:srgbClr val="00A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PRO-ACTIVE LEARNING</a:t>
            </a:r>
            <a:endParaRPr lang="nl-NL" sz="2000" b="1" dirty="0">
              <a:solidFill>
                <a:srgbClr val="00A7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4" y="1082307"/>
            <a:ext cx="3946961" cy="263130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50" y="3024437"/>
            <a:ext cx="4214264" cy="2370523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513811" y="1853737"/>
            <a:ext cx="3857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A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EXCHANGING KNOWLEDGE</a:t>
            </a:r>
          </a:p>
          <a:p>
            <a:r>
              <a:rPr lang="en-US" sz="2000" b="1" dirty="0">
                <a:solidFill>
                  <a:srgbClr val="00A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 FACILITIES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996" y="1082306"/>
            <a:ext cx="2702668" cy="2027001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9021419" y="3397732"/>
            <a:ext cx="274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MECHATRONICS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ENERGY TRANSITION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SMART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INSTRUMENTATION AND CONTROL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WELDING AND MILLING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AUTOMOTIVE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… </a:t>
            </a:r>
            <a:endParaRPr lang="nl-NL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04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C977E-40E0-41E5-B64A-E266F72B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a Practoraat (</a:t>
            </a:r>
            <a:r>
              <a:rPr lang="nl-NL" dirty="0" err="1"/>
              <a:t>Theory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b="1" dirty="0" err="1"/>
              <a:t>What</a:t>
            </a:r>
            <a:endParaRPr lang="nl-NL" sz="2400" b="1" dirty="0"/>
          </a:p>
          <a:p>
            <a:pPr marL="0" indent="0">
              <a:buNone/>
            </a:pPr>
            <a:r>
              <a:rPr lang="en-US" sz="2400" dirty="0"/>
              <a:t>An expertise platform for practice-based research and professionalization of teachers.</a:t>
            </a:r>
          </a:p>
          <a:p>
            <a:pPr marL="0" indent="0">
              <a:buNone/>
            </a:pPr>
            <a:r>
              <a:rPr lang="nl-NL" sz="2400" b="1" dirty="0" err="1"/>
              <a:t>Why</a:t>
            </a:r>
            <a:endParaRPr lang="nl-NL" sz="2400" b="1" dirty="0"/>
          </a:p>
          <a:p>
            <a:pPr marL="0" indent="0">
              <a:buNone/>
            </a:pPr>
            <a:r>
              <a:rPr lang="en-US" sz="2400" dirty="0"/>
              <a:t>With the goal of spreading knowledge and innovation, and training for innovative craftsmanship.</a:t>
            </a:r>
          </a:p>
          <a:p>
            <a:pPr marL="0" indent="0">
              <a:buNone/>
            </a:pPr>
            <a:r>
              <a:rPr lang="nl-NL" sz="2400" b="1" dirty="0"/>
              <a:t>How</a:t>
            </a:r>
          </a:p>
          <a:p>
            <a:pPr marL="0" indent="0">
              <a:buNone/>
            </a:pPr>
            <a:r>
              <a:rPr lang="en-US" sz="2400" dirty="0"/>
              <a:t>By conducting practice-oriented research together with teachers, students, and the business community.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5700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3A78D"/>
                </a:solidFill>
              </a:rPr>
              <a:t>Practoraat Smart Industries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838800" y="1825226"/>
            <a:ext cx="5568468" cy="435233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1905" dirty="0">
                <a:solidFill>
                  <a:schemeClr val="tx1"/>
                </a:solidFill>
              </a:rPr>
              <a:t>Innovation platform </a:t>
            </a:r>
            <a:r>
              <a:rPr lang="nl-NL" sz="1905" dirty="0" err="1">
                <a:solidFill>
                  <a:schemeClr val="tx1"/>
                </a:solidFill>
              </a:rPr>
              <a:t>with</a:t>
            </a:r>
            <a:r>
              <a:rPr lang="nl-NL" sz="1905" dirty="0">
                <a:solidFill>
                  <a:schemeClr val="tx1"/>
                </a:solidFill>
              </a:rPr>
              <a:t> </a:t>
            </a:r>
            <a:r>
              <a:rPr lang="nl-NL" sz="1905" dirty="0"/>
              <a:t>focus on</a:t>
            </a:r>
            <a:r>
              <a:rPr lang="nl-NL" sz="1905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nl-NL" sz="1905" dirty="0">
                <a:solidFill>
                  <a:schemeClr val="tx1"/>
                </a:solidFill>
              </a:rPr>
              <a:t>Smart Monitoring</a:t>
            </a:r>
          </a:p>
          <a:p>
            <a:pPr>
              <a:lnSpc>
                <a:spcPct val="100000"/>
              </a:lnSpc>
            </a:pPr>
            <a:r>
              <a:rPr lang="nl-NL" sz="1905" dirty="0">
                <a:solidFill>
                  <a:schemeClr val="tx1"/>
                </a:solidFill>
              </a:rPr>
              <a:t>Smart Manufacturing</a:t>
            </a:r>
          </a:p>
          <a:p>
            <a:pPr>
              <a:lnSpc>
                <a:spcPct val="100000"/>
              </a:lnSpc>
            </a:pPr>
            <a:r>
              <a:rPr lang="nl-NL" sz="1905" dirty="0">
                <a:solidFill>
                  <a:schemeClr val="tx1"/>
                </a:solidFill>
              </a:rPr>
              <a:t>OT Cyber Security</a:t>
            </a:r>
          </a:p>
          <a:p>
            <a:pPr>
              <a:lnSpc>
                <a:spcPct val="100000"/>
              </a:lnSpc>
            </a:pPr>
            <a:r>
              <a:rPr lang="nl-NL" sz="1905" dirty="0" err="1"/>
              <a:t>Artificial</a:t>
            </a:r>
            <a:r>
              <a:rPr lang="nl-NL" sz="1905" dirty="0"/>
              <a:t> intelligence</a:t>
            </a:r>
          </a:p>
          <a:p>
            <a:pPr marL="0" indent="0">
              <a:lnSpc>
                <a:spcPct val="100000"/>
              </a:lnSpc>
              <a:buNone/>
            </a:pPr>
            <a:endParaRPr lang="nl-NL" sz="1905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NL" sz="1905" dirty="0" err="1"/>
              <a:t>Researching</a:t>
            </a:r>
            <a:r>
              <a:rPr lang="nl-NL" sz="1905" dirty="0"/>
              <a:t> </a:t>
            </a:r>
            <a:r>
              <a:rPr lang="nl-NL" sz="1905" dirty="0" err="1"/>
              <a:t>and</a:t>
            </a:r>
            <a:r>
              <a:rPr lang="nl-NL" sz="1905" dirty="0"/>
              <a:t> </a:t>
            </a:r>
            <a:r>
              <a:rPr lang="nl-NL" sz="1905" dirty="0" err="1"/>
              <a:t>developing</a:t>
            </a:r>
            <a:r>
              <a:rPr lang="nl-NL" sz="1905" dirty="0">
                <a:solidFill>
                  <a:schemeClr val="tx1"/>
                </a:solidFill>
              </a:rPr>
              <a:t>:</a:t>
            </a:r>
          </a:p>
          <a:p>
            <a:pPr marL="362891" indent="-362891">
              <a:lnSpc>
                <a:spcPct val="100000"/>
              </a:lnSpc>
              <a:buFont typeface="+mj-lt"/>
              <a:buAutoNum type="arabicPeriod"/>
            </a:pPr>
            <a:r>
              <a:rPr lang="nl-NL" sz="1905" dirty="0" err="1">
                <a:solidFill>
                  <a:schemeClr val="tx1"/>
                </a:solidFill>
              </a:rPr>
              <a:t>Understandig</a:t>
            </a:r>
            <a:r>
              <a:rPr lang="nl-NL" sz="1905" dirty="0">
                <a:solidFill>
                  <a:schemeClr val="tx1"/>
                </a:solidFill>
              </a:rPr>
              <a:t> </a:t>
            </a:r>
            <a:r>
              <a:rPr lang="nl-NL" sz="1905" dirty="0" err="1">
                <a:solidFill>
                  <a:schemeClr val="tx1"/>
                </a:solidFill>
              </a:rPr>
              <a:t>the</a:t>
            </a:r>
            <a:r>
              <a:rPr lang="nl-NL" sz="1905" dirty="0">
                <a:solidFill>
                  <a:schemeClr val="tx1"/>
                </a:solidFill>
              </a:rPr>
              <a:t> changes in </a:t>
            </a:r>
            <a:r>
              <a:rPr lang="nl-NL" sz="1905" dirty="0" err="1">
                <a:solidFill>
                  <a:schemeClr val="tx1"/>
                </a:solidFill>
              </a:rPr>
              <a:t>professions</a:t>
            </a:r>
            <a:endParaRPr lang="nl-NL" sz="1905" dirty="0">
              <a:solidFill>
                <a:schemeClr val="tx1"/>
              </a:solidFill>
            </a:endParaRPr>
          </a:p>
          <a:p>
            <a:pPr marL="362891" indent="-362891">
              <a:lnSpc>
                <a:spcPct val="100000"/>
              </a:lnSpc>
              <a:buFont typeface="+mj-lt"/>
              <a:buAutoNum type="arabicPeriod"/>
            </a:pPr>
            <a:r>
              <a:rPr lang="nl-NL" sz="1905" dirty="0"/>
              <a:t>Different </a:t>
            </a:r>
            <a:r>
              <a:rPr lang="nl-NL" sz="1905" dirty="0" err="1"/>
              <a:t>knowledge</a:t>
            </a:r>
            <a:r>
              <a:rPr lang="nl-NL" sz="1905" dirty="0"/>
              <a:t> </a:t>
            </a:r>
            <a:r>
              <a:rPr lang="nl-NL" sz="1905" dirty="0" err="1"/>
              <a:t>and</a:t>
            </a:r>
            <a:r>
              <a:rPr lang="nl-NL" sz="1905" dirty="0"/>
              <a:t> skills</a:t>
            </a:r>
            <a:endParaRPr lang="nl-NL" sz="1905" dirty="0">
              <a:solidFill>
                <a:schemeClr val="tx1"/>
              </a:solidFill>
            </a:endParaRPr>
          </a:p>
          <a:p>
            <a:pPr marL="362891" indent="-362891">
              <a:lnSpc>
                <a:spcPct val="100000"/>
              </a:lnSpc>
              <a:buFont typeface="+mj-lt"/>
              <a:buAutoNum type="arabicPeriod"/>
            </a:pPr>
            <a:r>
              <a:rPr lang="nl-NL" sz="1905" dirty="0"/>
              <a:t>Development of </a:t>
            </a:r>
            <a:r>
              <a:rPr lang="nl-NL" sz="1905" dirty="0" err="1"/>
              <a:t>education</a:t>
            </a:r>
            <a:endParaRPr lang="nl-NL" sz="1905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nl-NL" sz="1905" dirty="0">
              <a:solidFill>
                <a:schemeClr val="tx1"/>
              </a:solidFill>
            </a:endParaRPr>
          </a:p>
        </p:txBody>
      </p:sp>
      <p:pic>
        <p:nvPicPr>
          <p:cNvPr id="5" name="Picture 2" descr="Practoraten op de kaart – Practoraten.n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79" y="1690716"/>
            <a:ext cx="3511117" cy="180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OC Da Vinci College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895" y="65368"/>
            <a:ext cx="1322811" cy="119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oor u gelezen: Industrie 4.0 versus Smart Industry - V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489" y="3496026"/>
            <a:ext cx="2689896" cy="268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044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03A78D"/>
                </a:solidFill>
              </a:rPr>
              <a:t>Activities</a:t>
            </a:r>
            <a:endParaRPr lang="nl-NL" b="1" dirty="0">
              <a:solidFill>
                <a:srgbClr val="03A78D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838801" y="1825226"/>
            <a:ext cx="5553290" cy="4352333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Changes in professions:</a:t>
            </a:r>
          </a:p>
          <a:p>
            <a:r>
              <a:rPr lang="en-US" dirty="0">
                <a:solidFill>
                  <a:schemeClr val="tx1"/>
                </a:solidFill>
              </a:rPr>
              <a:t>Field analysis</a:t>
            </a:r>
          </a:p>
          <a:p>
            <a:r>
              <a:rPr lang="en-US" dirty="0">
                <a:solidFill>
                  <a:schemeClr val="tx1"/>
                </a:solidFill>
              </a:rPr>
              <a:t>Experimenting with new techniques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Translating into knowledge and skills through:</a:t>
            </a:r>
          </a:p>
          <a:p>
            <a:r>
              <a:rPr lang="en-US" dirty="0">
                <a:solidFill>
                  <a:schemeClr val="tx1"/>
                </a:solidFill>
              </a:rPr>
              <a:t>Workplace and skills gap analyses</a:t>
            </a:r>
          </a:p>
          <a:p>
            <a:r>
              <a:rPr lang="en-US" dirty="0">
                <a:solidFill>
                  <a:schemeClr val="tx1"/>
                </a:solidFill>
              </a:rPr>
              <a:t>Describing professional profiles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Embedding in education through:</a:t>
            </a:r>
          </a:p>
          <a:p>
            <a:r>
              <a:rPr lang="en-US" dirty="0">
                <a:solidFill>
                  <a:schemeClr val="tx1"/>
                </a:solidFill>
              </a:rPr>
              <a:t>Curriculum for students/employees</a:t>
            </a:r>
          </a:p>
          <a:p>
            <a:r>
              <a:rPr lang="en-US" dirty="0">
                <a:solidFill>
                  <a:schemeClr val="tx1"/>
                </a:solidFill>
              </a:rPr>
              <a:t>Guest lectures / Practical assignments / Learning materials</a:t>
            </a:r>
          </a:p>
          <a:p>
            <a:r>
              <a:rPr lang="en-US" dirty="0">
                <a:solidFill>
                  <a:schemeClr val="tx1"/>
                </a:solidFill>
              </a:rPr>
              <a:t>Training for teachers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5" name="Tijdelijke aanduiding voor inhoud 7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59" y="2642884"/>
            <a:ext cx="4297415" cy="26217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003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C977E-40E0-41E5-B64A-E266F72B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AI in Technical </a:t>
            </a:r>
            <a:r>
              <a:rPr lang="nl-NL" dirty="0" err="1"/>
              <a:t>professions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Predictive Maintenance</a:t>
            </a:r>
          </a:p>
          <a:p>
            <a:endParaRPr lang="en-US" sz="2400" dirty="0"/>
          </a:p>
          <a:p>
            <a:r>
              <a:rPr lang="en-US" sz="2400" dirty="0"/>
              <a:t>Quality Control</a:t>
            </a:r>
          </a:p>
          <a:p>
            <a:endParaRPr lang="en-US" sz="2400" dirty="0"/>
          </a:p>
          <a:p>
            <a:r>
              <a:rPr lang="en-US" sz="2400" dirty="0"/>
              <a:t>Robotic Process Automation (RPA)</a:t>
            </a:r>
          </a:p>
          <a:p>
            <a:endParaRPr lang="en-US" sz="2400" dirty="0"/>
          </a:p>
          <a:p>
            <a:r>
              <a:rPr lang="en-US" sz="2400" dirty="0"/>
              <a:t>Smart Design and Prototyping</a:t>
            </a:r>
          </a:p>
          <a:p>
            <a:endParaRPr lang="en-US" sz="2400" dirty="0"/>
          </a:p>
          <a:p>
            <a:r>
              <a:rPr lang="en-US" sz="2400" dirty="0"/>
              <a:t>Enhanced Cybersecurity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798228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lnSpc>
            <a:spcPts val="3000"/>
          </a:lnSpc>
          <a:defRPr sz="2800" b="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Da Vinci WWJAV 2020.pptx" id="{37637FA6-B946-4B3A-B150-C3ABA2DB75F0}" vid="{B58BCFEB-D656-4C85-B399-4AB7F41951D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92C500E5F2F47876B6B05449A85E1" ma:contentTypeVersion="14" ma:contentTypeDescription="Create a new document." ma:contentTypeScope="" ma:versionID="8fbfcb1ecef5b25b11a588f834015650">
  <xsd:schema xmlns:xsd="http://www.w3.org/2001/XMLSchema" xmlns:xs="http://www.w3.org/2001/XMLSchema" xmlns:p="http://schemas.microsoft.com/office/2006/metadata/properties" xmlns:ns3="737b0d1b-f231-444b-bea2-2306709486b4" xmlns:ns4="a88373c9-abfb-431c-a39a-019ad96bec96" targetNamespace="http://schemas.microsoft.com/office/2006/metadata/properties" ma:root="true" ma:fieldsID="d2f5b74ef08e54dbd66b9fd0aa8e9ebc" ns3:_="" ns4:_="">
    <xsd:import namespace="737b0d1b-f231-444b-bea2-2306709486b4"/>
    <xsd:import namespace="a88373c9-abfb-431c-a39a-019ad96bec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7b0d1b-f231-444b-bea2-2306709486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373c9-abfb-431c-a39a-019ad96bec9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8348F9-35FF-4757-8301-237E050DCE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7b0d1b-f231-444b-bea2-2306709486b4"/>
    <ds:schemaRef ds:uri="a88373c9-abfb-431c-a39a-019ad96bec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0E3A2C-4A51-4EB1-83FE-6E7AF55AD6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57DEB1-C085-429C-B962-6068E85F5BC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37b0d1b-f231-444b-bea2-2306709486b4"/>
    <ds:schemaRef ds:uri="a88373c9-abfb-431c-a39a-019ad96bec9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Powerpoint_Da Vinci WWJAV 2020</Template>
  <TotalTime>1060</TotalTime>
  <Words>348</Words>
  <Application>Microsoft Office PowerPoint</Application>
  <PresentationFormat>Breedbeeld</PresentationFormat>
  <Paragraphs>105</Paragraphs>
  <Slides>11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Cardenio Modern</vt:lpstr>
      <vt:lpstr>Kantoorthema</vt:lpstr>
      <vt:lpstr>Timon Jongkind Practor Smart Industries  3rd of September 2024 </vt:lpstr>
      <vt:lpstr>Content</vt:lpstr>
      <vt:lpstr>Da Vinci: Hybrid Learning Model </vt:lpstr>
      <vt:lpstr>PowerPoint-presentatie</vt:lpstr>
      <vt:lpstr>PowerPoint-presentatie</vt:lpstr>
      <vt:lpstr>What is a Practoraat (Theory)</vt:lpstr>
      <vt:lpstr>Practoraat Smart Industries</vt:lpstr>
      <vt:lpstr>Activities</vt:lpstr>
      <vt:lpstr>AI in Technical professions</vt:lpstr>
      <vt:lpstr>AI Chatbot for teachers</vt:lpstr>
      <vt:lpstr>PowerPoint-presentatie</vt:lpstr>
    </vt:vector>
  </TitlesOfParts>
  <Company>Kien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</dc:title>
  <dc:creator>Mascha de Mink</dc:creator>
  <cp:lastModifiedBy>Timon</cp:lastModifiedBy>
  <cp:revision>44</cp:revision>
  <dcterms:created xsi:type="dcterms:W3CDTF">2023-07-07T08:23:07Z</dcterms:created>
  <dcterms:modified xsi:type="dcterms:W3CDTF">2024-09-03T07:56:18Z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0x01010031392C500E5F2F47876B6B05449A85E1</vt:lpwstr>
  </property>
</Properties>
</file>