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89" r:id="rId4"/>
    <p:sldId id="259" r:id="rId5"/>
    <p:sldId id="265" r:id="rId6"/>
    <p:sldId id="262" r:id="rId7"/>
    <p:sldId id="268" r:id="rId8"/>
    <p:sldId id="267" r:id="rId9"/>
    <p:sldId id="270" r:id="rId10"/>
    <p:sldId id="269" r:id="rId11"/>
    <p:sldId id="261" r:id="rId12"/>
    <p:sldId id="263" r:id="rId13"/>
    <p:sldId id="266" r:id="rId14"/>
    <p:sldId id="271" r:id="rId15"/>
    <p:sldId id="282" r:id="rId16"/>
    <p:sldId id="277" r:id="rId17"/>
    <p:sldId id="258" r:id="rId18"/>
    <p:sldId id="274" r:id="rId19"/>
    <p:sldId id="278" r:id="rId20"/>
    <p:sldId id="272" r:id="rId21"/>
    <p:sldId id="273" r:id="rId22"/>
    <p:sldId id="279" r:id="rId23"/>
    <p:sldId id="281" r:id="rId24"/>
    <p:sldId id="280" r:id="rId25"/>
    <p:sldId id="284" r:id="rId26"/>
    <p:sldId id="283" r:id="rId27"/>
    <p:sldId id="285" r:id="rId28"/>
    <p:sldId id="286" r:id="rId29"/>
    <p:sldId id="288" r:id="rId30"/>
    <p:sldId id="287" r:id="rId31"/>
    <p:sldId id="26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1F2D41"/>
    <a:srgbClr val="2E3192"/>
    <a:srgbClr val="243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5DEBB5-14D5-4590-B5B6-0AC07AAD334D}"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49772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DEBB5-14D5-4590-B5B6-0AC07AAD334D}"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146163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DEBB5-14D5-4590-B5B6-0AC07AAD334D}"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129770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t>‹#›</a:t>
            </a:fld>
            <a:endParaRPr/>
          </a:p>
        </p:txBody>
      </p:sp>
    </p:spTree>
    <p:extLst>
      <p:ext uri="{BB962C8B-B14F-4D97-AF65-F5344CB8AC3E}">
        <p14:creationId xmlns:p14="http://schemas.microsoft.com/office/powerpoint/2010/main" val="50986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DEBB5-14D5-4590-B5B6-0AC07AAD334D}"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39189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5DEBB5-14D5-4590-B5B6-0AC07AAD334D}"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2790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5DEBB5-14D5-4590-B5B6-0AC07AAD334D}"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328166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5DEBB5-14D5-4590-B5B6-0AC07AAD334D}"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121471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5DEBB5-14D5-4590-B5B6-0AC07AAD334D}"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287322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DEBB5-14D5-4590-B5B6-0AC07AAD334D}"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35126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5DEBB5-14D5-4590-B5B6-0AC07AAD334D}"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17431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5DEBB5-14D5-4590-B5B6-0AC07AAD334D}"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32445-6E61-4452-BF84-FC4A60A4BB93}" type="slidenum">
              <a:rPr lang="en-US" smtClean="0"/>
              <a:t>‹#›</a:t>
            </a:fld>
            <a:endParaRPr lang="en-US"/>
          </a:p>
        </p:txBody>
      </p:sp>
    </p:spTree>
    <p:extLst>
      <p:ext uri="{BB962C8B-B14F-4D97-AF65-F5344CB8AC3E}">
        <p14:creationId xmlns:p14="http://schemas.microsoft.com/office/powerpoint/2010/main" val="150149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DEBB5-14D5-4590-B5B6-0AC07AAD334D}" type="datetimeFigureOut">
              <a:rPr lang="en-US" smtClean="0"/>
              <a:t>8/30/2024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32445-6E61-4452-BF84-FC4A60A4BB93}" type="slidenum">
              <a:rPr lang="en-US" smtClean="0"/>
              <a:t>‹#›</a:t>
            </a:fld>
            <a:endParaRPr lang="en-US"/>
          </a:p>
        </p:txBody>
      </p:sp>
    </p:spTree>
    <p:extLst>
      <p:ext uri="{BB962C8B-B14F-4D97-AF65-F5344CB8AC3E}">
        <p14:creationId xmlns:p14="http://schemas.microsoft.com/office/powerpoint/2010/main" val="40991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10.3389/feduc.2023.1142502"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redhat.com/en/topics/automation/what-is-orchestr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rivery.io/data-learning-center/data-orchestration-complete-gui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jpeg"/><Relationship Id="rId7" Type="http://schemas.openxmlformats.org/officeDocument/2006/relationships/hyperlink" Target="https://drive.google.com/drive/folders/1TNFXExVgbyAMreeyXv5O0r-yMnHdd7z9?usp=sharin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hyperlink" Target="https://docs.google.com/forms/d/e/1FAIpQLSeMdOSkcRnVUWvVgunI7eb57Li2fq2Tq4oqn--ScSqpRlkQBA/viewfor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png"/><Relationship Id="rId4" Type="http://schemas.microsoft.com/office/2007/relationships/hdphoto" Target="../media/hdphoto3.wdp"/><Relationship Id="rId9" Type="http://schemas.openxmlformats.org/officeDocument/2006/relationships/image" Target="../media/image58.png"/><Relationship Id="rId1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doi.org/10.1186/1756-0500-2-105"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1205" y="778116"/>
            <a:ext cx="6690003" cy="1384995"/>
          </a:xfrm>
          <a:prstGeom prst="rect">
            <a:avLst/>
          </a:prstGeom>
        </p:spPr>
        <p:txBody>
          <a:bodyPr wrap="square">
            <a:spAutoFit/>
          </a:bodyPr>
          <a:lstStyle/>
          <a:p>
            <a:r>
              <a:rPr lang="en-US" sz="2000" b="1" cap="all" dirty="0" smtClean="0">
                <a:solidFill>
                  <a:srgbClr val="00B2CA"/>
                </a:solidFill>
                <a:latin typeface="Arial Black" panose="020B0A04020102020204" pitchFamily="34" charset="0"/>
              </a:rPr>
              <a:t>EDUCATION THROUGH </a:t>
            </a:r>
            <a:br>
              <a:rPr lang="en-US" sz="2000" b="1" cap="all" dirty="0" smtClean="0">
                <a:solidFill>
                  <a:srgbClr val="00B2CA"/>
                </a:solidFill>
                <a:latin typeface="Arial Black" panose="020B0A04020102020204" pitchFamily="34" charset="0"/>
              </a:rPr>
            </a:br>
            <a:r>
              <a:rPr lang="en-US" sz="2000" b="1" cap="all" dirty="0" smtClean="0">
                <a:solidFill>
                  <a:srgbClr val="00B2CA"/>
                </a:solidFill>
                <a:latin typeface="Arial Black" panose="020B0A04020102020204" pitchFamily="34" charset="0"/>
              </a:rPr>
              <a:t>THE PARADIGM OF HUMANISM </a:t>
            </a:r>
            <a:br>
              <a:rPr lang="en-US" sz="2000" b="1" cap="all" dirty="0" smtClean="0">
                <a:solidFill>
                  <a:srgbClr val="00B2CA"/>
                </a:solidFill>
                <a:latin typeface="Arial Black" panose="020B0A04020102020204" pitchFamily="34" charset="0"/>
              </a:rPr>
            </a:br>
            <a:r>
              <a:rPr lang="en-US" sz="2000" b="1" cap="all" dirty="0" smtClean="0">
                <a:solidFill>
                  <a:srgbClr val="00B2CA"/>
                </a:solidFill>
                <a:latin typeface="Arial Black" panose="020B0A04020102020204" pitchFamily="34" charset="0"/>
              </a:rPr>
              <a:t>AND ARTIFICIAL INTELLIGENCE</a:t>
            </a:r>
            <a:r>
              <a:rPr lang="en-US" sz="2400" b="1" cap="all" dirty="0" smtClean="0">
                <a:solidFill>
                  <a:srgbClr val="00B2CA"/>
                </a:solidFill>
                <a:latin typeface="Arial Black" panose="020B0A04020102020204" pitchFamily="34" charset="0"/>
              </a:rPr>
              <a:t/>
            </a:r>
            <a:br>
              <a:rPr lang="en-US" sz="2400" b="1" cap="all" dirty="0" smtClean="0">
                <a:solidFill>
                  <a:srgbClr val="00B2CA"/>
                </a:solidFill>
                <a:latin typeface="Arial Black" panose="020B0A04020102020204" pitchFamily="34" charset="0"/>
              </a:rPr>
            </a:br>
            <a:r>
              <a:rPr lang="en-US" sz="2400" b="1" cap="all" dirty="0" smtClean="0">
                <a:solidFill>
                  <a:srgbClr val="00B2CA"/>
                </a:solidFill>
                <a:latin typeface="Arial Black" panose="020B0A04020102020204" pitchFamily="34" charset="0"/>
              </a:rPr>
              <a:t>                        </a:t>
            </a:r>
            <a:r>
              <a:rPr lang="en-US" sz="1600" b="1" dirty="0" smtClean="0">
                <a:solidFill>
                  <a:srgbClr val="2E3192"/>
                </a:solidFill>
                <a:latin typeface="Arial" panose="020B0604020202020204" pitchFamily="34" charset="0"/>
                <a:cs typeface="Arial" panose="020B0604020202020204" pitchFamily="34" charset="0"/>
              </a:rPr>
              <a:t>Organized by Municipality Varna, Bulgaria   </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421" y="170660"/>
            <a:ext cx="1428788" cy="1390316"/>
          </a:xfrm>
          <a:prstGeom prst="rect">
            <a:avLst/>
          </a:prstGeom>
        </p:spPr>
      </p:pic>
      <p:sp>
        <p:nvSpPr>
          <p:cNvPr id="11" name="TextBox 10"/>
          <p:cNvSpPr txBox="1"/>
          <p:nvPr/>
        </p:nvSpPr>
        <p:spPr>
          <a:xfrm>
            <a:off x="685799" y="2969972"/>
            <a:ext cx="7936172" cy="1231106"/>
          </a:xfrm>
          <a:prstGeom prst="rect">
            <a:avLst/>
          </a:prstGeom>
          <a:noFill/>
        </p:spPr>
        <p:txBody>
          <a:bodyPr wrap="square" rtlCol="0">
            <a:spAutoFit/>
          </a:bodyPr>
          <a:lstStyle/>
          <a:p>
            <a:pPr algn="ctr"/>
            <a:r>
              <a:rPr lang="en-US" sz="32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a:t>
            </a:r>
          </a:p>
          <a:p>
            <a:pPr algn="ct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SCIENCE, BUSINESS AND EDUCATION</a:t>
            </a:r>
          </a:p>
          <a:p>
            <a:pPr algn="ctr"/>
            <a:endParaRPr lang="en-US" dirty="0" smtClean="0"/>
          </a:p>
        </p:txBody>
      </p:sp>
      <p:sp>
        <p:nvSpPr>
          <p:cNvPr id="12" name="Rectangle 11"/>
          <p:cNvSpPr/>
          <p:nvPr/>
        </p:nvSpPr>
        <p:spPr>
          <a:xfrm>
            <a:off x="310822" y="1515384"/>
            <a:ext cx="1527919" cy="369332"/>
          </a:xfrm>
          <a:prstGeom prst="rect">
            <a:avLst/>
          </a:prstGeom>
        </p:spPr>
        <p:txBody>
          <a:bodyPr wrap="none">
            <a:spAutoFit/>
          </a:bodyPr>
          <a:lstStyle/>
          <a:p>
            <a:pPr algn="ctr"/>
            <a:r>
              <a:rPr lang="en-US" dirty="0" smtClean="0">
                <a:solidFill>
                  <a:srgbClr val="2E3192"/>
                </a:solidFill>
              </a:rPr>
              <a:t>edfor.varna.bg</a:t>
            </a:r>
            <a:endParaRPr lang="bg-BG" dirty="0">
              <a:solidFill>
                <a:srgbClr val="2E3192"/>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184" y="106388"/>
            <a:ext cx="2142232" cy="1428750"/>
          </a:xfrm>
          <a:prstGeom prst="rect">
            <a:avLst/>
          </a:prstGeom>
        </p:spPr>
      </p:pic>
      <p:sp>
        <p:nvSpPr>
          <p:cNvPr id="3" name="TextBox 2"/>
          <p:cNvSpPr txBox="1"/>
          <p:nvPr/>
        </p:nvSpPr>
        <p:spPr>
          <a:xfrm>
            <a:off x="2191206" y="170659"/>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4" name="Rectangle 13"/>
          <p:cNvSpPr/>
          <p:nvPr/>
        </p:nvSpPr>
        <p:spPr>
          <a:xfrm>
            <a:off x="5659164" y="486568"/>
            <a:ext cx="1716046" cy="307777"/>
          </a:xfrm>
          <a:prstGeom prst="rect">
            <a:avLst/>
          </a:prstGeom>
        </p:spPr>
        <p:txBody>
          <a:bodyPr wrap="none">
            <a:spAutoFit/>
          </a:bodyPr>
          <a:lstStyle/>
          <a:p>
            <a:pPr algn="ctr"/>
            <a:r>
              <a:rPr lang="en-US" sz="1400" dirty="0" smtClean="0">
                <a:solidFill>
                  <a:srgbClr val="2E3192"/>
                </a:solidFill>
              </a:rPr>
              <a:t>September 2-3, 2024</a:t>
            </a:r>
            <a:endParaRPr lang="bg-BG" sz="1400" dirty="0">
              <a:solidFill>
                <a:srgbClr val="2E3192"/>
              </a:solidFill>
            </a:endParaRPr>
          </a:p>
        </p:txBody>
      </p:sp>
      <p:sp>
        <p:nvSpPr>
          <p:cNvPr id="16" name="Rectangle 15"/>
          <p:cNvSpPr/>
          <p:nvPr/>
        </p:nvSpPr>
        <p:spPr>
          <a:xfrm>
            <a:off x="7375210" y="1515384"/>
            <a:ext cx="1528625" cy="369332"/>
          </a:xfrm>
          <a:prstGeom prst="rect">
            <a:avLst/>
          </a:prstGeom>
        </p:spPr>
        <p:txBody>
          <a:bodyPr wrap="none">
            <a:spAutoFit/>
          </a:bodyPr>
          <a:lstStyle/>
          <a:p>
            <a:pPr algn="ctr"/>
            <a:r>
              <a:rPr lang="en-US" dirty="0" smtClean="0">
                <a:solidFill>
                  <a:srgbClr val="243C81"/>
                </a:solidFill>
              </a:rPr>
              <a:t>www.varna.bg</a:t>
            </a:r>
            <a:endParaRPr lang="bg-BG" dirty="0">
              <a:solidFill>
                <a:srgbClr val="243C81"/>
              </a:solidFill>
            </a:endParaRPr>
          </a:p>
        </p:txBody>
      </p:sp>
      <p:sp>
        <p:nvSpPr>
          <p:cNvPr id="19" name="TextBox 18"/>
          <p:cNvSpPr txBox="1"/>
          <p:nvPr/>
        </p:nvSpPr>
        <p:spPr>
          <a:xfrm>
            <a:off x="4353162" y="6519446"/>
            <a:ext cx="601447" cy="338554"/>
          </a:xfrm>
          <a:prstGeom prst="rect">
            <a:avLst/>
          </a:prstGeom>
          <a:noFill/>
        </p:spPr>
        <p:txBody>
          <a:bodyPr wrap="none" rtlCol="0">
            <a:spAutoFit/>
          </a:bodyPr>
          <a:lstStyle/>
          <a:p>
            <a:pPr algn="ctr"/>
            <a:r>
              <a:rPr lang="en-US" sz="1600" dirty="0" smtClean="0"/>
              <a:t>2024</a:t>
            </a:r>
            <a:endParaRPr lang="en-US" sz="1600" dirty="0"/>
          </a:p>
        </p:txBody>
      </p:sp>
      <p:sp>
        <p:nvSpPr>
          <p:cNvPr id="20" name="Rectangle 19"/>
          <p:cNvSpPr/>
          <p:nvPr/>
        </p:nvSpPr>
        <p:spPr>
          <a:xfrm>
            <a:off x="2140329" y="4118607"/>
            <a:ext cx="5027113" cy="1077218"/>
          </a:xfrm>
          <a:prstGeom prst="rect">
            <a:avLst/>
          </a:prstGeom>
        </p:spPr>
        <p:txBody>
          <a:bodyPr wrap="square">
            <a:spAutoFit/>
          </a:bodyPr>
          <a:lstStyle/>
          <a:p>
            <a:pPr algn="ctr"/>
            <a:r>
              <a:rPr lang="en-US" sz="2400" b="1" dirty="0" smtClean="0"/>
              <a:t>Assoc. Prof. Galina Momcheva, PhD</a:t>
            </a:r>
          </a:p>
          <a:p>
            <a:pPr algn="ctr"/>
            <a:r>
              <a:rPr lang="en-US" sz="2000" dirty="0" smtClean="0"/>
              <a:t>Institute of Mathematics and Informatics </a:t>
            </a:r>
          </a:p>
          <a:p>
            <a:pPr algn="ctr"/>
            <a:r>
              <a:rPr lang="en-US" sz="2000" dirty="0" smtClean="0"/>
              <a:t>Bulgarian Academy of Sciences</a:t>
            </a:r>
            <a:endParaRPr lang="en-US" sz="2000" b="1" dirty="0">
              <a:latin typeface="Albertus Extra Bold" panose="020E0802040304020204" pitchFamily="34" charset="0"/>
            </a:endParaRPr>
          </a:p>
        </p:txBody>
      </p:sp>
    </p:spTree>
    <p:extLst>
      <p:ext uri="{BB962C8B-B14F-4D97-AF65-F5344CB8AC3E}">
        <p14:creationId xmlns:p14="http://schemas.microsoft.com/office/powerpoint/2010/main" val="81931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13830" y="1474123"/>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IN RESEARCH</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618" y="2412347"/>
            <a:ext cx="7635902" cy="3185436"/>
          </a:xfrm>
          <a:prstGeom prst="rect">
            <a:avLst/>
          </a:prstGeom>
        </p:spPr>
      </p:pic>
      <p:pic>
        <p:nvPicPr>
          <p:cNvPr id="3" name="Picture 2"/>
          <p:cNvPicPr>
            <a:picLocks noChangeAspect="1"/>
          </p:cNvPicPr>
          <p:nvPr/>
        </p:nvPicPr>
        <p:blipFill>
          <a:blip r:embed="rId5"/>
          <a:stretch>
            <a:fillRect/>
          </a:stretch>
        </p:blipFill>
        <p:spPr>
          <a:xfrm>
            <a:off x="46730" y="1977969"/>
            <a:ext cx="1957337" cy="672098"/>
          </a:xfrm>
          <a:prstGeom prst="rect">
            <a:avLst/>
          </a:prstGeom>
        </p:spPr>
      </p:pic>
      <p:sp>
        <p:nvSpPr>
          <p:cNvPr id="6" name="Rectangle 5"/>
          <p:cNvSpPr/>
          <p:nvPr/>
        </p:nvSpPr>
        <p:spPr>
          <a:xfrm>
            <a:off x="643466" y="5652477"/>
            <a:ext cx="7357533" cy="923330"/>
          </a:xfrm>
          <a:prstGeom prst="rect">
            <a:avLst/>
          </a:prstGeom>
        </p:spPr>
        <p:txBody>
          <a:bodyPr wrap="square">
            <a:spAutoFit/>
          </a:bodyPr>
          <a:lstStyle/>
          <a:p>
            <a:r>
              <a:rPr lang="en-US" b="0" i="0" dirty="0" err="1" smtClean="0">
                <a:solidFill>
                  <a:srgbClr val="282828"/>
                </a:solidFill>
                <a:effectLst/>
                <a:latin typeface="MuseoSans"/>
              </a:rPr>
              <a:t>Zakaria</a:t>
            </a:r>
            <a:r>
              <a:rPr lang="en-US" b="0" i="0" dirty="0" smtClean="0">
                <a:solidFill>
                  <a:srgbClr val="282828"/>
                </a:solidFill>
                <a:effectLst/>
                <a:latin typeface="MuseoSans"/>
              </a:rPr>
              <a:t> H, </a:t>
            </a:r>
            <a:r>
              <a:rPr lang="en-US" b="0" i="0" dirty="0" err="1" smtClean="0">
                <a:solidFill>
                  <a:srgbClr val="282828"/>
                </a:solidFill>
                <a:effectLst/>
                <a:latin typeface="MuseoSans"/>
              </a:rPr>
              <a:t>Kamarudin</a:t>
            </a:r>
            <a:r>
              <a:rPr lang="en-US" b="0" i="0" dirty="0" smtClean="0">
                <a:solidFill>
                  <a:srgbClr val="282828"/>
                </a:solidFill>
                <a:effectLst/>
                <a:latin typeface="MuseoSans"/>
              </a:rPr>
              <a:t> D, </a:t>
            </a:r>
            <a:r>
              <a:rPr lang="en-US" b="0" i="0" dirty="0" err="1" smtClean="0">
                <a:solidFill>
                  <a:srgbClr val="282828"/>
                </a:solidFill>
                <a:effectLst/>
                <a:latin typeface="MuseoSans"/>
              </a:rPr>
              <a:t>Fauzi</a:t>
            </a:r>
            <a:r>
              <a:rPr lang="en-US" b="0" i="0" dirty="0" smtClean="0">
                <a:solidFill>
                  <a:srgbClr val="282828"/>
                </a:solidFill>
                <a:effectLst/>
                <a:latin typeface="MuseoSans"/>
              </a:rPr>
              <a:t> MA and Wider W (2023) Mapping the helix model of innovation influence on education: A bibliometric review. </a:t>
            </a:r>
            <a:r>
              <a:rPr lang="en-US" b="0" i="1" dirty="0" smtClean="0">
                <a:solidFill>
                  <a:srgbClr val="282828"/>
                </a:solidFill>
                <a:effectLst/>
                <a:latin typeface="MuseoSans"/>
              </a:rPr>
              <a:t>Front. Educ</a:t>
            </a:r>
            <a:r>
              <a:rPr lang="en-US" b="0" i="0" dirty="0" smtClean="0">
                <a:solidFill>
                  <a:srgbClr val="282828"/>
                </a:solidFill>
                <a:effectLst/>
                <a:latin typeface="MuseoSans"/>
              </a:rPr>
              <a:t>. 8:1142502. </a:t>
            </a:r>
            <a:r>
              <a:rPr lang="en-US" b="0" i="0" dirty="0" err="1" smtClean="0">
                <a:solidFill>
                  <a:srgbClr val="282828"/>
                </a:solidFill>
                <a:effectLst/>
                <a:latin typeface="MuseoSans"/>
              </a:rPr>
              <a:t>doi</a:t>
            </a:r>
            <a:r>
              <a:rPr lang="en-US" b="0" i="0" dirty="0" smtClean="0">
                <a:solidFill>
                  <a:srgbClr val="282828"/>
                </a:solidFill>
                <a:effectLst/>
                <a:latin typeface="MuseoSans"/>
              </a:rPr>
              <a:t>: </a:t>
            </a:r>
            <a:r>
              <a:rPr lang="en-US" b="0" i="0" dirty="0" smtClean="0">
                <a:solidFill>
                  <a:srgbClr val="282828"/>
                </a:solidFill>
                <a:effectLst/>
                <a:latin typeface="MuseoSans"/>
                <a:hlinkClick r:id="rId6" action="ppaction://hlinkfile"/>
              </a:rPr>
              <a:t>10.3389/feduc.2023.1142502</a:t>
            </a:r>
            <a:endParaRPr lang="en-US" dirty="0"/>
          </a:p>
        </p:txBody>
      </p:sp>
    </p:spTree>
    <p:extLst>
      <p:ext uri="{BB962C8B-B14F-4D97-AF65-F5344CB8AC3E}">
        <p14:creationId xmlns:p14="http://schemas.microsoft.com/office/powerpoint/2010/main" val="398469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886" y="1790210"/>
            <a:ext cx="8739554" cy="4474175"/>
          </a:xfrm>
          <a:prstGeom prst="rect">
            <a:avLst/>
          </a:prstGeom>
        </p:spPr>
      </p:pic>
      <p:sp>
        <p:nvSpPr>
          <p:cNvPr id="5" name="Rectangle 4"/>
          <p:cNvSpPr/>
          <p:nvPr/>
        </p:nvSpPr>
        <p:spPr>
          <a:xfrm>
            <a:off x="334106" y="6402950"/>
            <a:ext cx="5794131" cy="369332"/>
          </a:xfrm>
          <a:prstGeom prst="rect">
            <a:avLst/>
          </a:prstGeom>
        </p:spPr>
        <p:txBody>
          <a:bodyPr wrap="square">
            <a:spAutoFit/>
          </a:bodyPr>
          <a:lstStyle/>
          <a:p>
            <a:r>
              <a:rPr lang="en-US" dirty="0" smtClean="0"/>
              <a:t>https://www.smartvillagemovement.org/svm-model/</a:t>
            </a:r>
            <a:endParaRPr lang="en-US" dirty="0"/>
          </a:p>
        </p:txBody>
      </p:sp>
      <p:sp>
        <p:nvSpPr>
          <p:cNvPr id="12" name="Rectangle 11"/>
          <p:cNvSpPr/>
          <p:nvPr/>
        </p:nvSpPr>
        <p:spPr>
          <a:xfrm>
            <a:off x="461468" y="1223837"/>
            <a:ext cx="7921869" cy="461665"/>
          </a:xfrm>
          <a:prstGeom prst="rect">
            <a:avLst/>
          </a:prstGeom>
        </p:spPr>
        <p:txBody>
          <a:bodyPr wrap="square">
            <a:spAutoFit/>
          </a:bodyPr>
          <a:lstStyle/>
          <a:p>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TRIPLE HELIX MODEL</a:t>
            </a:r>
          </a:p>
        </p:txBody>
      </p:sp>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20" name="TextBox 19"/>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21" name="Rectangle 20"/>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2" name="Picture 2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3" name="Straight Connector 22"/>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146755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49" y="1592744"/>
            <a:ext cx="8390188" cy="1942990"/>
          </a:xfrm>
          <a:prstGeom prst="rect">
            <a:avLst/>
          </a:prstGeom>
        </p:spPr>
      </p:pic>
      <p:sp>
        <p:nvSpPr>
          <p:cNvPr id="12" name="Rectangle 11"/>
          <p:cNvSpPr/>
          <p:nvPr/>
        </p:nvSpPr>
        <p:spPr>
          <a:xfrm>
            <a:off x="461468" y="1223837"/>
            <a:ext cx="7921869" cy="461665"/>
          </a:xfrm>
          <a:prstGeom prst="rect">
            <a:avLst/>
          </a:prstGeom>
        </p:spPr>
        <p:txBody>
          <a:bodyPr wrap="square">
            <a:spAutoFit/>
          </a:bodyPr>
          <a:lstStyle/>
          <a:p>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TRIPLE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HELIX (DNA + AI)</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2050" name="Picture 2" descr="enfolded, metallic 3D DNA strands, illustr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176" y="3140318"/>
            <a:ext cx="8416676" cy="32688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61468" y="6488668"/>
            <a:ext cx="4327275" cy="369332"/>
          </a:xfrm>
          <a:prstGeom prst="rect">
            <a:avLst/>
          </a:prstGeom>
        </p:spPr>
        <p:txBody>
          <a:bodyPr wrap="none">
            <a:spAutoFit/>
          </a:bodyPr>
          <a:lstStyle/>
          <a:p>
            <a:r>
              <a:rPr lang="en-US" b="1" dirty="0" smtClean="0">
                <a:solidFill>
                  <a:srgbClr val="1F2D41"/>
                </a:solidFill>
              </a:rPr>
              <a:t>https://cacm.acm.org/opinion/triple-helix/</a:t>
            </a:r>
            <a:endParaRPr lang="en-US" b="1" dirty="0">
              <a:solidFill>
                <a:srgbClr val="1F2D41"/>
              </a:solidFill>
            </a:endParaRPr>
          </a:p>
        </p:txBody>
      </p:sp>
      <p:pic>
        <p:nvPicPr>
          <p:cNvPr id="22" name="Pictur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23" name="TextBox 22"/>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24" name="Rectangle 23"/>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5" name="Picture 2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6" name="Straight Connector 25"/>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3816" y="3022673"/>
            <a:ext cx="2340184" cy="531860"/>
          </a:xfrm>
          <a:prstGeom prst="rect">
            <a:avLst/>
          </a:prstGeom>
        </p:spPr>
      </p:pic>
      <p:sp>
        <p:nvSpPr>
          <p:cNvPr id="14" name="TextBox 13"/>
          <p:cNvSpPr txBox="1"/>
          <p:nvPr/>
        </p:nvSpPr>
        <p:spPr>
          <a:xfrm>
            <a:off x="7912782" y="6409143"/>
            <a:ext cx="1133644" cy="307777"/>
          </a:xfrm>
          <a:prstGeom prst="rect">
            <a:avLst/>
          </a:prstGeom>
          <a:noFill/>
        </p:spPr>
        <p:txBody>
          <a:bodyPr wrap="none" rtlCol="0">
            <a:spAutoFit/>
          </a:bodyPr>
          <a:lstStyle/>
          <a:p>
            <a:r>
              <a:rPr lang="en-US" sz="1400" dirty="0" smtClean="0">
                <a:solidFill>
                  <a:srgbClr val="1F2D41"/>
                </a:solidFill>
              </a:rPr>
              <a:t>July 24, 2024</a:t>
            </a:r>
            <a:endParaRPr lang="en-US" sz="1400" dirty="0">
              <a:solidFill>
                <a:srgbClr val="1F2D41"/>
              </a:solidFill>
            </a:endParaRPr>
          </a:p>
        </p:txBody>
      </p:sp>
    </p:spTree>
    <p:extLst>
      <p:ext uri="{BB962C8B-B14F-4D97-AF65-F5344CB8AC3E}">
        <p14:creationId xmlns:p14="http://schemas.microsoft.com/office/powerpoint/2010/main" val="217848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1468" y="1223837"/>
            <a:ext cx="7921869" cy="461665"/>
          </a:xfrm>
          <a:prstGeom prst="rect">
            <a:avLst/>
          </a:prstGeom>
        </p:spPr>
        <p:txBody>
          <a:bodyPr wrap="square">
            <a:spAutoFit/>
          </a:bodyPr>
          <a:lstStyle/>
          <a:p>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TRIPLE HELIX MODEL</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401" y="1685502"/>
            <a:ext cx="7292972" cy="2309060"/>
          </a:xfrm>
          <a:prstGeom prst="rect">
            <a:avLst/>
          </a:prstGeom>
        </p:spPr>
      </p:pic>
      <p:pic>
        <p:nvPicPr>
          <p:cNvPr id="14338" name="Picture 2" descr="https://d3i71xaburhd42.cloudfront.net/7a520adf84c19fa93c100f0bcb81c9b91e974443/20-Figure4-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11705" y="4104629"/>
            <a:ext cx="3251748" cy="26077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49832" y="6066031"/>
            <a:ext cx="3009501" cy="646331"/>
          </a:xfrm>
          <a:prstGeom prst="rect">
            <a:avLst/>
          </a:prstGeom>
        </p:spPr>
        <p:txBody>
          <a:bodyPr wrap="square">
            <a:spAutoFit/>
          </a:bodyPr>
          <a:lstStyle/>
          <a:p>
            <a:r>
              <a:rPr lang="en-US" sz="1200" b="0" i="0" dirty="0" err="1" smtClean="0">
                <a:solidFill>
                  <a:srgbClr val="2E414F"/>
                </a:solidFill>
                <a:effectLst/>
                <a:latin typeface="Roboto"/>
              </a:rPr>
              <a:t>Farinha</a:t>
            </a:r>
            <a:r>
              <a:rPr lang="en-US" sz="1200" b="0" i="0" dirty="0" smtClean="0">
                <a:solidFill>
                  <a:srgbClr val="2E414F"/>
                </a:solidFill>
                <a:effectLst/>
                <a:latin typeface="Roboto"/>
              </a:rPr>
              <a:t>, L., &amp; Ferreira, J.J. (2013). TRIANGULATION OF THE TRIPLE HELIX : A CONCEPTUAL FRAMEWORK.</a:t>
            </a:r>
            <a:endParaRPr lang="en-US" sz="1200" dirty="0"/>
          </a:p>
        </p:txBody>
      </p:sp>
    </p:spTree>
    <p:extLst>
      <p:ext uri="{BB962C8B-B14F-4D97-AF65-F5344CB8AC3E}">
        <p14:creationId xmlns:p14="http://schemas.microsoft.com/office/powerpoint/2010/main" val="184839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1468" y="1223837"/>
            <a:ext cx="7921869" cy="461665"/>
          </a:xfrm>
          <a:prstGeom prst="rect">
            <a:avLst/>
          </a:prstGeom>
        </p:spPr>
        <p:txBody>
          <a:bodyPr wrap="square">
            <a:spAutoFit/>
          </a:bodyPr>
          <a:lstStyle/>
          <a:p>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TRIPLE HELIX MODEL</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0868" y="1806195"/>
            <a:ext cx="5156398" cy="4451690"/>
          </a:xfrm>
          <a:prstGeom prst="rect">
            <a:avLst/>
          </a:prstGeom>
        </p:spPr>
      </p:pic>
      <p:sp>
        <p:nvSpPr>
          <p:cNvPr id="5" name="Rectangle 4"/>
          <p:cNvSpPr/>
          <p:nvPr/>
        </p:nvSpPr>
        <p:spPr>
          <a:xfrm>
            <a:off x="265476" y="6488668"/>
            <a:ext cx="4295343" cy="369332"/>
          </a:xfrm>
          <a:prstGeom prst="rect">
            <a:avLst/>
          </a:prstGeom>
        </p:spPr>
        <p:txBody>
          <a:bodyPr wrap="none">
            <a:spAutoFit/>
          </a:bodyPr>
          <a:lstStyle/>
          <a:p>
            <a:r>
              <a:rPr lang="en-US" dirty="0" smtClean="0"/>
              <a:t>https://triple-helix.uff.br/about-triple-helix/</a:t>
            </a:r>
            <a:endParaRPr lang="en-US" dirty="0"/>
          </a:p>
        </p:txBody>
      </p:sp>
    </p:spTree>
    <p:extLst>
      <p:ext uri="{BB962C8B-B14F-4D97-AF65-F5344CB8AC3E}">
        <p14:creationId xmlns:p14="http://schemas.microsoft.com/office/powerpoint/2010/main" val="331475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0285" y="3218732"/>
            <a:ext cx="4625741" cy="2781541"/>
          </a:xfrm>
          <a:prstGeom prst="rect">
            <a:avLst/>
          </a:prstGeom>
        </p:spPr>
      </p:pic>
      <p:pic>
        <p:nvPicPr>
          <p:cNvPr id="29" name="Pictur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5369" y="1716183"/>
            <a:ext cx="5975574" cy="1502549"/>
          </a:xfrm>
          <a:prstGeom prst="rect">
            <a:avLst/>
          </a:prstGeom>
        </p:spPr>
      </p:pic>
      <p:sp>
        <p:nvSpPr>
          <p:cNvPr id="30" name="TextBox 29"/>
          <p:cNvSpPr txBox="1"/>
          <p:nvPr/>
        </p:nvSpPr>
        <p:spPr>
          <a:xfrm>
            <a:off x="1572224" y="6233746"/>
            <a:ext cx="6401881" cy="369332"/>
          </a:xfrm>
          <a:prstGeom prst="rect">
            <a:avLst/>
          </a:prstGeom>
          <a:noFill/>
        </p:spPr>
        <p:txBody>
          <a:bodyPr wrap="none" rtlCol="0">
            <a:spAutoFit/>
          </a:bodyPr>
          <a:lstStyle/>
          <a:p>
            <a:r>
              <a:rPr lang="en-US" dirty="0" smtClean="0"/>
              <a:t>SNA-BASED METHODOLOGY OF RESEARCH - &gt; </a:t>
            </a:r>
            <a:r>
              <a:rPr lang="en-US" b="1" dirty="0">
                <a:solidFill>
                  <a:srgbClr val="800080"/>
                </a:solidFill>
              </a:rPr>
              <a:t>NETWORK </a:t>
            </a:r>
            <a:r>
              <a:rPr lang="en-US" b="1" dirty="0" smtClean="0">
                <a:solidFill>
                  <a:srgbClr val="800080"/>
                </a:solidFill>
              </a:rPr>
              <a:t>ANALYSIS</a:t>
            </a:r>
            <a:endParaRPr lang="en-US" b="1" dirty="0">
              <a:solidFill>
                <a:srgbClr val="800080"/>
              </a:solidFill>
            </a:endParaRPr>
          </a:p>
        </p:txBody>
      </p:sp>
      <p:sp>
        <p:nvSpPr>
          <p:cNvPr id="31" name="Rectangle 30"/>
          <p:cNvSpPr/>
          <p:nvPr/>
        </p:nvSpPr>
        <p:spPr>
          <a:xfrm>
            <a:off x="461468" y="1223837"/>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ECOSYSTEM RESEARCH</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3868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1468" y="1223837"/>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KPI for SUSTAINABLE STEAM ENVIRONMENT</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7351" y="1685502"/>
            <a:ext cx="6704382" cy="5029929"/>
          </a:xfrm>
          <a:prstGeom prst="rect">
            <a:avLst/>
          </a:prstGeom>
        </p:spPr>
      </p:pic>
    </p:spTree>
    <p:extLst>
      <p:ext uri="{BB962C8B-B14F-4D97-AF65-F5344CB8AC3E}">
        <p14:creationId xmlns:p14="http://schemas.microsoft.com/office/powerpoint/2010/main" val="133760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184" y="1861931"/>
            <a:ext cx="2667334" cy="892740"/>
          </a:xfrm>
          <a:prstGeom prst="rect">
            <a:avLst/>
          </a:prstGeom>
        </p:spPr>
      </p:pic>
      <p:sp>
        <p:nvSpPr>
          <p:cNvPr id="5" name="Rectangle 4"/>
          <p:cNvSpPr/>
          <p:nvPr/>
        </p:nvSpPr>
        <p:spPr>
          <a:xfrm>
            <a:off x="532176" y="2824982"/>
            <a:ext cx="2215350" cy="369332"/>
          </a:xfrm>
          <a:prstGeom prst="rect">
            <a:avLst/>
          </a:prstGeom>
        </p:spPr>
        <p:txBody>
          <a:bodyPr wrap="none">
            <a:spAutoFit/>
          </a:bodyPr>
          <a:lstStyle/>
          <a:p>
            <a:r>
              <a:rPr lang="en-US" dirty="0" smtClean="0"/>
              <a:t>https://edupoint.com</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5318" y="3387718"/>
            <a:ext cx="7469681" cy="3593375"/>
          </a:xfrm>
          <a:prstGeom prst="rect">
            <a:avLst/>
          </a:prstGeom>
        </p:spPr>
      </p:pic>
      <p:sp>
        <p:nvSpPr>
          <p:cNvPr id="7" name="Rectangle 6"/>
          <p:cNvSpPr/>
          <p:nvPr/>
        </p:nvSpPr>
        <p:spPr>
          <a:xfrm>
            <a:off x="2973518" y="1861931"/>
            <a:ext cx="6003428" cy="1754326"/>
          </a:xfrm>
          <a:prstGeom prst="rect">
            <a:avLst/>
          </a:prstGeom>
        </p:spPr>
        <p:txBody>
          <a:bodyPr wrap="square">
            <a:spAutoFit/>
          </a:bodyPr>
          <a:lstStyle/>
          <a:p>
            <a:r>
              <a:rPr lang="en-US" b="0" i="0" dirty="0" smtClean="0">
                <a:solidFill>
                  <a:srgbClr val="636466"/>
                </a:solidFill>
                <a:effectLst/>
                <a:latin typeface="Raleway"/>
              </a:rPr>
              <a:t>Synergy</a:t>
            </a:r>
            <a:r>
              <a:rPr lang="en-US" b="0" i="0" baseline="30000" dirty="0" smtClean="0">
                <a:solidFill>
                  <a:srgbClr val="636466"/>
                </a:solidFill>
                <a:effectLst/>
                <a:latin typeface="Raleway"/>
              </a:rPr>
              <a:t>®</a:t>
            </a:r>
            <a:r>
              <a:rPr lang="en-US" b="0" i="0" dirty="0" smtClean="0">
                <a:solidFill>
                  <a:srgbClr val="636466"/>
                </a:solidFill>
                <a:effectLst/>
                <a:latin typeface="Raleway"/>
              </a:rPr>
              <a:t> Analytics is a comprehensive K-12 analytics solution for improving </a:t>
            </a:r>
            <a:r>
              <a:rPr lang="en-US" b="0" i="0" dirty="0" smtClean="0">
                <a:solidFill>
                  <a:srgbClr val="800080"/>
                </a:solidFill>
                <a:effectLst/>
                <a:latin typeface="Raleway"/>
              </a:rPr>
              <a:t>student performance </a:t>
            </a:r>
            <a:r>
              <a:rPr lang="en-US" b="0" i="0" dirty="0" smtClean="0">
                <a:solidFill>
                  <a:srgbClr val="636466"/>
                </a:solidFill>
                <a:effectLst/>
                <a:latin typeface="Raleway"/>
              </a:rPr>
              <a:t>and </a:t>
            </a:r>
            <a:r>
              <a:rPr lang="en-US" b="0" i="0" dirty="0" smtClean="0">
                <a:solidFill>
                  <a:srgbClr val="800080"/>
                </a:solidFill>
                <a:effectLst/>
                <a:latin typeface="Raleway"/>
              </a:rPr>
              <a:t>district administration</a:t>
            </a:r>
            <a:r>
              <a:rPr lang="en-US" b="0" i="0" dirty="0" smtClean="0">
                <a:solidFill>
                  <a:srgbClr val="636466"/>
                </a:solidFill>
                <a:effectLst/>
                <a:latin typeface="Raleway"/>
              </a:rPr>
              <a:t>, providing </a:t>
            </a:r>
            <a:r>
              <a:rPr lang="en-US" b="0" i="0" dirty="0" smtClean="0">
                <a:solidFill>
                  <a:srgbClr val="800080"/>
                </a:solidFill>
                <a:effectLst/>
                <a:latin typeface="Raleway"/>
              </a:rPr>
              <a:t>real-time</a:t>
            </a:r>
            <a:r>
              <a:rPr lang="en-US" b="0" i="0" dirty="0" smtClean="0">
                <a:solidFill>
                  <a:srgbClr val="636466"/>
                </a:solidFill>
                <a:effectLst/>
                <a:latin typeface="Raleway"/>
              </a:rPr>
              <a:t> actionable insights that promote </a:t>
            </a:r>
            <a:r>
              <a:rPr lang="en-US" b="0" i="0" dirty="0" smtClean="0">
                <a:solidFill>
                  <a:srgbClr val="800080"/>
                </a:solidFill>
                <a:effectLst/>
                <a:latin typeface="Raleway"/>
              </a:rPr>
              <a:t>data-based decision-making</a:t>
            </a:r>
            <a:r>
              <a:rPr lang="en-US" b="0" i="0" dirty="0" smtClean="0">
                <a:solidFill>
                  <a:srgbClr val="636466"/>
                </a:solidFill>
                <a:effectLst/>
                <a:latin typeface="Raleway"/>
              </a:rPr>
              <a:t>. </a:t>
            </a:r>
          </a:p>
          <a:p>
            <a:r>
              <a:rPr lang="en-US" b="0" i="0" dirty="0" smtClean="0">
                <a:solidFill>
                  <a:srgbClr val="636466"/>
                </a:solidFill>
                <a:effectLst/>
                <a:latin typeface="Raleway"/>
              </a:rPr>
              <a:t>Turn your data into visual dashboards that are easy to understand and interpret for every user. </a:t>
            </a:r>
            <a:endParaRPr lang="en-US" dirty="0"/>
          </a:p>
        </p:txBody>
      </p:sp>
      <p:sp>
        <p:nvSpPr>
          <p:cNvPr id="15" name="Rectangle 14"/>
          <p:cNvSpPr/>
          <p:nvPr/>
        </p:nvSpPr>
        <p:spPr>
          <a:xfrm>
            <a:off x="651729" y="1268417"/>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PLATFORMS for EDUCATION</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308632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1729" y="1268417"/>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ORCHESTRATION</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
        <p:nvSpPr>
          <p:cNvPr id="2" name="Rectangle 1"/>
          <p:cNvSpPr/>
          <p:nvPr/>
        </p:nvSpPr>
        <p:spPr>
          <a:xfrm>
            <a:off x="527744" y="2000935"/>
            <a:ext cx="8169838" cy="3693319"/>
          </a:xfrm>
          <a:prstGeom prst="rect">
            <a:avLst/>
          </a:prstGeom>
        </p:spPr>
        <p:txBody>
          <a:bodyPr wrap="square">
            <a:spAutoFit/>
          </a:bodyPr>
          <a:lstStyle/>
          <a:p>
            <a:r>
              <a:rPr lang="en-US" b="0" i="0" dirty="0" smtClean="0">
                <a:solidFill>
                  <a:srgbClr val="151515"/>
                </a:solidFill>
                <a:effectLst/>
                <a:latin typeface="Red Hat Text"/>
              </a:rPr>
              <a:t>Orchestration is the </a:t>
            </a:r>
            <a:r>
              <a:rPr lang="en-US" b="1" i="0" dirty="0" smtClean="0">
                <a:solidFill>
                  <a:srgbClr val="151515"/>
                </a:solidFill>
                <a:effectLst/>
                <a:latin typeface="Red Hat Text"/>
              </a:rPr>
              <a:t>coordinated execution of multiple IT automation tasks or processes</a:t>
            </a:r>
            <a:r>
              <a:rPr lang="en-US" b="0" i="0" dirty="0" smtClean="0">
                <a:solidFill>
                  <a:srgbClr val="151515"/>
                </a:solidFill>
                <a:effectLst/>
                <a:latin typeface="Red Hat Text"/>
              </a:rPr>
              <a:t>. Orchestration is usually applied across multiple computer systems, applications, and services to ensure that deployment, configuration management, and other processes are performed in the proper sequence. </a:t>
            </a:r>
          </a:p>
          <a:p>
            <a:endParaRPr lang="en-US" b="0" i="0" dirty="0" smtClean="0">
              <a:solidFill>
                <a:srgbClr val="151515"/>
              </a:solidFill>
              <a:effectLst/>
              <a:latin typeface="Red Hat Text"/>
            </a:endParaRPr>
          </a:p>
          <a:p>
            <a:r>
              <a:rPr lang="en-US" b="0" i="0" dirty="0" smtClean="0">
                <a:solidFill>
                  <a:srgbClr val="151515"/>
                </a:solidFill>
                <a:effectLst/>
                <a:latin typeface="Red Hat Text"/>
              </a:rPr>
              <a:t>Automation and orchestration are distinct, but related concepts. Automation is the use of software to perform tasks without human intervention, to minimize errors and reduce the time spent manually performing the operations needed to deploy, manage, and scale IT applications and infrastructure. </a:t>
            </a:r>
          </a:p>
          <a:p>
            <a:endParaRPr lang="en-US" b="0" i="0" dirty="0" smtClean="0">
              <a:solidFill>
                <a:srgbClr val="151515"/>
              </a:solidFill>
              <a:effectLst/>
              <a:latin typeface="Red Hat Text"/>
            </a:endParaRPr>
          </a:p>
          <a:p>
            <a:r>
              <a:rPr lang="en-US" b="1" i="0" dirty="0" smtClean="0">
                <a:solidFill>
                  <a:srgbClr val="151515"/>
                </a:solidFill>
                <a:effectLst/>
                <a:latin typeface="Red Hat Text"/>
              </a:rPr>
              <a:t>Orchestration coordinates automated tasks </a:t>
            </a:r>
            <a:r>
              <a:rPr lang="en-US" b="0" i="0" dirty="0" smtClean="0">
                <a:solidFill>
                  <a:srgbClr val="151515"/>
                </a:solidFill>
                <a:effectLst/>
                <a:latin typeface="Red Hat Text"/>
              </a:rPr>
              <a:t>across multiple systems into higher-order workflows, so that individual tasks can work together to serve a specific function or process.</a:t>
            </a:r>
            <a:endParaRPr lang="en-US" b="0" i="0" dirty="0">
              <a:solidFill>
                <a:srgbClr val="151515"/>
              </a:solidFill>
              <a:effectLst/>
              <a:latin typeface="Red Hat Text"/>
            </a:endParaRPr>
          </a:p>
        </p:txBody>
      </p:sp>
      <p:sp>
        <p:nvSpPr>
          <p:cNvPr id="3" name="Rectangle 2"/>
          <p:cNvSpPr/>
          <p:nvPr/>
        </p:nvSpPr>
        <p:spPr>
          <a:xfrm>
            <a:off x="517768" y="6142907"/>
            <a:ext cx="7921869" cy="369332"/>
          </a:xfrm>
          <a:prstGeom prst="rect">
            <a:avLst/>
          </a:prstGeom>
        </p:spPr>
        <p:txBody>
          <a:bodyPr wrap="square">
            <a:spAutoFit/>
          </a:bodyPr>
          <a:lstStyle/>
          <a:p>
            <a:r>
              <a:rPr lang="en-US" dirty="0" smtClean="0">
                <a:hlinkClick r:id="rId4"/>
              </a:rPr>
              <a:t>https://www.redhat.com/en/topics/automation/what-is-orchestration</a:t>
            </a:r>
            <a:endParaRPr lang="en-US" dirty="0"/>
          </a:p>
        </p:txBody>
      </p:sp>
    </p:spTree>
    <p:extLst>
      <p:ext uri="{BB962C8B-B14F-4D97-AF65-F5344CB8AC3E}">
        <p14:creationId xmlns:p14="http://schemas.microsoft.com/office/powerpoint/2010/main" val="288254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7768" y="1423815"/>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DATA ORCHESTRATION</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
        <p:nvSpPr>
          <p:cNvPr id="3" name="Rectangle 2"/>
          <p:cNvSpPr/>
          <p:nvPr/>
        </p:nvSpPr>
        <p:spPr>
          <a:xfrm>
            <a:off x="517768" y="6142907"/>
            <a:ext cx="7921869" cy="369332"/>
          </a:xfrm>
          <a:prstGeom prst="rect">
            <a:avLst/>
          </a:prstGeom>
        </p:spPr>
        <p:txBody>
          <a:bodyPr wrap="square">
            <a:spAutoFit/>
          </a:bodyPr>
          <a:lstStyle/>
          <a:p>
            <a:r>
              <a:rPr lang="en-US" dirty="0" smtClean="0">
                <a:hlinkClick r:id="rId4"/>
              </a:rPr>
              <a:t>https://rivery.io/data-learning-center/data-orchestration-complete-guide/</a:t>
            </a:r>
            <a:endParaRPr lang="en-US" dirty="0"/>
          </a:p>
        </p:txBody>
      </p:sp>
      <p:sp>
        <p:nvSpPr>
          <p:cNvPr id="4" name="Rectangle 3"/>
          <p:cNvSpPr/>
          <p:nvPr/>
        </p:nvSpPr>
        <p:spPr>
          <a:xfrm>
            <a:off x="563115" y="1885574"/>
            <a:ext cx="8263671" cy="646331"/>
          </a:xfrm>
          <a:prstGeom prst="rect">
            <a:avLst/>
          </a:prstGeom>
        </p:spPr>
        <p:txBody>
          <a:bodyPr wrap="square">
            <a:spAutoFit/>
          </a:bodyPr>
          <a:lstStyle/>
          <a:p>
            <a:r>
              <a:rPr lang="en-US" b="0" i="0" dirty="0" smtClean="0">
                <a:solidFill>
                  <a:srgbClr val="26154C"/>
                </a:solidFill>
                <a:effectLst/>
                <a:latin typeface="BwModelica"/>
              </a:rPr>
              <a:t>Data orchestration is an automated process that combines and organizes </a:t>
            </a:r>
            <a:r>
              <a:rPr lang="en-US" b="0" i="0" dirty="0" err="1" smtClean="0">
                <a:solidFill>
                  <a:srgbClr val="26154C"/>
                </a:solidFill>
                <a:effectLst/>
                <a:latin typeface="BwModelica"/>
              </a:rPr>
              <a:t>siloed</a:t>
            </a:r>
            <a:r>
              <a:rPr lang="en-US" b="0" i="0" dirty="0" smtClean="0">
                <a:solidFill>
                  <a:srgbClr val="26154C"/>
                </a:solidFill>
                <a:effectLst/>
                <a:latin typeface="BwModelica"/>
              </a:rPr>
              <a:t> data from various data storage locations, making it available for analysis.</a:t>
            </a:r>
            <a:endParaRPr lang="en-US" dirty="0"/>
          </a:p>
        </p:txBody>
      </p:sp>
      <p:sp>
        <p:nvSpPr>
          <p:cNvPr id="5" name="Rectangle 4"/>
          <p:cNvSpPr/>
          <p:nvPr/>
        </p:nvSpPr>
        <p:spPr>
          <a:xfrm>
            <a:off x="563115" y="2860031"/>
            <a:ext cx="6921418" cy="2308324"/>
          </a:xfrm>
          <a:prstGeom prst="rect">
            <a:avLst/>
          </a:prstGeom>
        </p:spPr>
        <p:txBody>
          <a:bodyPr wrap="square">
            <a:spAutoFit/>
          </a:bodyPr>
          <a:lstStyle/>
          <a:p>
            <a:r>
              <a:rPr lang="en-US" b="0" i="0" dirty="0" smtClean="0">
                <a:solidFill>
                  <a:srgbClr val="26154C"/>
                </a:solidFill>
                <a:effectLst/>
                <a:latin typeface="BwModelica"/>
              </a:rPr>
              <a:t>The process of data orchestration involves three key steps:</a:t>
            </a:r>
          </a:p>
          <a:p>
            <a:endParaRPr lang="en-US" b="0" i="0" dirty="0" smtClean="0">
              <a:solidFill>
                <a:srgbClr val="26154C"/>
              </a:solidFill>
              <a:effectLst/>
              <a:latin typeface="BwModelica"/>
            </a:endParaRPr>
          </a:p>
          <a:p>
            <a:r>
              <a:rPr lang="en-US" b="1" i="0" dirty="0" smtClean="0">
                <a:solidFill>
                  <a:srgbClr val="26154C"/>
                </a:solidFill>
                <a:effectLst/>
                <a:latin typeface="BwModelica"/>
              </a:rPr>
              <a:t>1. Organizing Data</a:t>
            </a:r>
            <a:r>
              <a:rPr lang="en-US" b="0" i="0" dirty="0" smtClean="0">
                <a:solidFill>
                  <a:srgbClr val="26154C"/>
                </a:solidFill>
                <a:effectLst/>
                <a:latin typeface="BwModelica"/>
              </a:rPr>
              <a:t>: Aggregating data from diverse sources like social media, CRM systems, and behavioral data.</a:t>
            </a:r>
            <a:br>
              <a:rPr lang="en-US" b="0" i="0" dirty="0" smtClean="0">
                <a:solidFill>
                  <a:srgbClr val="26154C"/>
                </a:solidFill>
                <a:effectLst/>
                <a:latin typeface="BwModelica"/>
              </a:rPr>
            </a:br>
            <a:r>
              <a:rPr lang="en-US" b="1" i="0" dirty="0" smtClean="0">
                <a:solidFill>
                  <a:srgbClr val="26154C"/>
                </a:solidFill>
                <a:effectLst/>
                <a:latin typeface="BwModelica"/>
              </a:rPr>
              <a:t>2. Transforming Data</a:t>
            </a:r>
            <a:r>
              <a:rPr lang="en-US" b="0" i="0" dirty="0" smtClean="0">
                <a:solidFill>
                  <a:srgbClr val="26154C"/>
                </a:solidFill>
                <a:effectLst/>
                <a:latin typeface="BwModelica"/>
              </a:rPr>
              <a:t>: Converting data into a standardized format suitable for analysis.</a:t>
            </a:r>
            <a:br>
              <a:rPr lang="en-US" b="0" i="0" dirty="0" smtClean="0">
                <a:solidFill>
                  <a:srgbClr val="26154C"/>
                </a:solidFill>
                <a:effectLst/>
                <a:latin typeface="BwModelica"/>
              </a:rPr>
            </a:br>
            <a:r>
              <a:rPr lang="en-US" b="1" i="0" dirty="0" smtClean="0">
                <a:solidFill>
                  <a:srgbClr val="26154C"/>
                </a:solidFill>
                <a:effectLst/>
                <a:latin typeface="BwModelica"/>
              </a:rPr>
              <a:t>3. Data Activation</a:t>
            </a:r>
            <a:r>
              <a:rPr lang="en-US" b="0" i="0" dirty="0" smtClean="0">
                <a:solidFill>
                  <a:srgbClr val="26154C"/>
                </a:solidFill>
                <a:effectLst/>
                <a:latin typeface="BwModelica"/>
              </a:rPr>
              <a:t>: Making data readily available for analysis tools to extract actionable insights</a:t>
            </a:r>
            <a:endParaRPr lang="en-US" b="0" i="0" dirty="0">
              <a:solidFill>
                <a:srgbClr val="26154C"/>
              </a:solidFill>
              <a:effectLst/>
              <a:latin typeface="BwModelica"/>
            </a:endParaRPr>
          </a:p>
        </p:txBody>
      </p:sp>
    </p:spTree>
    <p:extLst>
      <p:ext uri="{BB962C8B-B14F-4D97-AF65-F5344CB8AC3E}">
        <p14:creationId xmlns:p14="http://schemas.microsoft.com/office/powerpoint/2010/main" val="228922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00" y="1574565"/>
            <a:ext cx="8974667" cy="5025468"/>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6" name="TextBox 5"/>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7" name="Rectangle 6"/>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9" name="Straight Connector 8"/>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7998" y="787821"/>
            <a:ext cx="7921869" cy="830997"/>
          </a:xfrm>
          <a:prstGeom prst="rect">
            <a:avLst/>
          </a:prstGeom>
        </p:spPr>
        <p:txBody>
          <a:bodyPr wrap="square">
            <a:spAutoFit/>
          </a:bodyPr>
          <a:lstStyle/>
          <a:p>
            <a:pPr algn="ctr"/>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
            </a:r>
            <a:b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b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SCIENCE</a:t>
            </a:r>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2304643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1729" y="1268417"/>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EVENTS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AS PLATFORMS for SYNERGY</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13" name="Picture 12"/>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4338" r="4317"/>
          <a:stretch/>
        </p:blipFill>
        <p:spPr bwMode="auto">
          <a:xfrm>
            <a:off x="651729" y="2487098"/>
            <a:ext cx="6879365" cy="2085171"/>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colorTemperature colorTemp="5900"/>
                    </a14:imgEffect>
                    <a14:imgEffect>
                      <a14:saturation sat="0"/>
                    </a14:imgEffect>
                  </a14:imgLayer>
                </a14:imgProps>
              </a:ext>
              <a:ext uri="{28A0092B-C50C-407E-A947-70E740481C1C}">
                <a14:useLocalDpi xmlns:a14="http://schemas.microsoft.com/office/drawing/2010/main"/>
              </a:ext>
            </a:extLst>
          </a:blip>
          <a:srcRect/>
          <a:stretch/>
        </p:blipFill>
        <p:spPr>
          <a:xfrm>
            <a:off x="5444546" y="4194481"/>
            <a:ext cx="3333672" cy="869769"/>
          </a:xfrm>
          <a:prstGeom prst="rect">
            <a:avLst/>
          </a:prstGeom>
        </p:spPr>
      </p:pic>
      <p:sp>
        <p:nvSpPr>
          <p:cNvPr id="2" name="Rectangle 1"/>
          <p:cNvSpPr/>
          <p:nvPr/>
        </p:nvSpPr>
        <p:spPr>
          <a:xfrm>
            <a:off x="533400" y="6034118"/>
            <a:ext cx="8014226" cy="584775"/>
          </a:xfrm>
          <a:prstGeom prst="rect">
            <a:avLst/>
          </a:prstGeom>
        </p:spPr>
        <p:txBody>
          <a:bodyPr wrap="square">
            <a:spAutoFit/>
          </a:bodyPr>
          <a:lstStyle/>
          <a:p>
            <a:r>
              <a:rPr lang="en-US" dirty="0" smtClean="0"/>
              <a:t>SOFTIS SUMMER CAMP PRESENTATIONS from </a:t>
            </a:r>
            <a:r>
              <a:rPr lang="en-US" b="1" dirty="0" smtClean="0">
                <a:solidFill>
                  <a:srgbClr val="800080"/>
                </a:solidFill>
              </a:rPr>
              <a:t>28 SPEAKERS (upcoming video)</a:t>
            </a:r>
          </a:p>
          <a:p>
            <a:r>
              <a:rPr lang="en-US" sz="1400" dirty="0" smtClean="0">
                <a:hlinkClick r:id="rId7"/>
              </a:rPr>
              <a:t>https://drive.google.com/drive/folders/1TNFXExVgbyAMreeyXv5O0r-yMnHdd7z9?usp=sharing</a:t>
            </a:r>
            <a:endParaRPr lang="en-US" sz="1400" dirty="0"/>
          </a:p>
        </p:txBody>
      </p:sp>
      <p:pic>
        <p:nvPicPr>
          <p:cNvPr id="17410" name="Picture 2" descr="Preview of your QR Cod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1729" y="4360333"/>
            <a:ext cx="1673690" cy="167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55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1729" y="1268417"/>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EVENTS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AS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OPORTUNITIES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for SYNERGY</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
        <p:nvSpPr>
          <p:cNvPr id="2" name="Rectangle 1"/>
          <p:cNvSpPr/>
          <p:nvPr/>
        </p:nvSpPr>
        <p:spPr>
          <a:xfrm>
            <a:off x="425411" y="6109467"/>
            <a:ext cx="8014226" cy="553998"/>
          </a:xfrm>
          <a:prstGeom prst="rect">
            <a:avLst/>
          </a:prstGeom>
        </p:spPr>
        <p:txBody>
          <a:bodyPr wrap="square">
            <a:spAutoFit/>
          </a:bodyPr>
          <a:lstStyle/>
          <a:p>
            <a:r>
              <a:rPr lang="en-US" b="1" dirty="0" smtClean="0"/>
              <a:t>REGISTRATION</a:t>
            </a:r>
            <a:endParaRPr lang="en-US" b="1" dirty="0" smtClean="0">
              <a:solidFill>
                <a:srgbClr val="800080"/>
              </a:solidFill>
            </a:endParaRPr>
          </a:p>
          <a:p>
            <a:r>
              <a:rPr lang="en-US" sz="1200" dirty="0" smtClean="0">
                <a:hlinkClick r:id="rId4"/>
              </a:rPr>
              <a:t>https://docs.google.com/forms/d/e/1FAIpQLSeMdOSkcRnVUWvVgunI7eb57Li2fq2Tq4oqn--ScSqpRlkQBA/viewform</a:t>
            </a:r>
            <a:endParaRPr lang="en-US" sz="1200" dirty="0"/>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4273" t="13229" r="16016" b="8171"/>
          <a:stretch/>
        </p:blipFill>
        <p:spPr>
          <a:xfrm>
            <a:off x="158259" y="1939455"/>
            <a:ext cx="8862851" cy="2811737"/>
          </a:xfrm>
          <a:prstGeom prst="rect">
            <a:avLst/>
          </a:prstGeom>
        </p:spPr>
      </p:pic>
      <p:pic>
        <p:nvPicPr>
          <p:cNvPr id="15362" name="Picture 2" descr="Preview of your QR Cod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1349" y="5167482"/>
            <a:ext cx="1218983" cy="121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68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94178" y="1331324"/>
            <a:ext cx="9144000"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TALENTS IN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RESEARCH &amp; SYNERGY IN RESEARCH</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1652" y="1865468"/>
            <a:ext cx="6509053" cy="4789332"/>
          </a:xfrm>
          <a:prstGeom prst="rect">
            <a:avLst/>
          </a:prstGeom>
        </p:spPr>
      </p:pic>
    </p:spTree>
    <p:extLst>
      <p:ext uri="{BB962C8B-B14F-4D97-AF65-F5344CB8AC3E}">
        <p14:creationId xmlns:p14="http://schemas.microsoft.com/office/powerpoint/2010/main" val="101396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5476" y="1211067"/>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PD COURSES FOR TEACHERS</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885" y="1899335"/>
            <a:ext cx="3223566" cy="4662332"/>
          </a:xfrm>
          <a:prstGeom prst="rect">
            <a:avLst/>
          </a:prstGeom>
        </p:spPr>
      </p:pic>
      <p:sp>
        <p:nvSpPr>
          <p:cNvPr id="5" name="Rectangle 4"/>
          <p:cNvSpPr/>
          <p:nvPr/>
        </p:nvSpPr>
        <p:spPr>
          <a:xfrm>
            <a:off x="3944451" y="2406683"/>
            <a:ext cx="4970949" cy="4154984"/>
          </a:xfrm>
          <a:prstGeom prst="rect">
            <a:avLst/>
          </a:prstGeom>
        </p:spPr>
        <p:txBody>
          <a:bodyPr wrap="square">
            <a:spAutoFit/>
          </a:bodyPr>
          <a:lstStyle/>
          <a:p>
            <a:r>
              <a:rPr lang="en-US" sz="1200" dirty="0" smtClean="0"/>
              <a:t>1. STE(A)M – STRATEGIES. POLICIES. METHODOLOGIES. PRACTICES. EVENTS</a:t>
            </a:r>
          </a:p>
          <a:p>
            <a:r>
              <a:rPr lang="en-US" sz="1200" dirty="0" smtClean="0"/>
              <a:t>2. STE(A)M – METHODOLOGICAL GUIDELINES AND RESEARCH APPROACHES</a:t>
            </a:r>
          </a:p>
          <a:p>
            <a:r>
              <a:rPr lang="en-US" sz="1200" dirty="0" smtClean="0"/>
              <a:t>3. COMPUTER MODELING WITH MUSIC</a:t>
            </a:r>
          </a:p>
          <a:p>
            <a:r>
              <a:rPr lang="en-US" sz="1200" dirty="0" smtClean="0"/>
              <a:t>4. PROGRAMMING AND DATA MINING FROM AUDIO </a:t>
            </a:r>
          </a:p>
          <a:p>
            <a:r>
              <a:rPr lang="en-US" sz="1200" dirty="0" smtClean="0"/>
              <a:t>5. MATHEMATICS FOR COMPUTER SCIENCE</a:t>
            </a:r>
          </a:p>
          <a:p>
            <a:r>
              <a:rPr lang="en-US" sz="1200" dirty="0" smtClean="0"/>
              <a:t>6. ALGORITHMS AND HEURISTICS</a:t>
            </a:r>
          </a:p>
          <a:p>
            <a:r>
              <a:rPr lang="en-US" sz="1200" dirty="0" smtClean="0"/>
              <a:t>7. ALGORITHMS FOR AI</a:t>
            </a:r>
          </a:p>
          <a:p>
            <a:r>
              <a:rPr lang="en-US" sz="1200" dirty="0" smtClean="0"/>
              <a:t>8. MANAGEMENT OF SCIENTIFIC RESEARCH TEAMS AND COMMUNITIES</a:t>
            </a:r>
          </a:p>
          <a:p>
            <a:r>
              <a:rPr lang="en-US" sz="1200" dirty="0" smtClean="0"/>
              <a:t>9. CAREERS IN A DIGITAL ENVIRONMENT</a:t>
            </a:r>
          </a:p>
          <a:p>
            <a:r>
              <a:rPr lang="en-US" sz="1200" dirty="0" smtClean="0"/>
              <a:t>10. BIOMETRIC SECURITY</a:t>
            </a:r>
          </a:p>
          <a:p>
            <a:r>
              <a:rPr lang="en-US" sz="1200" dirty="0" smtClean="0"/>
              <a:t>11. LEARNING SKILLS DEVELOPMENT</a:t>
            </a:r>
          </a:p>
          <a:p>
            <a:r>
              <a:rPr lang="en-US" sz="1200" dirty="0" smtClean="0"/>
              <a:t>12. COMPUTER MODELING LEARNING METHODOLOGY</a:t>
            </a:r>
          </a:p>
          <a:p>
            <a:r>
              <a:rPr lang="en-US" sz="1200" dirty="0" smtClean="0"/>
              <a:t>13. METHODOLOGY OF LEARNING IN INFORMATICS AND IT</a:t>
            </a:r>
          </a:p>
          <a:p>
            <a:r>
              <a:rPr lang="en-US" sz="1200" dirty="0" smtClean="0"/>
              <a:t>14. CURRENT GUIDELINES FOR PROGRAMMING TRAINING AND LEARNING</a:t>
            </a:r>
          </a:p>
          <a:p>
            <a:r>
              <a:rPr lang="en-US" sz="1200" dirty="0" smtClean="0"/>
              <a:t>15. CURRENT SOFTWARE DEVELOPMENT PRACTICES</a:t>
            </a:r>
          </a:p>
          <a:p>
            <a:r>
              <a:rPr lang="en-US" sz="1200" dirty="0" smtClean="0"/>
              <a:t>16. COMPUTER ANIMATIONS DEVELOPMENT</a:t>
            </a:r>
          </a:p>
          <a:p>
            <a:r>
              <a:rPr lang="en-US" sz="1200" dirty="0" smtClean="0"/>
              <a:t>17. COMPUTER GAMES DEVELOPMENT</a:t>
            </a:r>
          </a:p>
          <a:p>
            <a:r>
              <a:rPr lang="en-US" sz="1200" dirty="0" smtClean="0"/>
              <a:t>18. USER INTERFACES DESIGN</a:t>
            </a:r>
          </a:p>
          <a:p>
            <a:r>
              <a:rPr lang="en-US" sz="1200" dirty="0" smtClean="0"/>
              <a:t>19. DESIGN THINKING AND COMPUTER SCIENCE</a:t>
            </a:r>
          </a:p>
          <a:p>
            <a:r>
              <a:rPr lang="en-US" sz="1200" dirty="0" smtClean="0"/>
              <a:t>20. COMPUTATIONAL THINKING FOR PSYCHOLOGISTS</a:t>
            </a:r>
          </a:p>
          <a:p>
            <a:r>
              <a:rPr lang="en-US" sz="1200" dirty="0" smtClean="0"/>
              <a:t>21. LINGUISTICS AND COMPUTER SCIENCES</a:t>
            </a:r>
          </a:p>
          <a:p>
            <a:r>
              <a:rPr lang="en-US" sz="1200" dirty="0" smtClean="0"/>
              <a:t>22. COLLAGES AND COLLAGE TECHNIQUES</a:t>
            </a:r>
            <a:endParaRPr lang="en-US" sz="1200" dirty="0"/>
          </a:p>
        </p:txBody>
      </p:sp>
      <p:sp>
        <p:nvSpPr>
          <p:cNvPr id="6" name="Rectangle 5"/>
          <p:cNvSpPr/>
          <p:nvPr/>
        </p:nvSpPr>
        <p:spPr>
          <a:xfrm>
            <a:off x="4177792" y="1760352"/>
            <a:ext cx="4572000" cy="923330"/>
          </a:xfrm>
          <a:prstGeom prst="rect">
            <a:avLst/>
          </a:prstGeom>
        </p:spPr>
        <p:txBody>
          <a:bodyPr>
            <a:spAutoFit/>
          </a:bodyPr>
          <a:lstStyle/>
          <a:p>
            <a:pPr algn="ctr"/>
            <a:r>
              <a:rPr lang="en-US" dirty="0" smtClean="0"/>
              <a:t>IMI-BAS</a:t>
            </a:r>
          </a:p>
          <a:p>
            <a:pPr algn="ctr"/>
            <a:r>
              <a:rPr lang="en-US" b="1" dirty="0"/>
              <a:t>Assoc. Prof. Galina Momcheva, PhD</a:t>
            </a:r>
          </a:p>
          <a:p>
            <a:pPr algn="ctr"/>
            <a:endParaRPr lang="en-US" b="1" dirty="0">
              <a:latin typeface="Albertus Extra Bold" panose="020E0802040304020204" pitchFamily="34" charset="0"/>
            </a:endParaRPr>
          </a:p>
        </p:txBody>
      </p:sp>
    </p:spTree>
    <p:extLst>
      <p:ext uri="{BB962C8B-B14F-4D97-AF65-F5344CB8AC3E}">
        <p14:creationId xmlns:p14="http://schemas.microsoft.com/office/powerpoint/2010/main" val="3113905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1574013"/>
            <a:ext cx="7921869" cy="461665"/>
          </a:xfrm>
          <a:prstGeom prst="rect">
            <a:avLst/>
          </a:prstGeom>
        </p:spPr>
        <p:txBody>
          <a:bodyPr wrap="square">
            <a:spAutoFit/>
          </a:bodyPr>
          <a:lstStyle/>
          <a:p>
            <a:pPr algn="r"/>
            <a:r>
              <a:rPr lang="en-US" sz="2400" b="1" dirty="0" smtClean="0"/>
              <a:t>Assoc. Prof. Galina Momcheva, PhD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for TEACHERS</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grpSp>
        <p:nvGrpSpPr>
          <p:cNvPr id="16" name="Group 15"/>
          <p:cNvGrpSpPr/>
          <p:nvPr/>
        </p:nvGrpSpPr>
        <p:grpSpPr>
          <a:xfrm>
            <a:off x="5020733" y="1410336"/>
            <a:ext cx="3961585" cy="743255"/>
            <a:chOff x="-3768" y="4025181"/>
            <a:chExt cx="9147768" cy="1679010"/>
          </a:xfrm>
        </p:grpSpPr>
        <p:pic>
          <p:nvPicPr>
            <p:cNvPr id="23" name="Picture 2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92410" y="4025181"/>
              <a:ext cx="2148553" cy="1487508"/>
            </a:xfrm>
            <a:prstGeom prst="rect">
              <a:avLst/>
            </a:prstGeom>
          </p:spPr>
        </p:pic>
        <p:sp>
          <p:nvSpPr>
            <p:cNvPr id="24" name="Rounded Rectangle 23"/>
            <p:cNvSpPr/>
            <p:nvPr/>
          </p:nvSpPr>
          <p:spPr>
            <a:xfrm>
              <a:off x="0" y="4094744"/>
              <a:ext cx="9144000" cy="102636"/>
            </a:xfrm>
            <a:prstGeom prst="roundRect">
              <a:avLst/>
            </a:prstGeom>
            <a:solidFill>
              <a:srgbClr val="EF3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768" y="5601555"/>
              <a:ext cx="9144000" cy="102636"/>
            </a:xfrm>
            <a:prstGeom prst="roundRect">
              <a:avLst/>
            </a:prstGeom>
            <a:solidFill>
              <a:srgbClr val="EF3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94619" y="3073792"/>
            <a:ext cx="5239571" cy="830997"/>
          </a:xfrm>
          <a:prstGeom prst="rect">
            <a:avLst/>
          </a:prstGeom>
        </p:spPr>
        <p:txBody>
          <a:bodyPr wrap="square">
            <a:spAutoFit/>
          </a:bodyPr>
          <a:lstStyle/>
          <a:p>
            <a:r>
              <a:rPr lang="en-US" sz="2400" dirty="0" smtClean="0"/>
              <a:t>ARTIFICIAL INTELLIGENCE ALGORITHMS (IMAGES, TEXT, SOUNDS) </a:t>
            </a:r>
            <a:r>
              <a:rPr lang="en-US" sz="2400" b="1" dirty="0" smtClean="0">
                <a:solidFill>
                  <a:srgbClr val="800080"/>
                </a:solidFill>
              </a:rPr>
              <a:t>OCT 19, 2024</a:t>
            </a:r>
            <a:endParaRPr lang="en-US" sz="2400" b="1" dirty="0">
              <a:solidFill>
                <a:srgbClr val="800080"/>
              </a:solidFill>
            </a:endParaRPr>
          </a:p>
        </p:txBody>
      </p:sp>
      <p:sp>
        <p:nvSpPr>
          <p:cNvPr id="26" name="Rectangle 25"/>
          <p:cNvSpPr/>
          <p:nvPr/>
        </p:nvSpPr>
        <p:spPr>
          <a:xfrm>
            <a:off x="265476" y="2612127"/>
            <a:ext cx="2573868"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PD COURSES</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sp>
        <p:nvSpPr>
          <p:cNvPr id="8" name="Rectangle 7"/>
          <p:cNvSpPr/>
          <p:nvPr/>
        </p:nvSpPr>
        <p:spPr>
          <a:xfrm>
            <a:off x="302513" y="4009183"/>
            <a:ext cx="5387249" cy="830997"/>
          </a:xfrm>
          <a:prstGeom prst="rect">
            <a:avLst/>
          </a:prstGeom>
        </p:spPr>
        <p:txBody>
          <a:bodyPr wrap="square">
            <a:spAutoFit/>
          </a:bodyPr>
          <a:lstStyle/>
          <a:p>
            <a:r>
              <a:rPr lang="en-US" sz="2400" dirty="0"/>
              <a:t>RESEARCH APPROACHES AND PRACTICES IN STEAM - SKILLS FOR NEW CAREERS</a:t>
            </a:r>
          </a:p>
        </p:txBody>
      </p:sp>
      <p:sp>
        <p:nvSpPr>
          <p:cNvPr id="27" name="Rectangle 26"/>
          <p:cNvSpPr/>
          <p:nvPr/>
        </p:nvSpPr>
        <p:spPr>
          <a:xfrm>
            <a:off x="265476" y="5372569"/>
            <a:ext cx="2573868"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WEBINARS</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a:xfrm>
            <a:off x="265476" y="5834234"/>
            <a:ext cx="7999946" cy="830997"/>
          </a:xfrm>
          <a:prstGeom prst="rect">
            <a:avLst/>
          </a:prstGeom>
        </p:spPr>
        <p:txBody>
          <a:bodyPr wrap="square">
            <a:spAutoFit/>
          </a:bodyPr>
          <a:lstStyle/>
          <a:p>
            <a:r>
              <a:rPr lang="en-US" sz="2400" dirty="0" smtClean="0"/>
              <a:t>COMPUTER SCIENCE LEARNING IN THE 8TH CLASS - NEWS, HIGHLIGHTS, USE OF ELECTRONIC PLATFORMS </a:t>
            </a:r>
            <a:r>
              <a:rPr lang="en-US" sz="2400" b="1" dirty="0" smtClean="0">
                <a:solidFill>
                  <a:srgbClr val="800080"/>
                </a:solidFill>
              </a:rPr>
              <a:t>OCT 8, 2024</a:t>
            </a:r>
            <a:endParaRPr lang="en-US" sz="2400" b="1" dirty="0">
              <a:solidFill>
                <a:srgbClr val="800080"/>
              </a:solidFill>
            </a:endParaRPr>
          </a:p>
        </p:txBody>
      </p:sp>
    </p:spTree>
    <p:extLst>
      <p:ext uri="{BB962C8B-B14F-4D97-AF65-F5344CB8AC3E}">
        <p14:creationId xmlns:p14="http://schemas.microsoft.com/office/powerpoint/2010/main" val="2417951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23491" y="1482517"/>
            <a:ext cx="3303710" cy="5285936"/>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5" name="TextBox 4"/>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6" name="Rectangle 5"/>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8" name="Straight Connector 7"/>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3345758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76647" y="2151772"/>
            <a:ext cx="2069797" cy="830997"/>
          </a:xfrm>
          <a:prstGeom prst="rect">
            <a:avLst/>
          </a:prstGeom>
          <a:noFill/>
        </p:spPr>
        <p:txBody>
          <a:bodyPr wrap="none" rtlCol="0">
            <a:spAutoFit/>
          </a:bodyPr>
          <a:lstStyle/>
          <a:p>
            <a:r>
              <a:rPr lang="en-US" sz="4800" i="1" dirty="0" smtClean="0">
                <a:solidFill>
                  <a:srgbClr val="800080"/>
                </a:solidFill>
              </a:rPr>
              <a:t>#values</a:t>
            </a:r>
            <a:endParaRPr lang="en-US" sz="4800" i="1" dirty="0">
              <a:solidFill>
                <a:srgbClr val="80008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77" y="2835504"/>
            <a:ext cx="8724392" cy="3861718"/>
          </a:xfrm>
          <a:prstGeom prst="rect">
            <a:avLst/>
          </a:prstGeom>
        </p:spPr>
      </p:pic>
      <p:sp>
        <p:nvSpPr>
          <p:cNvPr id="8" name="Rectangle 7"/>
          <p:cNvSpPr/>
          <p:nvPr/>
        </p:nvSpPr>
        <p:spPr>
          <a:xfrm>
            <a:off x="5301168" y="3130034"/>
            <a:ext cx="3415615" cy="369332"/>
          </a:xfrm>
          <a:prstGeom prst="rect">
            <a:avLst/>
          </a:prstGeom>
        </p:spPr>
        <p:txBody>
          <a:bodyPr wrap="none">
            <a:spAutoFit/>
          </a:bodyPr>
          <a:lstStyle/>
          <a:p>
            <a:r>
              <a:rPr lang="en-US" dirty="0"/>
              <a:t>https://</a:t>
            </a:r>
            <a:r>
              <a:rPr lang="en-US" dirty="0" smtClean="0"/>
              <a:t>www.valuestransform.org</a:t>
            </a:r>
            <a:endParaRPr lang="en-US"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0" name="TextBox 9"/>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1" name="Rectangle 10"/>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2" name="Picture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3" name="Straight Connector 12"/>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050" name="Picture 2" descr="VALUES TRANSFOR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016" y="1133016"/>
            <a:ext cx="2215452" cy="224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697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9512" y="3656594"/>
            <a:ext cx="2069797" cy="830997"/>
          </a:xfrm>
          <a:prstGeom prst="rect">
            <a:avLst/>
          </a:prstGeom>
          <a:noFill/>
        </p:spPr>
        <p:txBody>
          <a:bodyPr wrap="none" rtlCol="0">
            <a:spAutoFit/>
          </a:bodyPr>
          <a:lstStyle/>
          <a:p>
            <a:r>
              <a:rPr lang="en-US" sz="4800" i="1" dirty="0" smtClean="0">
                <a:solidFill>
                  <a:srgbClr val="800080"/>
                </a:solidFill>
              </a:rPr>
              <a:t>#values</a:t>
            </a:r>
            <a:endParaRPr lang="en-US" sz="4800" i="1" dirty="0">
              <a:solidFill>
                <a:srgbClr val="80008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1607" y="2423900"/>
            <a:ext cx="3745773" cy="374052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2404" y="2017265"/>
            <a:ext cx="5342083" cy="359354"/>
          </a:xfrm>
          <a:prstGeom prst="rect">
            <a:avLst/>
          </a:prstGeom>
        </p:spPr>
      </p:pic>
      <p:sp>
        <p:nvSpPr>
          <p:cNvPr id="4" name="Rectangle 3"/>
          <p:cNvSpPr/>
          <p:nvPr/>
        </p:nvSpPr>
        <p:spPr>
          <a:xfrm>
            <a:off x="649482" y="1568141"/>
            <a:ext cx="7852680" cy="369332"/>
          </a:xfrm>
          <a:prstGeom prst="rect">
            <a:avLst/>
          </a:prstGeom>
        </p:spPr>
        <p:txBody>
          <a:bodyPr wrap="square">
            <a:spAutoFit/>
          </a:bodyPr>
          <a:lstStyle/>
          <a:p>
            <a:r>
              <a:rPr lang="en-US" b="1" dirty="0">
                <a:solidFill>
                  <a:srgbClr val="222222"/>
                </a:solidFill>
                <a:latin typeface="Harding"/>
              </a:rPr>
              <a:t>Well-being as a function of </a:t>
            </a:r>
            <a:r>
              <a:rPr lang="en-US" b="1" dirty="0">
                <a:solidFill>
                  <a:srgbClr val="800080"/>
                </a:solidFill>
                <a:latin typeface="Harding"/>
              </a:rPr>
              <a:t>person-country fit </a:t>
            </a:r>
            <a:r>
              <a:rPr lang="en-US" b="1" dirty="0">
                <a:solidFill>
                  <a:srgbClr val="222222"/>
                </a:solidFill>
                <a:latin typeface="Harding"/>
              </a:rPr>
              <a:t>in human values</a:t>
            </a:r>
            <a:endParaRPr lang="en-US" b="1" i="0" dirty="0">
              <a:solidFill>
                <a:srgbClr val="222222"/>
              </a:solidFill>
              <a:effectLst/>
              <a:latin typeface="Harding"/>
            </a:endParaRPr>
          </a:p>
        </p:txBody>
      </p:sp>
      <p:sp>
        <p:nvSpPr>
          <p:cNvPr id="5" name="Rectangle 4"/>
          <p:cNvSpPr/>
          <p:nvPr/>
        </p:nvSpPr>
        <p:spPr>
          <a:xfrm>
            <a:off x="520566" y="6391378"/>
            <a:ext cx="5820508" cy="307777"/>
          </a:xfrm>
          <a:prstGeom prst="rect">
            <a:avLst/>
          </a:prstGeom>
        </p:spPr>
        <p:txBody>
          <a:bodyPr wrap="square">
            <a:spAutoFit/>
          </a:bodyPr>
          <a:lstStyle/>
          <a:p>
            <a:r>
              <a:rPr lang="en-US" sz="1400" dirty="0"/>
              <a:t>https://www.nature.com/articles/s41467-020-18831-9</a:t>
            </a:r>
          </a:p>
        </p:txBody>
      </p:sp>
      <p:pic>
        <p:nvPicPr>
          <p:cNvPr id="3074" name="Picture 2" descr="Preview of your QR Co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5498" y="5187462"/>
            <a:ext cx="1511692" cy="15116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9" name="TextBox 8"/>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0" name="Rectangle 9"/>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1" name="Picture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2" name="Straight Connector 11"/>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1327288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05283" y="4248445"/>
            <a:ext cx="1760418" cy="707886"/>
          </a:xfrm>
          <a:prstGeom prst="rect">
            <a:avLst/>
          </a:prstGeom>
          <a:noFill/>
        </p:spPr>
        <p:txBody>
          <a:bodyPr wrap="none" rtlCol="0">
            <a:spAutoFit/>
          </a:bodyPr>
          <a:lstStyle/>
          <a:p>
            <a:r>
              <a:rPr lang="en-US" sz="4000" i="1" dirty="0" smtClean="0">
                <a:solidFill>
                  <a:srgbClr val="800080"/>
                </a:solidFill>
              </a:rPr>
              <a:t>#values</a:t>
            </a:r>
            <a:endParaRPr lang="en-US" sz="4000" i="1" dirty="0">
              <a:solidFill>
                <a:srgbClr val="800080"/>
              </a:solidFill>
            </a:endParaRPr>
          </a:p>
        </p:txBody>
      </p:sp>
      <p:sp>
        <p:nvSpPr>
          <p:cNvPr id="7" name="Rectangle 6"/>
          <p:cNvSpPr/>
          <p:nvPr/>
        </p:nvSpPr>
        <p:spPr>
          <a:xfrm>
            <a:off x="431048" y="1140013"/>
            <a:ext cx="7824929" cy="369332"/>
          </a:xfrm>
          <a:prstGeom prst="rect">
            <a:avLst/>
          </a:prstGeom>
        </p:spPr>
        <p:txBody>
          <a:bodyPr wrap="square">
            <a:spAutoFit/>
          </a:bodyPr>
          <a:lstStyle/>
          <a:p>
            <a:r>
              <a:rPr lang="en-US" b="1" dirty="0">
                <a:solidFill>
                  <a:srgbClr val="800080"/>
                </a:solidFill>
                <a:latin typeface="Ubuntu"/>
              </a:rPr>
              <a:t>Value</a:t>
            </a:r>
            <a:r>
              <a:rPr lang="en-US" b="1" dirty="0">
                <a:solidFill>
                  <a:srgbClr val="111013"/>
                </a:solidFill>
                <a:latin typeface="Ubuntu"/>
              </a:rPr>
              <a:t> Creation Definition, Model, and Examples in Business</a:t>
            </a:r>
            <a:endParaRPr lang="en-US" b="1" i="0" dirty="0">
              <a:solidFill>
                <a:srgbClr val="111013"/>
              </a:solidFill>
              <a:effectLst/>
              <a:latin typeface="Ubuntu"/>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7933" y="1488217"/>
            <a:ext cx="3751313" cy="1347506"/>
          </a:xfrm>
          <a:prstGeom prst="rect">
            <a:avLst/>
          </a:prstGeom>
        </p:spPr>
      </p:pic>
      <p:pic>
        <p:nvPicPr>
          <p:cNvPr id="4098" name="Picture 2" descr="Preview of your QR Co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2359" y="5187462"/>
            <a:ext cx="1486267" cy="1486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048" y="2707508"/>
            <a:ext cx="6793306" cy="402471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4354" y="3439400"/>
            <a:ext cx="1767993" cy="693480"/>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2" name="TextBox 11"/>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3" name="Rectangle 12"/>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4" name="Picture 13"/>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5" name="Straight Connector 14"/>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2906062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8090" y="1394628"/>
            <a:ext cx="8880573" cy="3860659"/>
          </a:xfrm>
          <a:prstGeom prst="rect">
            <a:avLst/>
          </a:prstGeom>
        </p:spPr>
      </p:pic>
      <p:sp>
        <p:nvSpPr>
          <p:cNvPr id="39" name="Rectangle 38"/>
          <p:cNvSpPr/>
          <p:nvPr/>
        </p:nvSpPr>
        <p:spPr>
          <a:xfrm>
            <a:off x="234042" y="6398914"/>
            <a:ext cx="8695514" cy="307777"/>
          </a:xfrm>
          <a:prstGeom prst="rect">
            <a:avLst/>
          </a:prstGeom>
        </p:spPr>
        <p:txBody>
          <a:bodyPr wrap="square">
            <a:spAutoFit/>
          </a:bodyPr>
          <a:lstStyle/>
          <a:p>
            <a:r>
              <a:rPr lang="en-US" sz="1400" dirty="0"/>
              <a:t>https://www.</a:t>
            </a:r>
            <a:r>
              <a:rPr lang="en-US" sz="1400" dirty="0">
                <a:solidFill>
                  <a:srgbClr val="800080"/>
                </a:solidFill>
              </a:rPr>
              <a:t>gartner</a:t>
            </a:r>
            <a:r>
              <a:rPr lang="en-US" sz="1400" dirty="0"/>
              <a:t>.com/en/software-engineering/insights/top-technology</a:t>
            </a:r>
            <a:r>
              <a:rPr lang="en-US" sz="1400" dirty="0">
                <a:solidFill>
                  <a:srgbClr val="800080"/>
                </a:solidFill>
              </a:rPr>
              <a:t>-trends</a:t>
            </a:r>
            <a:r>
              <a:rPr lang="en-US" sz="1400" dirty="0"/>
              <a:t>-in-software-engineering</a:t>
            </a:r>
          </a:p>
        </p:txBody>
      </p:sp>
      <p:sp>
        <p:nvSpPr>
          <p:cNvPr id="40" name="Rectangle 39"/>
          <p:cNvSpPr/>
          <p:nvPr/>
        </p:nvSpPr>
        <p:spPr>
          <a:xfrm>
            <a:off x="4865768" y="5798469"/>
            <a:ext cx="3402342" cy="369332"/>
          </a:xfrm>
          <a:prstGeom prst="rect">
            <a:avLst/>
          </a:prstGeom>
        </p:spPr>
        <p:txBody>
          <a:bodyPr wrap="none">
            <a:spAutoFit/>
          </a:bodyPr>
          <a:lstStyle/>
          <a:p>
            <a:r>
              <a:rPr lang="en-US" dirty="0"/>
              <a:t>https://innersourcecommons.org/</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0" name="TextBox 9"/>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1" name="Rectangle 10"/>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2" name="Picture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3" name="Straight Connector 12"/>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85955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6" name="TextBox 5"/>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7" name="Rectangle 6"/>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8" name="Picture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9" name="Straight Connector 8"/>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7998" y="787821"/>
            <a:ext cx="7921869" cy="830997"/>
          </a:xfrm>
          <a:prstGeom prst="rect">
            <a:avLst/>
          </a:prstGeom>
        </p:spPr>
        <p:txBody>
          <a:bodyPr wrap="square">
            <a:spAutoFit/>
          </a:bodyPr>
          <a:lstStyle/>
          <a:p>
            <a:pPr algn="ctr"/>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
            </a:r>
            <a:b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b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SCIENCE</a:t>
            </a:r>
            <a:r>
              <a:rPr lang="en-US" sz="2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2992" y="2330175"/>
            <a:ext cx="7011008" cy="443522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065" y="2400439"/>
            <a:ext cx="2087017" cy="2782689"/>
          </a:xfrm>
          <a:prstGeom prst="rect">
            <a:avLst/>
          </a:prstGeom>
        </p:spPr>
      </p:pic>
    </p:spTree>
    <p:extLst>
      <p:ext uri="{BB962C8B-B14F-4D97-AF65-F5344CB8AC3E}">
        <p14:creationId xmlns:p14="http://schemas.microsoft.com/office/powerpoint/2010/main" val="106036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3713" y="1037803"/>
            <a:ext cx="4522748" cy="228332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2567" y="3275033"/>
            <a:ext cx="4840742" cy="2921018"/>
          </a:xfrm>
          <a:prstGeom prst="rect">
            <a:avLst/>
          </a:prstGeom>
        </p:spPr>
      </p:pic>
      <p:sp>
        <p:nvSpPr>
          <p:cNvPr id="6" name="Rectangle 5"/>
          <p:cNvSpPr/>
          <p:nvPr/>
        </p:nvSpPr>
        <p:spPr>
          <a:xfrm>
            <a:off x="123092" y="6196145"/>
            <a:ext cx="8493369" cy="276999"/>
          </a:xfrm>
          <a:prstGeom prst="rect">
            <a:avLst/>
          </a:prstGeom>
        </p:spPr>
        <p:txBody>
          <a:bodyPr wrap="square">
            <a:spAutoFit/>
          </a:bodyPr>
          <a:lstStyle/>
          <a:p>
            <a:r>
              <a:rPr lang="en-US" sz="1200" dirty="0"/>
              <a:t>https://www.forbes.com/sites/bernardmarr/2022/04/01/the-</a:t>
            </a:r>
            <a:r>
              <a:rPr lang="en-US" sz="1200" dirty="0">
                <a:solidFill>
                  <a:srgbClr val="800080"/>
                </a:solidFill>
              </a:rPr>
              <a:t>dangers</a:t>
            </a:r>
            <a:r>
              <a:rPr lang="en-US" sz="1200" dirty="0"/>
              <a:t>-of-not-aligning-artificial-intelligence-with-human-</a:t>
            </a:r>
            <a:r>
              <a:rPr lang="en-US" sz="1200" dirty="0">
                <a:solidFill>
                  <a:srgbClr val="800080"/>
                </a:solidFill>
              </a:rPr>
              <a:t>values</a:t>
            </a:r>
            <a:r>
              <a:rPr lang="en-US" sz="1200" dirty="0"/>
              <a:t>/</a:t>
            </a:r>
          </a:p>
        </p:txBody>
      </p:sp>
      <p:sp>
        <p:nvSpPr>
          <p:cNvPr id="7" name="TextBox 6"/>
          <p:cNvSpPr txBox="1"/>
          <p:nvPr/>
        </p:nvSpPr>
        <p:spPr>
          <a:xfrm>
            <a:off x="1072663" y="1816121"/>
            <a:ext cx="2069797" cy="830997"/>
          </a:xfrm>
          <a:prstGeom prst="rect">
            <a:avLst/>
          </a:prstGeom>
          <a:noFill/>
        </p:spPr>
        <p:txBody>
          <a:bodyPr wrap="none" rtlCol="0">
            <a:spAutoFit/>
          </a:bodyPr>
          <a:lstStyle/>
          <a:p>
            <a:r>
              <a:rPr lang="en-US" sz="4800" i="1" dirty="0" smtClean="0">
                <a:solidFill>
                  <a:srgbClr val="800080"/>
                </a:solidFill>
              </a:rPr>
              <a:t>#values</a:t>
            </a:r>
            <a:endParaRPr lang="en-US" sz="4800" i="1" dirty="0">
              <a:solidFill>
                <a:srgbClr val="800080"/>
              </a:solidFill>
            </a:endParaRPr>
          </a:p>
        </p:txBody>
      </p:sp>
      <p:sp>
        <p:nvSpPr>
          <p:cNvPr id="8" name="Rectangle 7"/>
          <p:cNvSpPr/>
          <p:nvPr/>
        </p:nvSpPr>
        <p:spPr>
          <a:xfrm>
            <a:off x="123092" y="6483942"/>
            <a:ext cx="5159930" cy="276999"/>
          </a:xfrm>
          <a:prstGeom prst="rect">
            <a:avLst/>
          </a:prstGeom>
        </p:spPr>
        <p:txBody>
          <a:bodyPr wrap="square">
            <a:spAutoFit/>
          </a:bodyPr>
          <a:lstStyle/>
          <a:p>
            <a:r>
              <a:rPr lang="en-US" sz="1200" dirty="0"/>
              <a:t>https://viitorcloud.com/blog/collaboration-between-ai-and-human-values/</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0" name="TextBox 9"/>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1" name="Rectangle 10"/>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2" name="Picture 1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3" name="Straight Connector 12"/>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Tree>
    <p:extLst>
      <p:ext uri="{BB962C8B-B14F-4D97-AF65-F5344CB8AC3E}">
        <p14:creationId xmlns:p14="http://schemas.microsoft.com/office/powerpoint/2010/main" val="2478847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6240528" y="2087467"/>
            <a:ext cx="2903472" cy="4770533"/>
          </a:xfrm>
          <a:prstGeom prst="rect">
            <a:avLst/>
          </a:prstGeom>
        </p:spPr>
      </p:pic>
      <p:pic>
        <p:nvPicPr>
          <p:cNvPr id="1026" name="Picture 2" descr="Thank You – Heartprint Threads"/>
          <p:cNvPicPr>
            <a:picLocks noChangeAspect="1" noChangeArrowheads="1"/>
          </p:cNvPicPr>
          <p:nvPr/>
        </p:nvPicPr>
        <p:blipFill rotWithShape="1">
          <a:blip r:embed="rId3" cstate="email">
            <a:clrChange>
              <a:clrFrom>
                <a:srgbClr val="FEFEFE"/>
              </a:clrFrom>
              <a:clrTo>
                <a:srgbClr val="FEFEFE">
                  <a:alpha val="0"/>
                </a:srgbClr>
              </a:clrTo>
            </a:clrChange>
            <a:duotone>
              <a:prstClr val="black"/>
              <a:schemeClr val="accent1">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26811" t="24205" r="22245" b="20988"/>
          <a:stretch/>
        </p:blipFill>
        <p:spPr bwMode="auto">
          <a:xfrm>
            <a:off x="6099764" y="4497823"/>
            <a:ext cx="2009490" cy="21654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336" y="1733975"/>
            <a:ext cx="1423980" cy="1819345"/>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21359" y="4057558"/>
            <a:ext cx="2020105" cy="276999"/>
          </a:xfrm>
          <a:prstGeom prst="rect">
            <a:avLst/>
          </a:prstGeom>
        </p:spPr>
        <p:txBody>
          <a:bodyPr wrap="none">
            <a:spAutoFit/>
          </a:bodyPr>
          <a:lstStyle/>
          <a:p>
            <a:r>
              <a:rPr lang="en-US" sz="1200" dirty="0">
                <a:solidFill>
                  <a:srgbClr val="563C4F"/>
                </a:solidFill>
                <a:latin typeface="Arial" panose="020B0604020202020204" pitchFamily="34" charset="0"/>
                <a:cs typeface="Arial" panose="020B0604020202020204" pitchFamily="34" charset="0"/>
              </a:rPr>
              <a:t>gmomcheva@math.bas.bg</a:t>
            </a:r>
            <a:endParaRPr lang="en-US" sz="1200" dirty="0"/>
          </a:p>
        </p:txBody>
      </p:sp>
      <p:sp>
        <p:nvSpPr>
          <p:cNvPr id="12" name="Rectangle 11"/>
          <p:cNvSpPr/>
          <p:nvPr/>
        </p:nvSpPr>
        <p:spPr>
          <a:xfrm>
            <a:off x="221359" y="4285291"/>
            <a:ext cx="3274807" cy="276999"/>
          </a:xfrm>
          <a:prstGeom prst="rect">
            <a:avLst/>
          </a:prstGeom>
        </p:spPr>
        <p:txBody>
          <a:bodyPr wrap="none">
            <a:spAutoFit/>
          </a:bodyPr>
          <a:lstStyle/>
          <a:p>
            <a:r>
              <a:rPr lang="en-US" sz="1200" dirty="0" smtClean="0">
                <a:solidFill>
                  <a:srgbClr val="563C4F"/>
                </a:solidFill>
                <a:latin typeface="Arial" panose="020B0604020202020204" pitchFamily="34" charset="0"/>
                <a:cs typeface="Arial" panose="020B0604020202020204" pitchFamily="34" charset="0"/>
              </a:rPr>
              <a:t>+359 888 793785 (viber, whatsapp, telegram)</a:t>
            </a:r>
            <a:endParaRPr lang="en-US" sz="1200" dirty="0"/>
          </a:p>
        </p:txBody>
      </p:sp>
      <p:sp>
        <p:nvSpPr>
          <p:cNvPr id="3" name="Rectangle 2"/>
          <p:cNvSpPr/>
          <p:nvPr/>
        </p:nvSpPr>
        <p:spPr>
          <a:xfrm>
            <a:off x="1512062" y="4822470"/>
            <a:ext cx="2800767" cy="276999"/>
          </a:xfrm>
          <a:prstGeom prst="rect">
            <a:avLst/>
          </a:prstGeom>
        </p:spPr>
        <p:txBody>
          <a:bodyPr wrap="none">
            <a:spAutoFit/>
          </a:bodyPr>
          <a:lstStyle/>
          <a:p>
            <a:r>
              <a:rPr lang="en-US" sz="1200" dirty="0">
                <a:solidFill>
                  <a:srgbClr val="563C4F"/>
                </a:solidFill>
                <a:latin typeface="Arial" panose="020B0604020202020204" pitchFamily="34" charset="0"/>
                <a:cs typeface="Arial" panose="020B0604020202020204" pitchFamily="34" charset="0"/>
              </a:rPr>
              <a:t>https://orcid.org/0000-0003-0726-2022</a:t>
            </a:r>
          </a:p>
        </p:txBody>
      </p:sp>
      <p:sp>
        <p:nvSpPr>
          <p:cNvPr id="4" name="Rectangle 3"/>
          <p:cNvSpPr/>
          <p:nvPr/>
        </p:nvSpPr>
        <p:spPr>
          <a:xfrm>
            <a:off x="1732316" y="1695954"/>
            <a:ext cx="6247506" cy="646331"/>
          </a:xfrm>
          <a:prstGeom prst="rect">
            <a:avLst/>
          </a:prstGeom>
        </p:spPr>
        <p:txBody>
          <a:bodyPr wrap="square">
            <a:spAutoFit/>
          </a:bodyPr>
          <a:lstStyle/>
          <a:p>
            <a:r>
              <a:rPr lang="en-US" b="1" dirty="0" smtClean="0">
                <a:solidFill>
                  <a:srgbClr val="001D4A"/>
                </a:solidFill>
                <a:latin typeface="Arial" panose="020B0604020202020204" pitchFamily="34" charset="0"/>
                <a:cs typeface="Arial" panose="020B0604020202020204" pitchFamily="34" charset="0"/>
              </a:rPr>
              <a:t>Assoc. Prof., Institute </a:t>
            </a:r>
            <a:r>
              <a:rPr lang="en-US" b="1" dirty="0">
                <a:solidFill>
                  <a:srgbClr val="001D4A"/>
                </a:solidFill>
                <a:latin typeface="Arial" panose="020B0604020202020204" pitchFamily="34" charset="0"/>
                <a:cs typeface="Arial" panose="020B0604020202020204" pitchFamily="34" charset="0"/>
              </a:rPr>
              <a:t>of Mathematics and </a:t>
            </a:r>
            <a:r>
              <a:rPr lang="en-US" b="1" dirty="0" smtClean="0">
                <a:solidFill>
                  <a:srgbClr val="001D4A"/>
                </a:solidFill>
                <a:latin typeface="Arial" panose="020B0604020202020204" pitchFamily="34" charset="0"/>
                <a:cs typeface="Arial" panose="020B0604020202020204" pitchFamily="34" charset="0"/>
              </a:rPr>
              <a:t>Informatics, </a:t>
            </a:r>
            <a:r>
              <a:rPr lang="en-US" b="1" dirty="0">
                <a:solidFill>
                  <a:srgbClr val="001D4A"/>
                </a:solidFill>
                <a:latin typeface="Arial" panose="020B0604020202020204" pitchFamily="34" charset="0"/>
                <a:cs typeface="Arial" panose="020B0604020202020204" pitchFamily="34" charset="0"/>
              </a:rPr>
              <a:t>Bulgarian Academy of </a:t>
            </a:r>
            <a:r>
              <a:rPr lang="en-US" b="1" dirty="0" smtClean="0">
                <a:solidFill>
                  <a:srgbClr val="001D4A"/>
                </a:solidFill>
                <a:latin typeface="Arial" panose="020B0604020202020204" pitchFamily="34" charset="0"/>
                <a:cs typeface="Arial" panose="020B0604020202020204" pitchFamily="34" charset="0"/>
              </a:rPr>
              <a:t>Sciences, Sofia </a:t>
            </a:r>
            <a:endParaRPr lang="en-US" b="1" dirty="0">
              <a:solidFill>
                <a:srgbClr val="001D4A"/>
              </a:solidFill>
              <a:latin typeface="Arial" panose="020B0604020202020204" pitchFamily="34" charset="0"/>
              <a:cs typeface="Arial" panose="020B0604020202020204" pitchFamily="34" charset="0"/>
            </a:endParaRPr>
          </a:p>
        </p:txBody>
      </p:sp>
      <p:sp>
        <p:nvSpPr>
          <p:cNvPr id="8" name="Rectangle 7"/>
          <p:cNvSpPr/>
          <p:nvPr/>
        </p:nvSpPr>
        <p:spPr>
          <a:xfrm>
            <a:off x="1512062" y="5175586"/>
            <a:ext cx="4572000" cy="276999"/>
          </a:xfrm>
          <a:prstGeom prst="rect">
            <a:avLst/>
          </a:prstGeom>
        </p:spPr>
        <p:txBody>
          <a:bodyPr>
            <a:spAutoFit/>
          </a:bodyPr>
          <a:lstStyle/>
          <a:p>
            <a:r>
              <a:rPr lang="en-US" sz="1200" dirty="0">
                <a:solidFill>
                  <a:srgbClr val="563C4F"/>
                </a:solidFill>
                <a:latin typeface="Arial" panose="020B0604020202020204" pitchFamily="34" charset="0"/>
                <a:cs typeface="Arial" panose="020B0604020202020204" pitchFamily="34" charset="0"/>
              </a:rPr>
              <a:t>https://www.researchgate.net/profile/Galina-Momcheva</a:t>
            </a: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259" y="5180590"/>
            <a:ext cx="1185956" cy="231406"/>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131" y="4860977"/>
            <a:ext cx="565084" cy="180916"/>
          </a:xfrm>
          <a:prstGeom prst="rect">
            <a:avLst/>
          </a:prstGeom>
        </p:spPr>
      </p:pic>
      <p:sp>
        <p:nvSpPr>
          <p:cNvPr id="15" name="Rectangle 14"/>
          <p:cNvSpPr/>
          <p:nvPr/>
        </p:nvSpPr>
        <p:spPr>
          <a:xfrm>
            <a:off x="1512062" y="5528702"/>
            <a:ext cx="4572000" cy="276999"/>
          </a:xfrm>
          <a:prstGeom prst="rect">
            <a:avLst/>
          </a:prstGeom>
        </p:spPr>
        <p:txBody>
          <a:bodyPr>
            <a:spAutoFit/>
          </a:bodyPr>
          <a:lstStyle/>
          <a:p>
            <a:r>
              <a:rPr lang="en-US" sz="1200" dirty="0">
                <a:solidFill>
                  <a:srgbClr val="563C4F"/>
                </a:solidFill>
                <a:latin typeface="Arial" panose="020B0604020202020204" pitchFamily="34" charset="0"/>
                <a:cs typeface="Arial" panose="020B0604020202020204" pitchFamily="34" charset="0"/>
              </a:rPr>
              <a:t>https://scholar.google.com/citations?hl=en&amp;user=vRPT-IcAAAAJ</a:t>
            </a:r>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6696" y="5539545"/>
            <a:ext cx="1188519" cy="248508"/>
          </a:xfrm>
          <a:prstGeom prst="rect">
            <a:avLst/>
          </a:prstGeom>
        </p:spPr>
      </p:pic>
      <p:sp>
        <p:nvSpPr>
          <p:cNvPr id="17" name="Rectangle 16"/>
          <p:cNvSpPr/>
          <p:nvPr/>
        </p:nvSpPr>
        <p:spPr>
          <a:xfrm>
            <a:off x="1512062" y="5881818"/>
            <a:ext cx="4572000" cy="276999"/>
          </a:xfrm>
          <a:prstGeom prst="rect">
            <a:avLst/>
          </a:prstGeom>
        </p:spPr>
        <p:txBody>
          <a:bodyPr>
            <a:spAutoFit/>
          </a:bodyPr>
          <a:lstStyle/>
          <a:p>
            <a:r>
              <a:rPr lang="en-US" sz="1200" dirty="0">
                <a:solidFill>
                  <a:srgbClr val="563C4F"/>
                </a:solidFill>
                <a:latin typeface="Arial" panose="020B0604020202020204" pitchFamily="34" charset="0"/>
                <a:cs typeface="Arial" panose="020B0604020202020204" pitchFamily="34" charset="0"/>
              </a:rPr>
              <a:t>https://</a:t>
            </a:r>
            <a:r>
              <a:rPr lang="en-US" sz="1200" dirty="0" smtClean="0">
                <a:solidFill>
                  <a:srgbClr val="563C4F"/>
                </a:solidFill>
                <a:latin typeface="Arial" panose="020B0604020202020204" pitchFamily="34" charset="0"/>
                <a:cs typeface="Arial" panose="020B0604020202020204" pitchFamily="34" charset="0"/>
              </a:rPr>
              <a:t>www.linkedin.com/in/galina-momcheva-1a612817</a:t>
            </a:r>
            <a:endParaRPr lang="en-US" sz="1200" dirty="0">
              <a:solidFill>
                <a:srgbClr val="563C4F"/>
              </a:solidFill>
              <a:latin typeface="Arial" panose="020B0604020202020204" pitchFamily="34" charset="0"/>
              <a:cs typeface="Arial" panose="020B0604020202020204" pitchFamily="34" charset="0"/>
            </a:endParaRPr>
          </a:p>
        </p:txBody>
      </p:sp>
      <p:sp>
        <p:nvSpPr>
          <p:cNvPr id="18" name="Rectangle 17"/>
          <p:cNvSpPr/>
          <p:nvPr/>
        </p:nvSpPr>
        <p:spPr>
          <a:xfrm>
            <a:off x="1512062" y="6234932"/>
            <a:ext cx="2848408" cy="276999"/>
          </a:xfrm>
          <a:prstGeom prst="rect">
            <a:avLst/>
          </a:prstGeom>
        </p:spPr>
        <p:txBody>
          <a:bodyPr wrap="none">
            <a:spAutoFit/>
          </a:bodyPr>
          <a:lstStyle/>
          <a:p>
            <a:r>
              <a:rPr lang="en-US" sz="1200" dirty="0">
                <a:solidFill>
                  <a:srgbClr val="563C4F"/>
                </a:solidFill>
                <a:latin typeface="Arial" panose="020B0604020202020204" pitchFamily="34" charset="0"/>
                <a:cs typeface="Arial" panose="020B0604020202020204" pitchFamily="34" charset="0"/>
              </a:rPr>
              <a:t>https://</a:t>
            </a:r>
            <a:r>
              <a:rPr lang="en-US" sz="1200" dirty="0" smtClean="0">
                <a:solidFill>
                  <a:srgbClr val="563C4F"/>
                </a:solidFill>
                <a:latin typeface="Arial" panose="020B0604020202020204" pitchFamily="34" charset="0"/>
                <a:cs typeface="Arial" panose="020B0604020202020204" pitchFamily="34" charset="0"/>
              </a:rPr>
              <a:t>www.facebook.com/gmomcheva</a:t>
            </a:r>
            <a:endParaRPr lang="en-US" dirty="0"/>
          </a:p>
        </p:txBody>
      </p:sp>
      <p:sp>
        <p:nvSpPr>
          <p:cNvPr id="21" name="Rectangle 20"/>
          <p:cNvSpPr/>
          <p:nvPr/>
        </p:nvSpPr>
        <p:spPr>
          <a:xfrm>
            <a:off x="1732316" y="3210529"/>
            <a:ext cx="4572000" cy="369332"/>
          </a:xfrm>
          <a:prstGeom prst="rect">
            <a:avLst/>
          </a:prstGeom>
        </p:spPr>
        <p:txBody>
          <a:bodyPr>
            <a:spAutoFit/>
          </a:bodyPr>
          <a:lstStyle/>
          <a:p>
            <a:r>
              <a:rPr lang="en-US" b="1" dirty="0" smtClean="0">
                <a:solidFill>
                  <a:srgbClr val="001D4A"/>
                </a:solidFill>
                <a:latin typeface="Arial" panose="020B0604020202020204" pitchFamily="34" charset="0"/>
                <a:cs typeface="Arial" panose="020B0604020202020204" pitchFamily="34" charset="0"/>
              </a:rPr>
              <a:t>Expert, Ministry of Education, Sofia</a:t>
            </a:r>
            <a:endParaRPr lang="en-US" dirty="0">
              <a:solidFill>
                <a:srgbClr val="001D4A"/>
              </a:solidFill>
            </a:endParaRPr>
          </a:p>
        </p:txBody>
      </p:sp>
      <p:sp>
        <p:nvSpPr>
          <p:cNvPr id="22" name="Rectangle 21"/>
          <p:cNvSpPr/>
          <p:nvPr/>
        </p:nvSpPr>
        <p:spPr>
          <a:xfrm>
            <a:off x="1732316" y="2385478"/>
            <a:ext cx="6810213" cy="369332"/>
          </a:xfrm>
          <a:prstGeom prst="rect">
            <a:avLst/>
          </a:prstGeom>
        </p:spPr>
        <p:txBody>
          <a:bodyPr wrap="square">
            <a:spAutoFit/>
          </a:bodyPr>
          <a:lstStyle/>
          <a:p>
            <a:r>
              <a:rPr lang="en-US" b="1" dirty="0" smtClean="0">
                <a:solidFill>
                  <a:srgbClr val="001D4A"/>
                </a:solidFill>
                <a:latin typeface="Arial" panose="020B0604020202020204" pitchFamily="34" charset="0"/>
                <a:cs typeface="Arial" panose="020B0604020202020204" pitchFamily="34" charset="0"/>
              </a:rPr>
              <a:t>Est. Res (R3), Research Institute, Medical University - Varna</a:t>
            </a:r>
            <a:endParaRPr lang="en-US" dirty="0">
              <a:solidFill>
                <a:srgbClr val="001D4A"/>
              </a:solidFill>
            </a:endParaRPr>
          </a:p>
        </p:txBody>
      </p:sp>
      <p:sp>
        <p:nvSpPr>
          <p:cNvPr id="23" name="Rectangle 22"/>
          <p:cNvSpPr/>
          <p:nvPr/>
        </p:nvSpPr>
        <p:spPr>
          <a:xfrm>
            <a:off x="1732316" y="2798003"/>
            <a:ext cx="4572000" cy="369332"/>
          </a:xfrm>
          <a:prstGeom prst="rect">
            <a:avLst/>
          </a:prstGeom>
        </p:spPr>
        <p:txBody>
          <a:bodyPr>
            <a:spAutoFit/>
          </a:bodyPr>
          <a:lstStyle/>
          <a:p>
            <a:r>
              <a:rPr lang="en-US" b="1" dirty="0" smtClean="0">
                <a:solidFill>
                  <a:srgbClr val="001D4A"/>
                </a:solidFill>
                <a:latin typeface="Arial" panose="020B0604020202020204" pitchFamily="34" charset="0"/>
                <a:cs typeface="Arial" panose="020B0604020202020204" pitchFamily="34" charset="0"/>
              </a:rPr>
              <a:t>Chair, BioMed-Varna Foundation, Varna</a:t>
            </a:r>
            <a:endParaRPr lang="en-US" dirty="0">
              <a:solidFill>
                <a:srgbClr val="001D4A"/>
              </a:solidFill>
            </a:endParaRPr>
          </a:p>
        </p:txBody>
      </p:sp>
      <p:sp>
        <p:nvSpPr>
          <p:cNvPr id="19" name="Rectangle 18"/>
          <p:cNvSpPr/>
          <p:nvPr/>
        </p:nvSpPr>
        <p:spPr>
          <a:xfrm>
            <a:off x="221359" y="3764960"/>
            <a:ext cx="3709670" cy="338554"/>
          </a:xfrm>
          <a:prstGeom prst="rect">
            <a:avLst/>
          </a:prstGeom>
        </p:spPr>
        <p:txBody>
          <a:bodyPr wrap="none">
            <a:spAutoFit/>
          </a:bodyPr>
          <a:lstStyle/>
          <a:p>
            <a:r>
              <a:rPr lang="en-US" sz="1600" b="1" dirty="0" smtClean="0">
                <a:solidFill>
                  <a:srgbClr val="2B4C45"/>
                </a:solidFill>
                <a:latin typeface="Arial" panose="020B0604020202020204" pitchFamily="34" charset="0"/>
                <a:cs typeface="Arial" panose="020B0604020202020204" pitchFamily="34" charset="0"/>
              </a:rPr>
              <a:t>Assoc. Prof. Galina Momcheva, PhD</a:t>
            </a:r>
            <a:endParaRPr lang="en-US" sz="1600" dirty="0"/>
          </a:p>
        </p:txBody>
      </p:sp>
      <p:pic>
        <p:nvPicPr>
          <p:cNvPr id="25" name="Picture 24"/>
          <p:cNvPicPr>
            <a:picLocks noChangeAspect="1"/>
          </p:cNvPicPr>
          <p:nvPr/>
        </p:nvPicPr>
        <p:blipFill rotWithShape="1">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flipH="1">
            <a:off x="8367346" y="1352223"/>
            <a:ext cx="776654" cy="1470487"/>
          </a:xfrm>
          <a:prstGeom prst="rect">
            <a:avLst/>
          </a:prstGeom>
        </p:spPr>
      </p:pic>
      <p:pic>
        <p:nvPicPr>
          <p:cNvPr id="24" name="Picture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17441" y="6225239"/>
            <a:ext cx="317774" cy="348330"/>
          </a:xfrm>
          <a:prstGeom prst="rect">
            <a:avLst/>
          </a:prstGeom>
        </p:spPr>
      </p:pic>
      <p:pic>
        <p:nvPicPr>
          <p:cNvPr id="26" name="Picture 2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28970" y="5857327"/>
            <a:ext cx="306245" cy="315967"/>
          </a:xfrm>
          <a:prstGeom prst="rect">
            <a:avLst/>
          </a:prstGeom>
        </p:spPr>
      </p:pic>
      <p:sp>
        <p:nvSpPr>
          <p:cNvPr id="27" name="Rectangle 26"/>
          <p:cNvSpPr/>
          <p:nvPr/>
        </p:nvSpPr>
        <p:spPr>
          <a:xfrm>
            <a:off x="221359" y="622379"/>
            <a:ext cx="8549417" cy="954107"/>
          </a:xfrm>
          <a:prstGeom prst="rect">
            <a:avLst/>
          </a:prstGeom>
        </p:spPr>
        <p:txBody>
          <a:bodyPr wrap="square">
            <a:spAutoFit/>
          </a:bodyPr>
          <a:lstStyle/>
          <a:p>
            <a:pPr algn="ctr"/>
            <a:r>
              <a:rPr lang="en-US" sz="28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a:t>
            </a:r>
          </a:p>
          <a:p>
            <a:pPr algn="ctr"/>
            <a:r>
              <a:rPr lang="en-US" sz="2800" b="1" dirty="0" smtClean="0">
                <a:solidFill>
                  <a:srgbClr val="800080"/>
                </a:solidFill>
                <a:effectLst>
                  <a:outerShdw blurRad="38100" dist="38100" dir="2700000" algn="tl">
                    <a:srgbClr val="000000">
                      <a:alpha val="43137"/>
                    </a:srgbClr>
                  </a:outerShdw>
                </a:effectLst>
                <a:latin typeface="Arial Black" panose="020B0A04020102020204" pitchFamily="34" charset="0"/>
              </a:rPr>
              <a:t>SCIENCE, BUSINESS AND EDUCATION</a:t>
            </a:r>
          </a:p>
        </p:txBody>
      </p:sp>
      <p:sp>
        <p:nvSpPr>
          <p:cNvPr id="28" name="TextBox 27"/>
          <p:cNvSpPr txBox="1"/>
          <p:nvPr/>
        </p:nvSpPr>
        <p:spPr>
          <a:xfrm>
            <a:off x="28465" y="252134"/>
            <a:ext cx="8935203" cy="369332"/>
          </a:xfrm>
          <a:prstGeom prst="rect">
            <a:avLst/>
          </a:prstGeom>
          <a:noFill/>
        </p:spPr>
        <p:txBody>
          <a:bodyPr wrap="none" rtlCol="0">
            <a:spAutoFit/>
          </a:bodyPr>
          <a:lstStyle/>
          <a:p>
            <a:r>
              <a:rPr lang="en-US" b="1" dirty="0" smtClean="0">
                <a:solidFill>
                  <a:schemeClr val="tx1">
                    <a:lumMod val="50000"/>
                    <a:lumOff val="50000"/>
                  </a:schemeClr>
                </a:solidFill>
                <a:effectLst>
                  <a:outerShdw blurRad="38100" dist="38100" dir="2700000" algn="tl">
                    <a:srgbClr val="000000">
                      <a:alpha val="43137"/>
                    </a:srgbClr>
                  </a:outerShdw>
                </a:effectLst>
              </a:rPr>
              <a:t>WITH OPEN </a:t>
            </a:r>
            <a:r>
              <a:rPr lang="en-US" b="1" dirty="0" smtClean="0">
                <a:solidFill>
                  <a:schemeClr val="tx1">
                    <a:lumMod val="50000"/>
                    <a:lumOff val="50000"/>
                  </a:schemeClr>
                </a:solidFill>
                <a:effectLst>
                  <a:outerShdw blurRad="38100" dist="38100" dir="2700000" algn="tl">
                    <a:srgbClr val="000000">
                      <a:alpha val="43137"/>
                    </a:srgbClr>
                  </a:outerShdw>
                </a:effectLst>
              </a:rPr>
              <a:t>MIND &amp; HEART </a:t>
            </a:r>
            <a:r>
              <a:rPr lang="en-US" b="1" dirty="0" smtClean="0">
                <a:solidFill>
                  <a:schemeClr val="tx1">
                    <a:lumMod val="50000"/>
                    <a:lumOff val="50000"/>
                  </a:schemeClr>
                </a:solidFill>
                <a:effectLst>
                  <a:outerShdw blurRad="38100" dist="38100" dir="2700000" algn="tl">
                    <a:srgbClr val="000000">
                      <a:alpha val="43137"/>
                    </a:srgbClr>
                  </a:outerShdw>
                </a:effectLst>
              </a:rPr>
              <a:t>TO SUSTAINABLE INNOVATION SPACES THROUGH NETWORKING</a:t>
            </a:r>
            <a:endParaRPr lang="en-US" b="1" dirty="0">
              <a:solidFill>
                <a:schemeClr val="tx1">
                  <a:lumMod val="50000"/>
                  <a:lumOff val="50000"/>
                </a:schemeClr>
              </a:solidFill>
              <a:effectLst>
                <a:outerShdw blurRad="38100" dist="38100" dir="2700000" algn="tl">
                  <a:srgbClr val="000000">
                    <a:alpha val="43137"/>
                  </a:srgbClr>
                </a:outerShdw>
              </a:effectLst>
            </a:endParaRPr>
          </a:p>
        </p:txBody>
      </p:sp>
      <p:sp>
        <p:nvSpPr>
          <p:cNvPr id="30" name="Rectangle 29"/>
          <p:cNvSpPr/>
          <p:nvPr/>
        </p:nvSpPr>
        <p:spPr>
          <a:xfrm>
            <a:off x="5306834" y="3846993"/>
            <a:ext cx="3782923" cy="584775"/>
          </a:xfrm>
          <a:prstGeom prst="rect">
            <a:avLst/>
          </a:prstGeom>
        </p:spPr>
        <p:txBody>
          <a:bodyPr wrap="square">
            <a:spAutoFit/>
          </a:bodyPr>
          <a:lstStyle/>
          <a:p>
            <a:r>
              <a:rPr lang="en-US" sz="1600" b="1" dirty="0">
                <a:solidFill>
                  <a:srgbClr val="004494"/>
                </a:solidFill>
              </a:rPr>
              <a:t>E</a:t>
            </a:r>
            <a:r>
              <a:rPr lang="en-US" sz="1600" b="1" dirty="0" smtClean="0">
                <a:solidFill>
                  <a:srgbClr val="004494"/>
                </a:solidFill>
              </a:rPr>
              <a:t>xpert </a:t>
            </a:r>
            <a:r>
              <a:rPr lang="en-US" sz="1600" b="1" dirty="0">
                <a:solidFill>
                  <a:srgbClr val="004494"/>
                </a:solidFill>
              </a:rPr>
              <a:t>group for the development of </a:t>
            </a:r>
            <a:endParaRPr lang="en-US" sz="1600" b="1" dirty="0" smtClean="0">
              <a:solidFill>
                <a:srgbClr val="004494"/>
              </a:solidFill>
            </a:endParaRPr>
          </a:p>
          <a:p>
            <a:r>
              <a:rPr lang="en-US" sz="1600" b="1" dirty="0" smtClean="0">
                <a:solidFill>
                  <a:srgbClr val="004494"/>
                </a:solidFill>
              </a:rPr>
              <a:t>guidelines </a:t>
            </a:r>
            <a:r>
              <a:rPr lang="en-US" sz="1600" b="1" dirty="0">
                <a:solidFill>
                  <a:srgbClr val="004494"/>
                </a:solidFill>
              </a:rPr>
              <a:t>on high-quality informatics</a:t>
            </a:r>
          </a:p>
        </p:txBody>
      </p:sp>
      <p:pic>
        <p:nvPicPr>
          <p:cNvPr id="32" name="Picture 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43135" y="3120721"/>
            <a:ext cx="1199394" cy="697444"/>
          </a:xfrm>
          <a:prstGeom prst="rect">
            <a:avLst/>
          </a:prstGeom>
        </p:spPr>
      </p:pic>
      <p:pic>
        <p:nvPicPr>
          <p:cNvPr id="29" name="Picture 28"/>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42832" y="4724508"/>
            <a:ext cx="795249" cy="773835"/>
          </a:xfrm>
          <a:prstGeom prst="rect">
            <a:avLst/>
          </a:prstGeom>
        </p:spPr>
      </p:pic>
      <p:pic>
        <p:nvPicPr>
          <p:cNvPr id="7" name="Picture 6"/>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45935" y="6148266"/>
            <a:ext cx="473712" cy="473712"/>
          </a:xfrm>
          <a:prstGeom prst="rect">
            <a:avLst/>
          </a:prstGeom>
        </p:spPr>
      </p:pic>
    </p:spTree>
    <p:extLst>
      <p:ext uri="{BB962C8B-B14F-4D97-AF65-F5344CB8AC3E}">
        <p14:creationId xmlns:p14="http://schemas.microsoft.com/office/powerpoint/2010/main" val="23591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
        <p:nvSpPr>
          <p:cNvPr id="23" name="Rectangle 22"/>
          <p:cNvSpPr/>
          <p:nvPr/>
        </p:nvSpPr>
        <p:spPr>
          <a:xfrm>
            <a:off x="422025" y="6060701"/>
            <a:ext cx="5994400" cy="369332"/>
          </a:xfrm>
          <a:prstGeom prst="rect">
            <a:avLst/>
          </a:prstGeom>
        </p:spPr>
        <p:txBody>
          <a:bodyPr wrap="square">
            <a:spAutoFit/>
          </a:bodyPr>
          <a:lstStyle/>
          <a:p>
            <a:r>
              <a:rPr lang="en-US" dirty="0" smtClean="0"/>
              <a:t>https://slidesgo.com/theme/synergy-infographics</a:t>
            </a:r>
            <a:endParaRPr lang="en-US" dirty="0"/>
          </a:p>
        </p:txBody>
      </p:sp>
      <p:sp>
        <p:nvSpPr>
          <p:cNvPr id="25" name="Rectangle 24"/>
          <p:cNvSpPr/>
          <p:nvPr/>
        </p:nvSpPr>
        <p:spPr>
          <a:xfrm>
            <a:off x="2459723" y="1405559"/>
            <a:ext cx="6074677"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INFOGRAPHICS</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7200" y="2076738"/>
            <a:ext cx="6402828" cy="3812708"/>
          </a:xfrm>
          <a:prstGeom prst="rect">
            <a:avLst/>
          </a:prstGeom>
        </p:spPr>
      </p:pic>
      <p:pic>
        <p:nvPicPr>
          <p:cNvPr id="24" name="Picture 23"/>
          <p:cNvPicPr>
            <a:picLocks noChangeAspect="1"/>
          </p:cNvPicPr>
          <p:nvPr/>
        </p:nvPicPr>
        <p:blipFill>
          <a:blip r:embed="rId5"/>
          <a:stretch>
            <a:fillRect/>
          </a:stretch>
        </p:blipFill>
        <p:spPr>
          <a:xfrm>
            <a:off x="0" y="1996421"/>
            <a:ext cx="3101845" cy="729846"/>
          </a:xfrm>
          <a:prstGeom prst="rect">
            <a:avLst/>
          </a:prstGeom>
        </p:spPr>
      </p:pic>
    </p:spTree>
    <p:extLst>
      <p:ext uri="{BB962C8B-B14F-4D97-AF65-F5344CB8AC3E}">
        <p14:creationId xmlns:p14="http://schemas.microsoft.com/office/powerpoint/2010/main" val="218568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8" name="TextBox 17"/>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9" name="Rectangle 18"/>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21" name="Straight Connector 20"/>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618" y="1939703"/>
            <a:ext cx="7516324" cy="4388977"/>
          </a:xfrm>
          <a:prstGeom prst="rect">
            <a:avLst/>
          </a:prstGeom>
        </p:spPr>
      </p:pic>
      <p:sp>
        <p:nvSpPr>
          <p:cNvPr id="3" name="Rectangle 2"/>
          <p:cNvSpPr/>
          <p:nvPr/>
        </p:nvSpPr>
        <p:spPr>
          <a:xfrm>
            <a:off x="417792" y="6393487"/>
            <a:ext cx="6002866" cy="369332"/>
          </a:xfrm>
          <a:prstGeom prst="rect">
            <a:avLst/>
          </a:prstGeom>
        </p:spPr>
        <p:txBody>
          <a:bodyPr wrap="square">
            <a:spAutoFit/>
          </a:bodyPr>
          <a:lstStyle/>
          <a:p>
            <a:r>
              <a:rPr lang="en-US" dirty="0" smtClean="0"/>
              <a:t>https://www.slideteam.net/powerpoint/Synergy-Diagram</a:t>
            </a:r>
            <a:endParaRPr lang="en-US" dirty="0"/>
          </a:p>
        </p:txBody>
      </p:sp>
      <p:sp>
        <p:nvSpPr>
          <p:cNvPr id="11" name="Rectangle 10"/>
          <p:cNvSpPr/>
          <p:nvPr/>
        </p:nvSpPr>
        <p:spPr>
          <a:xfrm>
            <a:off x="2459723" y="1405559"/>
            <a:ext cx="6074677"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t>
            </a:r>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DIAGRAMS</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8194" name="Picture 2" descr="SlideTeam"/>
          <p:cNvPicPr>
            <a:picLocks noChangeAspect="1" noChangeArrowheads="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17792" y="1316748"/>
            <a:ext cx="1447800" cy="59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3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3135" y="1269232"/>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IN PRACTICE</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 name="Picture 1"/>
          <p:cNvPicPr>
            <a:picLocks noChangeAspect="1"/>
          </p:cNvPicPr>
          <p:nvPr/>
        </p:nvPicPr>
        <p:blipFill>
          <a:blip r:embed="rId4"/>
          <a:stretch>
            <a:fillRect/>
          </a:stretch>
        </p:blipFill>
        <p:spPr>
          <a:xfrm>
            <a:off x="788618" y="1606975"/>
            <a:ext cx="6807383" cy="4353558"/>
          </a:xfrm>
          <a:prstGeom prst="rect">
            <a:avLst/>
          </a:prstGeom>
        </p:spPr>
      </p:pic>
      <p:sp>
        <p:nvSpPr>
          <p:cNvPr id="3" name="Rectangle 2"/>
          <p:cNvSpPr/>
          <p:nvPr/>
        </p:nvSpPr>
        <p:spPr>
          <a:xfrm>
            <a:off x="461468" y="6131467"/>
            <a:ext cx="3592778" cy="369332"/>
          </a:xfrm>
          <a:prstGeom prst="rect">
            <a:avLst/>
          </a:prstGeom>
        </p:spPr>
        <p:txBody>
          <a:bodyPr wrap="none">
            <a:spAutoFit/>
          </a:bodyPr>
          <a:lstStyle/>
          <a:p>
            <a:r>
              <a:rPr lang="en-US" dirty="0" smtClean="0"/>
              <a:t>https://iglc.net/Papers/Details/1957</a:t>
            </a:r>
            <a:endParaRPr lang="en-US" dirty="0"/>
          </a:p>
        </p:txBody>
      </p:sp>
    </p:spTree>
    <p:extLst>
      <p:ext uri="{BB962C8B-B14F-4D97-AF65-F5344CB8AC3E}">
        <p14:creationId xmlns:p14="http://schemas.microsoft.com/office/powerpoint/2010/main" val="405324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3135" y="1269232"/>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IN PRACTICE</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sp>
        <p:nvSpPr>
          <p:cNvPr id="3" name="Rectangle 2"/>
          <p:cNvSpPr/>
          <p:nvPr/>
        </p:nvSpPr>
        <p:spPr>
          <a:xfrm>
            <a:off x="461468" y="6131467"/>
            <a:ext cx="3170933" cy="369332"/>
          </a:xfrm>
          <a:prstGeom prst="rect">
            <a:avLst/>
          </a:prstGeom>
        </p:spPr>
        <p:txBody>
          <a:bodyPr wrap="none">
            <a:spAutoFit/>
          </a:bodyPr>
          <a:lstStyle/>
          <a:p>
            <a:r>
              <a:rPr lang="en-US" dirty="0" smtClean="0"/>
              <a:t>https://iege.edu.mk/iece/co-in/</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4332" y="1730897"/>
            <a:ext cx="4806806" cy="4494306"/>
          </a:xfrm>
          <a:prstGeom prst="rect">
            <a:avLst/>
          </a:prstGeom>
        </p:spPr>
      </p:pic>
    </p:spTree>
    <p:extLst>
      <p:ext uri="{BB962C8B-B14F-4D97-AF65-F5344CB8AC3E}">
        <p14:creationId xmlns:p14="http://schemas.microsoft.com/office/powerpoint/2010/main" val="74532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13830" y="1474123"/>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IN RESEARCH</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475" y="2160247"/>
            <a:ext cx="8818578" cy="2872982"/>
          </a:xfrm>
          <a:prstGeom prst="rect">
            <a:avLst/>
          </a:prstGeom>
        </p:spPr>
      </p:pic>
      <p:sp>
        <p:nvSpPr>
          <p:cNvPr id="5" name="Rectangle 4"/>
          <p:cNvSpPr/>
          <p:nvPr/>
        </p:nvSpPr>
        <p:spPr>
          <a:xfrm>
            <a:off x="414866" y="5670602"/>
            <a:ext cx="7450667" cy="923330"/>
          </a:xfrm>
          <a:prstGeom prst="rect">
            <a:avLst/>
          </a:prstGeom>
        </p:spPr>
        <p:txBody>
          <a:bodyPr wrap="square">
            <a:spAutoFit/>
          </a:bodyPr>
          <a:lstStyle/>
          <a:p>
            <a:r>
              <a:rPr lang="en-US" b="0" i="0" dirty="0" smtClean="0">
                <a:solidFill>
                  <a:srgbClr val="333333"/>
                </a:solidFill>
                <a:effectLst/>
                <a:latin typeface="-apple-system"/>
              </a:rPr>
              <a:t>Cortina-Borja, M., Smith, A.D., </a:t>
            </a:r>
            <a:r>
              <a:rPr lang="en-US" b="0" i="0" dirty="0" err="1" smtClean="0">
                <a:solidFill>
                  <a:srgbClr val="333333"/>
                </a:solidFill>
                <a:effectLst/>
                <a:latin typeface="-apple-system"/>
              </a:rPr>
              <a:t>Combarros</a:t>
            </a:r>
            <a:r>
              <a:rPr lang="en-US" b="0" i="0" dirty="0" smtClean="0">
                <a:solidFill>
                  <a:srgbClr val="333333"/>
                </a:solidFill>
                <a:effectLst/>
                <a:latin typeface="-apple-system"/>
              </a:rPr>
              <a:t>, O. </a:t>
            </a:r>
            <a:r>
              <a:rPr lang="en-US" b="0" i="1" dirty="0" smtClean="0">
                <a:solidFill>
                  <a:srgbClr val="333333"/>
                </a:solidFill>
                <a:effectLst/>
                <a:latin typeface="-apple-system"/>
              </a:rPr>
              <a:t>et al.</a:t>
            </a:r>
            <a:r>
              <a:rPr lang="en-US" b="0" i="0" dirty="0" smtClean="0">
                <a:solidFill>
                  <a:srgbClr val="333333"/>
                </a:solidFill>
                <a:effectLst/>
                <a:latin typeface="-apple-system"/>
              </a:rPr>
              <a:t> The synergy factor: a statistic to measure interactions in complex diseases. </a:t>
            </a:r>
            <a:r>
              <a:rPr lang="en-US" b="0" i="1" dirty="0" smtClean="0">
                <a:solidFill>
                  <a:srgbClr val="333333"/>
                </a:solidFill>
                <a:effectLst/>
                <a:latin typeface="-apple-system"/>
              </a:rPr>
              <a:t>BMC Res Notes</a:t>
            </a:r>
            <a:r>
              <a:rPr lang="en-US" b="0" i="0" dirty="0" smtClean="0">
                <a:solidFill>
                  <a:srgbClr val="333333"/>
                </a:solidFill>
                <a:effectLst/>
                <a:latin typeface="-apple-system"/>
              </a:rPr>
              <a:t> </a:t>
            </a:r>
            <a:r>
              <a:rPr lang="en-US" b="1" i="0" dirty="0" smtClean="0">
                <a:solidFill>
                  <a:srgbClr val="333333"/>
                </a:solidFill>
                <a:effectLst/>
                <a:latin typeface="-apple-system"/>
              </a:rPr>
              <a:t>2</a:t>
            </a:r>
            <a:r>
              <a:rPr lang="en-US" b="0" i="0" dirty="0" smtClean="0">
                <a:solidFill>
                  <a:srgbClr val="333333"/>
                </a:solidFill>
                <a:effectLst/>
                <a:latin typeface="-apple-system"/>
              </a:rPr>
              <a:t>, 105 (2009). </a:t>
            </a:r>
            <a:r>
              <a:rPr lang="en-US" b="0" i="0" dirty="0" smtClean="0">
                <a:solidFill>
                  <a:srgbClr val="333333"/>
                </a:solidFill>
                <a:effectLst/>
                <a:latin typeface="-apple-system"/>
                <a:hlinkClick r:id="rId5"/>
              </a:rPr>
              <a:t>https://doi.org/10.1186/1756-0500-2-105</a:t>
            </a:r>
            <a:endParaRPr lang="en-US" dirty="0"/>
          </a:p>
        </p:txBody>
      </p:sp>
    </p:spTree>
    <p:extLst>
      <p:ext uri="{BB962C8B-B14F-4D97-AF65-F5344CB8AC3E}">
        <p14:creationId xmlns:p14="http://schemas.microsoft.com/office/powerpoint/2010/main" val="70543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13830" y="1474123"/>
            <a:ext cx="7921869" cy="461665"/>
          </a:xfrm>
          <a:prstGeom prst="rect">
            <a:avLst/>
          </a:prstGeom>
        </p:spPr>
        <p:txBody>
          <a:bodyPr wrap="square">
            <a:spAutoFit/>
          </a:bodyPr>
          <a:lstStyle/>
          <a:p>
            <a:r>
              <a:rPr lang="en-US" sz="2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IN RESEARCH</a:t>
            </a:r>
            <a:endParaRPr lang="en-US" sz="2400" b="1" dirty="0">
              <a:solidFill>
                <a:srgbClr val="800080"/>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76" y="299750"/>
            <a:ext cx="1046285" cy="697814"/>
          </a:xfrm>
          <a:prstGeom prst="rect">
            <a:avLst/>
          </a:prstGeom>
        </p:spPr>
      </p:pic>
      <p:sp>
        <p:nvSpPr>
          <p:cNvPr id="14" name="TextBox 13"/>
          <p:cNvSpPr txBox="1"/>
          <p:nvPr/>
        </p:nvSpPr>
        <p:spPr>
          <a:xfrm>
            <a:off x="788618" y="93994"/>
            <a:ext cx="5261214" cy="369332"/>
          </a:xfrm>
          <a:prstGeom prst="rect">
            <a:avLst/>
          </a:prstGeom>
          <a:noFill/>
        </p:spPr>
        <p:txBody>
          <a:bodyPr wrap="square" rtlCol="0">
            <a:spAutoFit/>
          </a:bodyPr>
          <a:lstStyle/>
          <a:p>
            <a:r>
              <a:rPr lang="en-US" b="1" dirty="0" smtClean="0">
                <a:solidFill>
                  <a:srgbClr val="2E3192"/>
                </a:solidFill>
                <a:latin typeface="Arial Black" panose="020B0A04020102020204" pitchFamily="34" charset="0"/>
                <a:cs typeface="Arial" panose="020B0604020202020204" pitchFamily="34" charset="0"/>
              </a:rPr>
              <a:t>INTERNATIONAL EDUCATIONAL FORUM</a:t>
            </a:r>
            <a:endParaRPr lang="en-US" b="1" dirty="0">
              <a:solidFill>
                <a:srgbClr val="2E3192"/>
              </a:solidFill>
              <a:latin typeface="Arial Black" panose="020B0A04020102020204" pitchFamily="34" charset="0"/>
              <a:cs typeface="Arial" panose="020B0604020202020204" pitchFamily="34" charset="0"/>
            </a:endParaRPr>
          </a:p>
        </p:txBody>
      </p:sp>
      <p:sp>
        <p:nvSpPr>
          <p:cNvPr id="15" name="Rectangle 14"/>
          <p:cNvSpPr/>
          <p:nvPr/>
        </p:nvSpPr>
        <p:spPr>
          <a:xfrm>
            <a:off x="977411" y="372361"/>
            <a:ext cx="7704741" cy="276999"/>
          </a:xfrm>
          <a:prstGeom prst="rect">
            <a:avLst/>
          </a:prstGeom>
        </p:spPr>
        <p:txBody>
          <a:bodyPr wrap="square">
            <a:spAutoFit/>
          </a:bodyPr>
          <a:lstStyle/>
          <a:p>
            <a:r>
              <a:rPr lang="en-US" sz="1200" b="1" cap="all" dirty="0">
                <a:solidFill>
                  <a:srgbClr val="00B2CA"/>
                </a:solidFill>
                <a:latin typeface="Arial Black" panose="020B0A04020102020204" pitchFamily="34" charset="0"/>
              </a:rPr>
              <a:t>EDUCATION THROUGH </a:t>
            </a:r>
            <a:r>
              <a:rPr lang="en-US" sz="1200" b="1" cap="all" dirty="0" smtClean="0">
                <a:solidFill>
                  <a:srgbClr val="00B2CA"/>
                </a:solidFill>
                <a:latin typeface="Arial Black" panose="020B0A04020102020204" pitchFamily="34" charset="0"/>
              </a:rPr>
              <a:t>THE </a:t>
            </a:r>
            <a:r>
              <a:rPr lang="en-US" sz="1200" b="1" cap="all" dirty="0">
                <a:solidFill>
                  <a:srgbClr val="00B2CA"/>
                </a:solidFill>
                <a:latin typeface="Arial Black" panose="020B0A04020102020204" pitchFamily="34" charset="0"/>
              </a:rPr>
              <a:t>PARADIGM OF </a:t>
            </a:r>
            <a:r>
              <a:rPr lang="en-US" sz="1200" b="1" cap="all" dirty="0" smtClean="0">
                <a:solidFill>
                  <a:srgbClr val="00B2CA"/>
                </a:solidFill>
                <a:latin typeface="Arial Black" panose="020B0A04020102020204" pitchFamily="34" charset="0"/>
              </a:rPr>
              <a:t>HUMANISM AND </a:t>
            </a:r>
            <a:r>
              <a:rPr lang="en-US" sz="1200" b="1" cap="all" dirty="0">
                <a:solidFill>
                  <a:srgbClr val="00B2CA"/>
                </a:solidFill>
                <a:latin typeface="Arial Black" panose="020B0A04020102020204" pitchFamily="34" charset="0"/>
              </a:rPr>
              <a:t>ARTIFICIAL INTELLIGENCE</a:t>
            </a:r>
            <a:endParaRPr lang="en-US" sz="1200" dirty="0"/>
          </a:p>
        </p:txBody>
      </p:sp>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39637" y="417931"/>
            <a:ext cx="475763" cy="462952"/>
          </a:xfrm>
          <a:prstGeom prst="rect">
            <a:avLst/>
          </a:prstGeom>
        </p:spPr>
      </p:pic>
      <p:cxnSp>
        <p:nvCxnSpPr>
          <p:cNvPr id="17" name="Straight Connector 16"/>
          <p:cNvCxnSpPr/>
          <p:nvPr/>
        </p:nvCxnSpPr>
        <p:spPr>
          <a:xfrm>
            <a:off x="1373151" y="648657"/>
            <a:ext cx="6985403" cy="0"/>
          </a:xfrm>
          <a:prstGeom prst="line">
            <a:avLst/>
          </a:prstGeom>
          <a:ln w="38100">
            <a:solidFill>
              <a:srgbClr val="2E319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917" y="689693"/>
            <a:ext cx="7921869" cy="307777"/>
          </a:xfrm>
          <a:prstGeom prst="rect">
            <a:avLst/>
          </a:prstGeom>
        </p:spPr>
        <p:txBody>
          <a:bodyPr wrap="square">
            <a:spAutoFit/>
          </a:bodyPr>
          <a:lstStyle/>
          <a:p>
            <a:pPr algn="ctr"/>
            <a:r>
              <a:rPr lang="en-US" sz="1400" b="1" dirty="0" smtClean="0">
                <a:solidFill>
                  <a:srgbClr val="800080"/>
                </a:solidFill>
                <a:effectLst>
                  <a:outerShdw blurRad="38100" dist="38100" dir="2700000" algn="tl">
                    <a:srgbClr val="000000">
                      <a:alpha val="43137"/>
                    </a:srgbClr>
                  </a:outerShdw>
                </a:effectLst>
                <a:latin typeface="Arial Black" panose="020B0A04020102020204" pitchFamily="34" charset="0"/>
              </a:rPr>
              <a:t>SYNERGY AND ORCHESTRATION - SCIENCE</a:t>
            </a:r>
            <a:r>
              <a:rPr lang="en-US" sz="1400" b="1" dirty="0">
                <a:solidFill>
                  <a:srgbClr val="800080"/>
                </a:solidFill>
                <a:effectLst>
                  <a:outerShdw blurRad="38100" dist="38100" dir="2700000" algn="tl">
                    <a:srgbClr val="000000">
                      <a:alpha val="43137"/>
                    </a:srgbClr>
                  </a:outerShdw>
                </a:effectLst>
                <a:latin typeface="Arial Black" panose="020B0A04020102020204" pitchFamily="34" charset="0"/>
              </a:rPr>
              <a:t>, BUSINESS AND EDUCATION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476" y="4033003"/>
            <a:ext cx="1648009" cy="2298538"/>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3485" y="1861621"/>
            <a:ext cx="6744284" cy="2415749"/>
          </a:xfrm>
          <a:prstGeom prst="rect">
            <a:avLst/>
          </a:prstGeom>
        </p:spPr>
      </p:pic>
      <p:sp>
        <p:nvSpPr>
          <p:cNvPr id="6" name="Rectangle 5"/>
          <p:cNvSpPr/>
          <p:nvPr/>
        </p:nvSpPr>
        <p:spPr>
          <a:xfrm>
            <a:off x="265476" y="6331635"/>
            <a:ext cx="6841067" cy="369332"/>
          </a:xfrm>
          <a:prstGeom prst="rect">
            <a:avLst/>
          </a:prstGeom>
        </p:spPr>
        <p:txBody>
          <a:bodyPr wrap="square">
            <a:spAutoFit/>
          </a:bodyPr>
          <a:lstStyle/>
          <a:p>
            <a:r>
              <a:rPr lang="en-US" dirty="0" smtClean="0"/>
              <a:t>https://brill.com/view/journals/thj/9/1/article-p65_6.xml?language=en</a:t>
            </a:r>
            <a:endParaRPr lang="en-US" dirty="0"/>
          </a:p>
        </p:txBody>
      </p:sp>
      <p:sp>
        <p:nvSpPr>
          <p:cNvPr id="7" name="Rectangle 6"/>
          <p:cNvSpPr/>
          <p:nvPr/>
        </p:nvSpPr>
        <p:spPr>
          <a:xfrm>
            <a:off x="2224014" y="5916090"/>
            <a:ext cx="6215623" cy="276999"/>
          </a:xfrm>
          <a:prstGeom prst="rect">
            <a:avLst/>
          </a:prstGeom>
        </p:spPr>
        <p:txBody>
          <a:bodyPr wrap="square">
            <a:spAutoFit/>
          </a:bodyPr>
          <a:lstStyle/>
          <a:p>
            <a:r>
              <a:rPr lang="en-US" sz="1200" dirty="0" smtClean="0"/>
              <a:t>https://wsb.edu.pl/en/research/q-helix-initiative/about-q-helix-initiative</a:t>
            </a:r>
            <a:endParaRPr lang="en-US" sz="1200" dirty="0"/>
          </a:p>
        </p:txBody>
      </p:sp>
    </p:spTree>
    <p:extLst>
      <p:ext uri="{BB962C8B-B14F-4D97-AF65-F5344CB8AC3E}">
        <p14:creationId xmlns:p14="http://schemas.microsoft.com/office/powerpoint/2010/main" val="1121726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1308</Words>
  <Application>Microsoft Office PowerPoint</Application>
  <PresentationFormat>On-screen Show (4:3)</PresentationFormat>
  <Paragraphs>209</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Albertus Extra Bold</vt:lpstr>
      <vt:lpstr>-apple-system</vt:lpstr>
      <vt:lpstr>Arial</vt:lpstr>
      <vt:lpstr>Arial Black</vt:lpstr>
      <vt:lpstr>BwModelica</vt:lpstr>
      <vt:lpstr>Calibri</vt:lpstr>
      <vt:lpstr>Calibri Light</vt:lpstr>
      <vt:lpstr>Harding</vt:lpstr>
      <vt:lpstr>MuseoSans</vt:lpstr>
      <vt:lpstr>Raleway</vt:lpstr>
      <vt:lpstr>Red Hat Text</vt:lpstr>
      <vt:lpstr>Roboto</vt:lpstr>
      <vt:lpstr>Ubuntu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46</cp:revision>
  <dcterms:created xsi:type="dcterms:W3CDTF">2024-08-29T22:56:14Z</dcterms:created>
  <dcterms:modified xsi:type="dcterms:W3CDTF">2024-08-30T08:07:15Z</dcterms:modified>
</cp:coreProperties>
</file>