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78" r:id="rId4"/>
    <p:sldId id="276" r:id="rId5"/>
    <p:sldId id="277" r:id="rId6"/>
    <p:sldId id="279" r:id="rId7"/>
    <p:sldId id="280" r:id="rId8"/>
    <p:sldId id="258" r:id="rId9"/>
    <p:sldId id="26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36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70AF45-7F05-453B-9B84-F6A146359D3C}">
      <dgm:prSet phldrT="[Text]"/>
      <dgm:spPr/>
      <dgm:t>
        <a:bodyPr/>
        <a:lstStyle/>
        <a:p>
          <a:r>
            <a:rPr lang="ru-RU" dirty="0" smtClean="0"/>
            <a:t>философски</a:t>
          </a:r>
          <a:endParaRPr lang="en-US" dirty="0"/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n-U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n-US"/>
        </a:p>
      </dgm:t>
    </dgm:pt>
    <dgm:pt modelId="{63CA2DEA-31F6-4CF4-88E6-63724842EACC}">
      <dgm:prSet phldrT="[Text]"/>
      <dgm:spPr/>
      <dgm:t>
        <a:bodyPr/>
        <a:lstStyle/>
        <a:p>
          <a:r>
            <a:rPr lang="ru-RU" dirty="0" smtClean="0"/>
            <a:t>психологически</a:t>
          </a:r>
          <a:endParaRPr lang="en-US" dirty="0"/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n-U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n-US"/>
        </a:p>
      </dgm:t>
    </dgm:pt>
    <dgm:pt modelId="{2A04600B-ADF7-4BE9-933C-2309B67F2DB8}">
      <dgm:prSet phldrT="[Text]"/>
      <dgm:spPr/>
      <dgm:t>
        <a:bodyPr/>
        <a:lstStyle/>
        <a:p>
          <a:r>
            <a:rPr lang="ru-RU" dirty="0" smtClean="0"/>
            <a:t>социални</a:t>
          </a:r>
          <a:endParaRPr lang="en-US" dirty="0"/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en-US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en-US"/>
        </a:p>
      </dgm:t>
    </dgm:pt>
    <dgm:pt modelId="{89FFD1B1-83F5-4E55-AB67-A892038B615E}">
      <dgm:prSet phldrT="[Text]"/>
      <dgm:spPr/>
      <dgm:t>
        <a:bodyPr/>
        <a:lstStyle/>
        <a:p>
          <a:r>
            <a:rPr lang="ru-RU" dirty="0" smtClean="0"/>
            <a:t>когнитивни</a:t>
          </a:r>
          <a:endParaRPr lang="en-US" dirty="0"/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en-US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en-US"/>
        </a:p>
      </dgm:t>
    </dgm:pt>
    <dgm:pt modelId="{7C63F5DD-85B9-42D3-8D98-A8E103092C2B}">
      <dgm:prSet phldrT="[Text]"/>
      <dgm:spPr/>
      <dgm:t>
        <a:bodyPr/>
        <a:lstStyle/>
        <a:p>
          <a:r>
            <a:rPr lang="ru-RU" dirty="0" smtClean="0"/>
            <a:t>икономически</a:t>
          </a:r>
          <a:endParaRPr lang="en-US" dirty="0"/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en-US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en-US"/>
        </a:p>
      </dgm:t>
    </dgm:pt>
    <dgm:pt modelId="{5B9D6F7D-C146-4909-B5B0-20675DE92811}">
      <dgm:prSet/>
      <dgm:spPr/>
      <dgm:t>
        <a:bodyPr/>
        <a:lstStyle/>
        <a:p>
          <a:r>
            <a:rPr lang="ru-RU" smtClean="0"/>
            <a:t>културни</a:t>
          </a:r>
          <a:endParaRPr lang="en-US"/>
        </a:p>
      </dgm:t>
    </dgm:pt>
    <dgm:pt modelId="{223B0895-6D10-40FB-A0BC-871462395EF8}" type="parTrans" cxnId="{5B898DE8-3E94-41EE-B42C-491A8BDDF25D}">
      <dgm:prSet/>
      <dgm:spPr/>
      <dgm:t>
        <a:bodyPr/>
        <a:lstStyle/>
        <a:p>
          <a:endParaRPr lang="en-US"/>
        </a:p>
      </dgm:t>
    </dgm:pt>
    <dgm:pt modelId="{549AAAF3-192E-4C82-A5C5-D0A131F10480}" type="sibTrans" cxnId="{5B898DE8-3E94-41EE-B42C-491A8BDDF25D}">
      <dgm:prSet/>
      <dgm:spPr/>
      <dgm:t>
        <a:bodyPr/>
        <a:lstStyle/>
        <a:p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B545A5D-75C9-49DB-AD8B-B348DB1A7A4A}" type="pres">
      <dgm:prSet presAssocID="{63CA2DEA-31F6-4CF4-88E6-63724842EAC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A5A5-C0CF-4BAE-8E75-BF0E96369C22}" type="pres">
      <dgm:prSet presAssocID="{2A04600B-ADF7-4BE9-933C-2309B67F2DB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0B52D-2A0F-4D47-83A4-4DDE411B4460}" type="pres">
      <dgm:prSet presAssocID="{89FFD1B1-83F5-4E55-AB67-A892038B615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813D8-140F-424F-845A-D15528B6A811}" type="pres">
      <dgm:prSet presAssocID="{7C63F5DD-85B9-42D3-8D98-A8E103092C2B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B1E98-92F9-4A11-A518-66937356B806}" type="pres">
      <dgm:prSet presAssocID="{5B9D6F7D-C146-4909-B5B0-20675DE9281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6105CB09-FDF0-4E93-95E3-5FEF57B246FE}" type="presOf" srcId="{89FFD1B1-83F5-4E55-AB67-A892038B615E}" destId="{00D0B52D-2A0F-4D47-83A4-4DDE411B4460}" srcOrd="0" destOrd="0" presId="urn:microsoft.com/office/officeart/2005/8/layout/cycle3"/>
    <dgm:cxn modelId="{4B8A4F2C-9119-4705-B141-10B9BC131173}" type="presOf" srcId="{2A04600B-ADF7-4BE9-933C-2309B67F2DB8}" destId="{7FAAA5A5-C0CF-4BAE-8E75-BF0E96369C22}" srcOrd="0" destOrd="0" presId="urn:microsoft.com/office/officeart/2005/8/layout/cycle3"/>
    <dgm:cxn modelId="{44377B18-62C1-436C-B9C2-E14127BB0F5A}" type="presOf" srcId="{7C63F5DD-85B9-42D3-8D98-A8E103092C2B}" destId="{B10813D8-140F-424F-845A-D15528B6A811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E5E78BB1-FF2F-4B7A-90CE-9D8A083C94D5}" type="presOf" srcId="{63CA2DEA-31F6-4CF4-88E6-63724842EACC}" destId="{CB545A5D-75C9-49DB-AD8B-B348DB1A7A4A}" srcOrd="0" destOrd="0" presId="urn:microsoft.com/office/officeart/2005/8/layout/cycle3"/>
    <dgm:cxn modelId="{5B898DE8-3E94-41EE-B42C-491A8BDDF25D}" srcId="{01C62DA5-2A2F-436D-961C-27F71082B80A}" destId="{5B9D6F7D-C146-4909-B5B0-20675DE92811}" srcOrd="5" destOrd="0" parTransId="{223B0895-6D10-40FB-A0BC-871462395EF8}" sibTransId="{549AAAF3-192E-4C82-A5C5-D0A131F10480}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DD38ACC6-C392-46C0-AE56-44535DE95EE8}" type="presOf" srcId="{5B9D6F7D-C146-4909-B5B0-20675DE92811}" destId="{A47B1E98-92F9-4A11-A518-66937356B806}" srcOrd="0" destOrd="0" presId="urn:microsoft.com/office/officeart/2005/8/layout/cycle3"/>
    <dgm:cxn modelId="{845A4383-0D11-4104-9D09-58410FFB5F82}" type="presOf" srcId="{BF70AF45-7F05-453B-9B84-F6A146359D3C}" destId="{8054AAE3-D4C6-4BAB-8D9D-88E7BBFD12E5}" srcOrd="0" destOrd="0" presId="urn:microsoft.com/office/officeart/2005/8/layout/cycle3"/>
    <dgm:cxn modelId="{17205C3E-9B58-4455-89FB-E8C487D899A3}" type="presOf" srcId="{EF509D38-45B4-40DE-A0DF-06D9D2478DAC}" destId="{E6D71727-5E12-4D96-AE1A-0D3EEA528ABE}" srcOrd="0" destOrd="0" presId="urn:microsoft.com/office/officeart/2005/8/layout/cycle3"/>
    <dgm:cxn modelId="{A60875ED-556C-4282-9020-104FB4D2B5CC}" type="presOf" srcId="{01C62DA5-2A2F-436D-961C-27F71082B80A}" destId="{C0539B89-AF0C-4162-9562-527BB4779069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97F84372-7D87-41A6-A1FF-7F42B5E075F2}" type="presParOf" srcId="{C0539B89-AF0C-4162-9562-527BB4779069}" destId="{6D9F3CEF-83BD-4749-A741-36ED36AAC48C}" srcOrd="0" destOrd="0" presId="urn:microsoft.com/office/officeart/2005/8/layout/cycle3"/>
    <dgm:cxn modelId="{5D4F16E7-6DB6-4D9C-A00C-FB268D0C893B}" type="presParOf" srcId="{6D9F3CEF-83BD-4749-A741-36ED36AAC48C}" destId="{8054AAE3-D4C6-4BAB-8D9D-88E7BBFD12E5}" srcOrd="0" destOrd="0" presId="urn:microsoft.com/office/officeart/2005/8/layout/cycle3"/>
    <dgm:cxn modelId="{465681A8-7135-45CC-9877-9977218C1AA8}" type="presParOf" srcId="{6D9F3CEF-83BD-4749-A741-36ED36AAC48C}" destId="{E6D71727-5E12-4D96-AE1A-0D3EEA528ABE}" srcOrd="1" destOrd="0" presId="urn:microsoft.com/office/officeart/2005/8/layout/cycle3"/>
    <dgm:cxn modelId="{51D8F6CF-5639-4617-964E-7EBE2AB894DB}" type="presParOf" srcId="{6D9F3CEF-83BD-4749-A741-36ED36AAC48C}" destId="{CB545A5D-75C9-49DB-AD8B-B348DB1A7A4A}" srcOrd="2" destOrd="0" presId="urn:microsoft.com/office/officeart/2005/8/layout/cycle3"/>
    <dgm:cxn modelId="{61018028-3829-4BA0-AA36-A846539DD15A}" type="presParOf" srcId="{6D9F3CEF-83BD-4749-A741-36ED36AAC48C}" destId="{7FAAA5A5-C0CF-4BAE-8E75-BF0E96369C22}" srcOrd="3" destOrd="0" presId="urn:microsoft.com/office/officeart/2005/8/layout/cycle3"/>
    <dgm:cxn modelId="{922485CA-DFAC-46BC-BCFA-EE236CEC80E1}" type="presParOf" srcId="{6D9F3CEF-83BD-4749-A741-36ED36AAC48C}" destId="{00D0B52D-2A0F-4D47-83A4-4DDE411B4460}" srcOrd="4" destOrd="0" presId="urn:microsoft.com/office/officeart/2005/8/layout/cycle3"/>
    <dgm:cxn modelId="{9F52A09D-E751-4D1D-8E78-93245F2BD689}" type="presParOf" srcId="{6D9F3CEF-83BD-4749-A741-36ED36AAC48C}" destId="{B10813D8-140F-424F-845A-D15528B6A811}" srcOrd="5" destOrd="0" presId="urn:microsoft.com/office/officeart/2005/8/layout/cycle3"/>
    <dgm:cxn modelId="{CC348C49-E515-4BD8-BA2C-440155AFADF2}" type="presParOf" srcId="{6D9F3CEF-83BD-4749-A741-36ED36AAC48C}" destId="{A47B1E98-92F9-4A11-A518-66937356B80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15871" y="-4553"/>
          <a:ext cx="5416657" cy="5416657"/>
        </a:xfrm>
        <a:prstGeom prst="circularArrow">
          <a:avLst>
            <a:gd name="adj1" fmla="val 5274"/>
            <a:gd name="adj2" fmla="val 312630"/>
            <a:gd name="adj3" fmla="val 14262029"/>
            <a:gd name="adj4" fmla="val 1710721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114326" y="2736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философски</a:t>
          </a:r>
          <a:endParaRPr lang="en-US" sz="1800" kern="1200" dirty="0"/>
        </a:p>
      </dsp:txBody>
      <dsp:txXfrm>
        <a:off x="2163624" y="52034"/>
        <a:ext cx="1921150" cy="911277"/>
      </dsp:txXfrm>
    </dsp:sp>
    <dsp:sp modelId="{CB545A5D-75C9-49DB-AD8B-B348DB1A7A4A}">
      <dsp:nvSpPr>
        <dsp:cNvPr id="0" name=""/>
        <dsp:cNvSpPr/>
      </dsp:nvSpPr>
      <dsp:spPr>
        <a:xfrm>
          <a:off x="4017354" y="1101449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психологически</a:t>
          </a:r>
          <a:endParaRPr lang="en-US" sz="1800" kern="1200" dirty="0"/>
        </a:p>
      </dsp:txBody>
      <dsp:txXfrm>
        <a:off x="4066652" y="1150747"/>
        <a:ext cx="1921150" cy="911277"/>
      </dsp:txXfrm>
    </dsp:sp>
    <dsp:sp modelId="{7FAAA5A5-C0CF-4BAE-8E75-BF0E96369C22}">
      <dsp:nvSpPr>
        <dsp:cNvPr id="0" name=""/>
        <dsp:cNvSpPr/>
      </dsp:nvSpPr>
      <dsp:spPr>
        <a:xfrm>
          <a:off x="4017354" y="3298876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социални</a:t>
          </a:r>
          <a:endParaRPr lang="en-US" sz="1800" kern="1200" dirty="0"/>
        </a:p>
      </dsp:txBody>
      <dsp:txXfrm>
        <a:off x="4066652" y="3348174"/>
        <a:ext cx="1921150" cy="911277"/>
      </dsp:txXfrm>
    </dsp:sp>
    <dsp:sp modelId="{00D0B52D-2A0F-4D47-83A4-4DDE411B4460}">
      <dsp:nvSpPr>
        <dsp:cNvPr id="0" name=""/>
        <dsp:cNvSpPr/>
      </dsp:nvSpPr>
      <dsp:spPr>
        <a:xfrm>
          <a:off x="2114326" y="4397590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когнитивни</a:t>
          </a:r>
          <a:endParaRPr lang="en-US" sz="1800" kern="1200" dirty="0"/>
        </a:p>
      </dsp:txBody>
      <dsp:txXfrm>
        <a:off x="2163624" y="4446888"/>
        <a:ext cx="1921150" cy="911277"/>
      </dsp:txXfrm>
    </dsp:sp>
    <dsp:sp modelId="{B10813D8-140F-424F-845A-D15528B6A811}">
      <dsp:nvSpPr>
        <dsp:cNvPr id="0" name=""/>
        <dsp:cNvSpPr/>
      </dsp:nvSpPr>
      <dsp:spPr>
        <a:xfrm>
          <a:off x="211299" y="3298876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икономически</a:t>
          </a:r>
          <a:endParaRPr lang="en-US" sz="1800" kern="1200" dirty="0"/>
        </a:p>
      </dsp:txBody>
      <dsp:txXfrm>
        <a:off x="260597" y="3348174"/>
        <a:ext cx="1921150" cy="911277"/>
      </dsp:txXfrm>
    </dsp:sp>
    <dsp:sp modelId="{A47B1E98-92F9-4A11-A518-66937356B806}">
      <dsp:nvSpPr>
        <dsp:cNvPr id="0" name=""/>
        <dsp:cNvSpPr/>
      </dsp:nvSpPr>
      <dsp:spPr>
        <a:xfrm>
          <a:off x="211299" y="1101449"/>
          <a:ext cx="2019746" cy="1009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културни</a:t>
          </a:r>
          <a:endParaRPr lang="en-US" sz="1800" kern="1200"/>
        </a:p>
      </dsp:txBody>
      <dsp:txXfrm>
        <a:off x="260597" y="1150747"/>
        <a:ext cx="1921150" cy="91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8/26/2024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8/26/2024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8/26/2024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8/26/2024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752600"/>
            <a:ext cx="10363199" cy="3505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bg-BG" b="1" dirty="0" smtClean="0">
                <a:solidFill>
                  <a:schemeClr val="bg2">
                    <a:lumMod val="25000"/>
                  </a:schemeClr>
                </a:solidFill>
              </a:rPr>
              <a:t>Позитивно </a:t>
            </a:r>
            <a:r>
              <a:rPr lang="bg-BG" b="1" dirty="0">
                <a:solidFill>
                  <a:schemeClr val="bg2">
                    <a:lumMod val="25000"/>
                  </a:schemeClr>
                </a:solidFill>
              </a:rPr>
              <a:t>образование, благополучие и здраве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208" y="556260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Проф. Румен Стаматов</a:t>
            </a:r>
          </a:p>
          <a:p>
            <a:r>
              <a:rPr lang="ru-RU" dirty="0"/>
              <a:t>Проф. </a:t>
            </a:r>
            <a:r>
              <a:rPr lang="ru-RU" dirty="0" smtClean="0"/>
              <a:t>Тодорка </a:t>
            </a:r>
            <a:r>
              <a:rPr lang="ru-RU" dirty="0"/>
              <a:t>Костадинова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2414" y="7620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Докладът </a:t>
            </a:r>
            <a:r>
              <a:rPr lang="bg-BG" dirty="0"/>
              <a:t>излага това което знаем от научните изследвания и практики върху позитивното образование и призовава към: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увеличаване </a:t>
            </a:r>
            <a:r>
              <a:rPr lang="bg-BG" dirty="0">
                <a:solidFill>
                  <a:schemeClr val="bg2">
                    <a:lumMod val="50000"/>
                  </a:schemeClr>
                </a:solidFill>
              </a:rPr>
              <a:t>на сензитивността </a:t>
            </a:r>
            <a:r>
              <a:rPr lang="bg-BG" dirty="0"/>
              <a:t>към политиките, подкрепящи позитивното образование в </a:t>
            </a:r>
            <a:r>
              <a:rPr lang="bg-BG" dirty="0" smtClean="0"/>
              <a:t>училище;</a:t>
            </a:r>
            <a:endParaRPr lang="en-US" dirty="0"/>
          </a:p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увеличаване </a:t>
            </a:r>
            <a:r>
              <a:rPr lang="bg-BG" dirty="0">
                <a:solidFill>
                  <a:schemeClr val="bg2">
                    <a:lumMod val="50000"/>
                  </a:schemeClr>
                </a:solidFill>
              </a:rPr>
              <a:t>на бъдещите изследвания </a:t>
            </a:r>
            <a:r>
              <a:rPr lang="bg-BG" dirty="0"/>
              <a:t>върху влиянията на позитивното образование върху благоденствието на училищните </a:t>
            </a:r>
            <a:r>
              <a:rPr lang="bg-BG" dirty="0" smtClean="0"/>
              <a:t>общности</a:t>
            </a:r>
            <a:r>
              <a:rPr lang="bg-BG" dirty="0"/>
              <a:t>;</a:t>
            </a:r>
            <a:endParaRPr lang="en-US" dirty="0"/>
          </a:p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приложения </a:t>
            </a:r>
            <a:r>
              <a:rPr lang="bg-BG" dirty="0">
                <a:solidFill>
                  <a:schemeClr val="bg2">
                    <a:lumMod val="50000"/>
                  </a:schemeClr>
                </a:solidFill>
              </a:rPr>
              <a:t>на подходите,  принципите и програмите </a:t>
            </a:r>
            <a:r>
              <a:rPr lang="bg-BG" dirty="0"/>
              <a:t>, основани върху научни изследвания в полето на позитивното образование;</a:t>
            </a:r>
            <a:endParaRPr lang="en-US" dirty="0"/>
          </a:p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сътрудничество</a:t>
            </a:r>
            <a:r>
              <a:rPr lang="bg-BG" dirty="0" smtClean="0"/>
              <a:t> </a:t>
            </a:r>
            <a:r>
              <a:rPr lang="bg-BG" dirty="0"/>
              <a:t>между университети, </a:t>
            </a:r>
            <a:r>
              <a:rPr lang="bg-BG" dirty="0" smtClean="0"/>
              <a:t>институции, </a:t>
            </a:r>
            <a:r>
              <a:rPr lang="bg-BG" dirty="0"/>
              <a:t>изграждащи политиките в образованието и </a:t>
            </a:r>
            <a:r>
              <a:rPr lang="bg-BG" dirty="0" smtClean="0"/>
              <a:t>училищата.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01" y="2237232"/>
            <a:ext cx="3276599" cy="1924050"/>
          </a:xfrm>
        </p:spPr>
        <p:txBody>
          <a:bodyPr>
            <a:noAutofit/>
          </a:bodyPr>
          <a:lstStyle/>
          <a:p>
            <a:r>
              <a:rPr lang="bg-BG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е позитивно образование?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3733800"/>
            <a:ext cx="6955416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 </a:t>
            </a: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към образованието, </a:t>
            </a:r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който </a:t>
            </a: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насърчава развитието на традиционните академични способности със способности необходими за щастието и </a:t>
            </a:r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благополучието.</a:t>
            </a:r>
          </a:p>
          <a:p>
            <a:pPr marL="0" indent="0">
              <a:buNone/>
            </a:pPr>
            <a:r>
              <a:rPr lang="bg-BG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Мартин Селигман и съавтори, 2009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762000"/>
            <a:ext cx="69554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38400"/>
            <a:ext cx="3657600" cy="1143000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3" descr="Continuous process showing five tasks connected through an arrow use to indicate continuous progression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789612" y="533400"/>
          <a:ext cx="624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67384" y="1752600"/>
            <a:ext cx="4343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Матю Уайт   и  Маргарет   Керн </a:t>
            </a:r>
            <a:r>
              <a:rPr lang="ru-RU" dirty="0" smtClean="0"/>
              <a:t> </a:t>
            </a:r>
            <a:r>
              <a:rPr lang="ru-RU" dirty="0"/>
              <a:t>обособяват шест причини  за вграждане на позитивно образование в образователната система: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304800"/>
            <a:ext cx="5867400" cy="5867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7012" y="2247900"/>
            <a:ext cx="4953000" cy="1981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 smtClean="0">
                <a:solidFill>
                  <a:schemeClr val="bg1">
                    <a:lumMod val="50000"/>
                  </a:schemeClr>
                </a:solidFill>
              </a:rPr>
              <a:t>Благоденствие и </a:t>
            </a:r>
          </a:p>
          <a:p>
            <a:pPr algn="ctr"/>
            <a:r>
              <a:rPr lang="bg-BG" sz="2800" b="1" i="1" dirty="0" smtClean="0">
                <a:solidFill>
                  <a:schemeClr val="bg1">
                    <a:lumMod val="50000"/>
                  </a:schemeClr>
                </a:solidFill>
              </a:rPr>
              <a:t>позитивно образование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Емпирични открития и доказателства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0012" y="609600"/>
            <a:ext cx="6400800" cy="6400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Доказателства за ефектите от прилагане на програмата за психично благополучие в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GGS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Даян </a:t>
            </a: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Вела-Бродрик и съавтори, 2016 </a:t>
            </a:r>
          </a:p>
          <a:p>
            <a:pPr marL="0" indent="0">
              <a:buNone/>
            </a:pPr>
            <a:endParaRPr lang="bg-BG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Доказателства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свързани с ефектите от програмите за развитие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на резилианса: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Стивън </a:t>
            </a: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Брунвасер и съавтори,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Тони </a:t>
            </a: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Ноубъл и Хелън Макграт,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bg-BG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bg-BG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Доказателства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свързани с  ефектите от програмите за развитие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нагласата на растеж на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ума: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Дейвид </a:t>
            </a: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Йегер и съавтори, 2019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Емпирични открития и доказателства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3812" y="304800"/>
            <a:ext cx="6400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g-BG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Доказателства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свързани с ефектите от програмите за развитие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силните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страни: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Денис </a:t>
            </a: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Куинлан и </a:t>
            </a: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съавтори,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bg2">
                    <a:lumMod val="50000"/>
                  </a:schemeClr>
                </a:solidFill>
              </a:rPr>
              <a:t>Доказателства свързани с развитието на социалните и емоционалните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способности: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Джоузеф </a:t>
            </a: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Дурлаг и </a:t>
            </a:r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съавтори,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514600"/>
            <a:ext cx="11887200" cy="2819400"/>
          </a:xfrm>
        </p:spPr>
        <p:txBody>
          <a:bodyPr/>
          <a:lstStyle/>
          <a:p>
            <a: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„Психичното благополучие </a:t>
            </a:r>
            <a:b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рожденно право на всяко </a:t>
            </a:r>
            <a: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дете.“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12" y="4800600"/>
            <a:ext cx="853440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Благодарим за вниманието!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5103812" y="457200"/>
            <a:ext cx="6629400" cy="5943600"/>
          </a:xfrm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5946"/>
          <a:stretch/>
        </p:blipFill>
        <p:spPr>
          <a:xfrm>
            <a:off x="5651681" y="2019300"/>
            <a:ext cx="5533661" cy="2651760"/>
          </a:xfrm>
          <a:prstGeom prst="rect">
            <a:avLst/>
          </a:prstGeom>
          <a:effectLst>
            <a:outerShdw blurRad="50800" dist="88900" sx="1000" sy="1000" algn="ctr" rotWithShape="0">
              <a:srgbClr val="000000"/>
            </a:outerShdw>
            <a:reflection blurRad="12700" endPos="0" dist="88900" dir="5400000" sy="-100000" algn="bl" rotWithShape="0"/>
            <a:softEdge rad="101600"/>
          </a:effectLst>
          <a:scene3d>
            <a:camera prst="obliqueBottom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360</TotalTime>
  <Words>162</Words>
  <Application>Microsoft Office PowerPoint</Application>
  <PresentationFormat>Custom</PresentationFormat>
  <Paragraphs>46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Palatino Linotype</vt:lpstr>
      <vt:lpstr>Wingdings</vt:lpstr>
      <vt:lpstr>Watercolor_16x9</vt:lpstr>
      <vt:lpstr>  Позитивно образование, благополучие и здраве</vt:lpstr>
      <vt:lpstr> Докладът излага това което знаем от научните изследвания и практики върху позитивното образование и призовава към: </vt:lpstr>
      <vt:lpstr>Какво е позитивно образование? </vt:lpstr>
      <vt:lpstr>PowerPoint Presentation</vt:lpstr>
      <vt:lpstr>PowerPoint Presentation</vt:lpstr>
      <vt:lpstr>Емпирични открития и доказателства </vt:lpstr>
      <vt:lpstr>Емпирични открития и доказателства </vt:lpstr>
      <vt:lpstr>„Психичното благополучие  е рожденно право на всяко дете.“ </vt:lpstr>
      <vt:lpstr>Благодарим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Позитивно образование, благополучие и здраве</dc:title>
  <dc:creator>Rumen Stamatov</dc:creator>
  <cp:lastModifiedBy>Rumen Stamatov</cp:lastModifiedBy>
  <cp:revision>23</cp:revision>
  <dcterms:created xsi:type="dcterms:W3CDTF">2024-08-26T08:29:59Z</dcterms:created>
  <dcterms:modified xsi:type="dcterms:W3CDTF">2024-08-26T14:30:02Z</dcterms:modified>
</cp:coreProperties>
</file>