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Montserrat ExtraBold" panose="020B0604020202020204" charset="-52"/>
      <p:bold r:id="rId21"/>
      <p:bold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Montserrat SemiBold" panose="020B0604020202020204" charset="-52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zj9G0b9oLAxfFVIZW0EH+jF5c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64" autoAdjust="0"/>
  </p:normalViewPr>
  <p:slideViewPr>
    <p:cSldViewPr snapToGrid="0">
      <p:cViewPr varScale="1">
        <p:scale>
          <a:sx n="63" d="100"/>
          <a:sy n="63" d="100"/>
        </p:scale>
        <p:origin x="15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00069113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200069113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5461992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2f5461992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5461992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2f5461992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0d4178831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20d4178831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0d4178831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20d4178831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0d4178831_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20d4178831_4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0ec94219b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20ec94219b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-75150" y="5056825"/>
            <a:ext cx="9296400" cy="86700"/>
          </a:xfrm>
          <a:prstGeom prst="rect">
            <a:avLst/>
          </a:prstGeom>
          <a:solidFill>
            <a:srgbClr val="F0C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>
            <a:spLocks noGrp="1"/>
          </p:cNvSpPr>
          <p:nvPr>
            <p:ph type="subTitle" idx="4294967295"/>
          </p:nvPr>
        </p:nvSpPr>
        <p:spPr>
          <a:xfrm>
            <a:off x="2021575" y="3822525"/>
            <a:ext cx="5615700" cy="66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bg" sz="16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д-р Катерина Благоева Василева</a:t>
            </a:r>
            <a:endParaRPr sz="16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bg" sz="16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ОУ “Екзарх Антим I”, България, град Пловдив</a:t>
            </a:r>
            <a:endParaRPr sz="16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0" y="158713"/>
            <a:ext cx="9240300" cy="809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ctrTitle" idx="4294967295"/>
          </p:nvPr>
        </p:nvSpPr>
        <p:spPr>
          <a:xfrm>
            <a:off x="1738525" y="1750217"/>
            <a:ext cx="6181800" cy="2015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bg" sz="2812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Истории на успеха: Как учителите интегрират дигитални решения в класната стая?</a:t>
            </a:r>
            <a:endParaRPr sz="2812" b="1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88888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endParaRPr sz="2812" b="1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7938" y="292001"/>
            <a:ext cx="2788123" cy="44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8559" y="295961"/>
            <a:ext cx="2252791" cy="53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7499" y="107824"/>
            <a:ext cx="917159" cy="80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59" name="Google Shape;59;p1"/>
          <p:cNvSpPr txBox="1">
            <a:spLocks noGrp="1"/>
          </p:cNvSpPr>
          <p:nvPr>
            <p:ph type="subTitle" idx="4294967295"/>
          </p:nvPr>
        </p:nvSpPr>
        <p:spPr>
          <a:xfrm>
            <a:off x="1027525" y="1031800"/>
            <a:ext cx="7603800" cy="66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bg" sz="16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Образованието през парадигмата на хуманизма и изкуствения интелект, Международен образователен форум - Варна, 2024 г.</a:t>
            </a:r>
            <a:endParaRPr sz="16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200069113a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200069113a_0_17"/>
          <p:cNvSpPr/>
          <p:nvPr/>
        </p:nvSpPr>
        <p:spPr>
          <a:xfrm>
            <a:off x="0" y="107825"/>
            <a:ext cx="9240300" cy="809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200069113a_0_17"/>
          <p:cNvSpPr txBox="1">
            <a:spLocks noGrp="1"/>
          </p:cNvSpPr>
          <p:nvPr>
            <p:ph type="ctrTitle" idx="4294967295"/>
          </p:nvPr>
        </p:nvSpPr>
        <p:spPr>
          <a:xfrm>
            <a:off x="1829925" y="1668750"/>
            <a:ext cx="6181800" cy="1806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bg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“Нито най-силният оцелява, нито най-интелигентният. Оцелява този, който е най-приспособим към промените.”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bg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Чарлз Дарвин </a:t>
            </a:r>
            <a:endParaRPr sz="2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g2200069113a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7938" y="292001"/>
            <a:ext cx="2788123" cy="44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200069113a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8559" y="295961"/>
            <a:ext cx="2252791" cy="53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200069113a_0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7499" y="107824"/>
            <a:ext cx="917159" cy="80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 idx="4294967295"/>
          </p:nvPr>
        </p:nvSpPr>
        <p:spPr>
          <a:xfrm>
            <a:off x="139750" y="510738"/>
            <a:ext cx="3205200" cy="3792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lang="bg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Какво ни вдъхнови за иновации в образователните дейности чрез дигитални решения?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950" y="745850"/>
            <a:ext cx="5670049" cy="332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5461992bb_0_8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941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Какво ни провокира за образователни дейности чрез дигитални решения?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g2f5461992bb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f5461992bb_0_8"/>
          <p:cNvSpPr txBox="1"/>
          <p:nvPr/>
        </p:nvSpPr>
        <p:spPr>
          <a:xfrm>
            <a:off x="546000" y="1340975"/>
            <a:ext cx="8052000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разбрахме ползите от използването на технологии в образователните дейности;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разгледахме стратегии за успешно адаптиране на технологиите към образованието за да създадем иновативни учебни среди;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осъзнахме, че трансформирането и реконструирането на учебната среда върви успоредно с учебните програми, ролята на учителя и обучението му;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насърчихме учителите да мислят креативно и да си сътрудничат; да планират, изпълняват и оценяват собственото си преподаване, както и ученето на своите ученици;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засилихме чувството за неотложност у учителите така, че те да започнат да се насърчават едни </a:t>
            </a:r>
            <a:r>
              <a:rPr lang="bg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други </a:t>
            </a: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 промени;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5461992bb_0_24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941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Какво ни провокира за образователни дейности чрез дигитални решения?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g2f5461992bb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f5461992bb_0_24"/>
          <p:cNvSpPr txBox="1"/>
          <p:nvPr/>
        </p:nvSpPr>
        <p:spPr>
          <a:xfrm>
            <a:off x="546000" y="1340975"/>
            <a:ext cx="805200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създадохме т.нар. „краткосрочни победи” и гарантирахме, че оттук нататък ще се работи в същата посока;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постарахме се да превърнем работното пространство в иновационна екосистема, като окуражихме учителите да въведат в практиките си рамка за дизайн на планиране Understanding by Design (UbD); Мултимедиен текстови сет MMtS (Multimedia Text Set) и техниката </a:t>
            </a:r>
            <a:r>
              <a:rPr lang="bg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Трите (четирите, петте…) важни неща” за обобщаване на информация и обратна връзка.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bg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комуникирахме много често: какво се случва, какво се постига, какво още остава да се направи, за да направим промяната устойчива.</a:t>
            </a:r>
            <a:endParaRPr sz="16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20d4178831_3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3561" y="883919"/>
            <a:ext cx="3424014" cy="413958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20d4178831_3_10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934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Дизайн на планиране UbD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Understanding by Design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g220d4178831_3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20d4178831_3_10"/>
          <p:cNvSpPr/>
          <p:nvPr/>
        </p:nvSpPr>
        <p:spPr>
          <a:xfrm>
            <a:off x="320725" y="1221125"/>
            <a:ext cx="5490600" cy="119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bg" sz="1400" b="1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Базира се на задълбочаване разбирането на учениците и трансформирането на знанията в умения. Има три етапа при планиране:</a:t>
            </a:r>
            <a:endParaRPr sz="2100" b="1" i="0" u="none" strike="noStrike" cap="none" dirty="0">
              <a:solidFill>
                <a:srgbClr val="274E1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88" name="Google Shape;88;g220d4178831_3_10"/>
          <p:cNvSpPr/>
          <p:nvPr/>
        </p:nvSpPr>
        <p:spPr>
          <a:xfrm>
            <a:off x="320725" y="2419913"/>
            <a:ext cx="5490600" cy="58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Етап 1: определят се желаните резултати, а именно: учениците разбират, знаят, могат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89" name="Google Shape;89;g220d4178831_3_10"/>
          <p:cNvSpPr/>
          <p:nvPr/>
        </p:nvSpPr>
        <p:spPr>
          <a:xfrm>
            <a:off x="320725" y="3077500"/>
            <a:ext cx="5490600" cy="60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Етап 2: определят се приемливите доказателства: задачи и други материали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90" name="Google Shape;90;g220d4178831_3_10"/>
          <p:cNvSpPr/>
          <p:nvPr/>
        </p:nvSpPr>
        <p:spPr>
          <a:xfrm>
            <a:off x="320725" y="3746475"/>
            <a:ext cx="5490600" cy="60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Етап 3: създава се план за обучение: инструкции за работа на учениците и дейности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20d4178831_4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160" y="1554481"/>
            <a:ext cx="2470779" cy="296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20d4178831_4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6375" y="1032875"/>
            <a:ext cx="2527349" cy="312764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20d4178831_4_8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835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Мултимедиен текстови сет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MMtS (Multimedia Text Set)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g220d4178831_4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20d4178831_4_8"/>
          <p:cNvSpPr/>
          <p:nvPr/>
        </p:nvSpPr>
        <p:spPr>
          <a:xfrm>
            <a:off x="196775" y="1091928"/>
            <a:ext cx="4029600" cy="83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Дава възможност на учениците да изследват съдържанието, което е подбрано с конкретна цел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99" name="Google Shape;99;g220d4178831_4_8"/>
          <p:cNvSpPr/>
          <p:nvPr/>
        </p:nvSpPr>
        <p:spPr>
          <a:xfrm>
            <a:off x="196775" y="1998499"/>
            <a:ext cx="4029600" cy="85997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Съдържа различни медийни продукти, които са около </a:t>
            </a:r>
            <a:r>
              <a:rPr lang="bg" b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темата: видеа</a:t>
            </a: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, текстови публикации, снимки и др.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pic>
        <p:nvPicPr>
          <p:cNvPr id="100" name="Google Shape;100;g220d4178831_4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281" y="2969252"/>
            <a:ext cx="3719996" cy="1758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0d4178831_4_27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595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Обратна връзка и обобщаване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g220d4178831_4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20d4178831_4_27"/>
          <p:cNvSpPr txBox="1"/>
          <p:nvPr/>
        </p:nvSpPr>
        <p:spPr>
          <a:xfrm>
            <a:off x="2674200" y="4628525"/>
            <a:ext cx="646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20d4178831_4_27"/>
          <p:cNvSpPr/>
          <p:nvPr/>
        </p:nvSpPr>
        <p:spPr>
          <a:xfrm>
            <a:off x="297550" y="933575"/>
            <a:ext cx="4051500" cy="6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bg" b="1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1 нещо, което научих </a:t>
            </a:r>
            <a:endParaRPr b="1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111" name="Google Shape;111;g220d4178831_4_27"/>
          <p:cNvSpPr/>
          <p:nvPr/>
        </p:nvSpPr>
        <p:spPr>
          <a:xfrm>
            <a:off x="297550" y="1940550"/>
            <a:ext cx="4051500" cy="6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1 нещо, което разбрах 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112" name="Google Shape;112;g220d4178831_4_27"/>
          <p:cNvSpPr/>
          <p:nvPr/>
        </p:nvSpPr>
        <p:spPr>
          <a:xfrm>
            <a:off x="297554" y="2826838"/>
            <a:ext cx="4051500" cy="6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36550" algn="just"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1 нещо, което мога във връзка с темата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sp>
        <p:nvSpPr>
          <p:cNvPr id="113" name="Google Shape;113;g220d4178831_4_27"/>
          <p:cNvSpPr/>
          <p:nvPr/>
        </p:nvSpPr>
        <p:spPr>
          <a:xfrm>
            <a:off x="297553" y="3727675"/>
            <a:ext cx="4051500" cy="6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just"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bg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  <a:sym typeface="Times New Roman"/>
              </a:rPr>
              <a:t>1 нещо, което не разбрах </a:t>
            </a:r>
            <a:endParaRPr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pic>
        <p:nvPicPr>
          <p:cNvPr id="114" name="Google Shape;114;g220d4178831_4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960" y="1017105"/>
            <a:ext cx="4300522" cy="329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50" y="926500"/>
            <a:ext cx="3352850" cy="352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8400" y="922350"/>
            <a:ext cx="3194050" cy="38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25" y="992950"/>
            <a:ext cx="3352850" cy="33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 rot="128439">
            <a:off x="3286953" y="1157676"/>
            <a:ext cx="2570094" cy="3220348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" sz="11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“Като учител използвам MMtS</a:t>
            </a:r>
            <a:r>
              <a:rPr lang="bg" sz="1100" i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който публикувам в Google класната стая. Учениците проучват различните истории, статии, видеоклипове, фотогалерии. Имат свободата да си изберат къде да се разположат в класната стая, без да се притесняват за това дали са взели всичко необходимо. Удивително е колко концентрирани стават и как започват да участват в разговори за това, което учат</a:t>
            </a:r>
            <a:r>
              <a:rPr lang="bg" sz="1100" i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.“  </a:t>
            </a:r>
            <a:endParaRPr sz="1100" i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" sz="1100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Мария Семерджиян</a:t>
            </a:r>
            <a:r>
              <a:rPr lang="bg"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- старши учител, Английски език</a:t>
            </a: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23" name="Google Shape;123;p18"/>
          <p:cNvSpPr/>
          <p:nvPr/>
        </p:nvSpPr>
        <p:spPr>
          <a:xfrm rot="-131342">
            <a:off x="153600" y="1069324"/>
            <a:ext cx="2869065" cy="3332511"/>
          </a:xfrm>
          <a:prstGeom prst="flowChartDocumen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" sz="11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“Отдавна спрях да се тревожа дали компютърният кабинет е свободен… В училище няма такъв… Свободно споделям и използвам дигитално учебно съдържание, защото знам, че е достъпно за моите ученици, благодарение на училищния облак</a:t>
            </a:r>
            <a:r>
              <a:rPr lang="bg" sz="1100" i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, </a:t>
            </a:r>
            <a:r>
              <a:rPr lang="bg" sz="11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хромбуците</a:t>
            </a:r>
            <a:r>
              <a:rPr lang="bg" sz="1100" i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и шаблона </a:t>
            </a:r>
            <a:r>
              <a:rPr lang="bg" sz="11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MMtS, </a:t>
            </a:r>
            <a:r>
              <a:rPr lang="bg" sz="1100" i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който</a:t>
            </a:r>
            <a:r>
              <a:rPr lang="bg" sz="1100" i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Open Sans"/>
              </a:rPr>
              <a:t> </a:t>
            </a:r>
            <a:r>
              <a:rPr lang="bg" sz="11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помага </a:t>
            </a:r>
            <a:r>
              <a:rPr lang="bg" sz="11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децата да изследват и да се ангажират с провокации, свързани с темата на обучение. </a:t>
            </a:r>
            <a:r>
              <a:rPr lang="bg" sz="11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Това кара </a:t>
            </a:r>
            <a:r>
              <a:rPr lang="bg" sz="1100" i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у</a:t>
            </a:r>
            <a:r>
              <a:rPr lang="bg" sz="11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чениците да се чувстват овластени.”</a:t>
            </a:r>
            <a:endParaRPr sz="1100" b="0" i="1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bg" sz="11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Жулиета Танева</a:t>
            </a:r>
            <a:r>
              <a:rPr lang="bg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- учител, </a:t>
            </a:r>
            <a:endParaRPr sz="11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bg" sz="11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Музика </a:t>
            </a: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 rot="-288695">
            <a:off x="6320188" y="1517429"/>
            <a:ext cx="2581790" cy="267734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" sz="1100" i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“Мултимедийните текстови набори MMtS трансформираха моето преподаване и позволиха на учениците да учат по-богато и ангажирано от всякога. Така създадени тези уроци се съсредоточават около </a:t>
            </a:r>
            <a:endParaRPr sz="1100" i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" sz="1100" i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креативността, критичното мислене, комуникацията и сътрудничеството на учениците</a:t>
            </a:r>
            <a:r>
              <a:rPr lang="bg" sz="1100" i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.“</a:t>
            </a:r>
            <a:endParaRPr sz="1100" i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i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" sz="1100" b="1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Юлиянка Петрова</a:t>
            </a:r>
            <a:r>
              <a:rPr lang="bg" sz="11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- старши учител, Математика, Физика и астрономия </a:t>
            </a:r>
            <a:r>
              <a:rPr lang="bg"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   </a:t>
            </a:r>
            <a:endParaRPr sz="11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572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Учителите споделят…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20ec94219b_3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089025" y="1175050"/>
            <a:ext cx="3063125" cy="31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20ec94219b_3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" y="1309000"/>
            <a:ext cx="2562625" cy="25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20ec94219b_3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5149" y="1252025"/>
            <a:ext cx="1785001" cy="1722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20ec94219b_3_4"/>
          <p:cNvSpPr/>
          <p:nvPr/>
        </p:nvSpPr>
        <p:spPr>
          <a:xfrm rot="-131303">
            <a:off x="7269028" y="1278850"/>
            <a:ext cx="1446689" cy="1360226"/>
          </a:xfrm>
          <a:prstGeom prst="flowChartDocumen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bg" sz="12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Обратната връзка от учениците към учителя е непосредствена и едновременна</a:t>
            </a:r>
            <a:r>
              <a:rPr lang="bg" sz="1200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</a:t>
            </a: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35" name="Google Shape;135;g220ec94219b_3_4"/>
          <p:cNvSpPr/>
          <p:nvPr/>
        </p:nvSpPr>
        <p:spPr>
          <a:xfrm rot="-153131">
            <a:off x="4503268" y="1463006"/>
            <a:ext cx="2432112" cy="257986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bg" sz="12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За всяка паралелка, по всеки учебен предмет, са създадени Google Класни стаи, в които учителите добавят мултимедийните текстови набори MMtS, оценяват, предоставят обратна връзка. Учениците са ангажирани, реагират активно, споделят ресурси, взаимодействат си.</a:t>
            </a: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pic>
        <p:nvPicPr>
          <p:cNvPr id="136" name="Google Shape;136;g220ec94219b_3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750" y="4720101"/>
            <a:ext cx="2244841" cy="3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20ec94219b_3_4"/>
          <p:cNvSpPr txBox="1"/>
          <p:nvPr/>
        </p:nvSpPr>
        <p:spPr>
          <a:xfrm>
            <a:off x="196025" y="1472850"/>
            <a:ext cx="208350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bg" sz="1200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Осигурена възможност за създаване в сътрудничество и разпространение на дигитално учебно съдържание за постигане на образователните цели, което може да бъде променяно и споделяно.</a:t>
            </a: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38" name="Google Shape;138;g220ec94219b_3_4"/>
          <p:cNvSpPr txBox="1">
            <a:spLocks noGrp="1"/>
          </p:cNvSpPr>
          <p:nvPr>
            <p:ph type="title" idx="4294967295"/>
          </p:nvPr>
        </p:nvSpPr>
        <p:spPr>
          <a:xfrm>
            <a:off x="0" y="197375"/>
            <a:ext cx="9144000" cy="942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bg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Какво се случва в практиката?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bg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g220ec94219b_3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03331">
            <a:off x="2505489" y="1176552"/>
            <a:ext cx="1973863" cy="3302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20ec94219b_3_4"/>
          <p:cNvSpPr/>
          <p:nvPr/>
        </p:nvSpPr>
        <p:spPr>
          <a:xfrm rot="-131350">
            <a:off x="2627748" y="1279124"/>
            <a:ext cx="1487662" cy="2782527"/>
          </a:xfrm>
          <a:prstGeom prst="flowChartDocumen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bg" sz="12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Подобрено взаимодействие и професионално общуване между учителите по отношение на планиране на учебни дейности и съвместното преподаване.</a:t>
            </a: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pic>
        <p:nvPicPr>
          <p:cNvPr id="141" name="Google Shape;141;g220ec94219b_3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2624" y="2959876"/>
            <a:ext cx="1827525" cy="176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20ec94219b_3_4"/>
          <p:cNvSpPr/>
          <p:nvPr/>
        </p:nvSpPr>
        <p:spPr>
          <a:xfrm rot="-131405">
            <a:off x="7252410" y="3001533"/>
            <a:ext cx="1418737" cy="1531045"/>
          </a:xfrm>
          <a:prstGeom prst="flowChartDocumen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bg" sz="12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Обобщената информация е индикатор за дизайна на учебните дейности и </a:t>
            </a:r>
            <a:r>
              <a:rPr lang="bg" sz="1200" i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преподаването.</a:t>
            </a:r>
            <a:endParaRPr sz="12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767</Words>
  <Application>Microsoft Office PowerPoint</Application>
  <PresentationFormat>Презентация на цял екран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21" baseType="lpstr">
      <vt:lpstr>Arial</vt:lpstr>
      <vt:lpstr>Open Sans</vt:lpstr>
      <vt:lpstr>Raleway</vt:lpstr>
      <vt:lpstr>Times New Roman</vt:lpstr>
      <vt:lpstr>Montserrat ExtraBold</vt:lpstr>
      <vt:lpstr>Montserrat</vt:lpstr>
      <vt:lpstr>Montserrat SemiBold</vt:lpstr>
      <vt:lpstr>Roboto</vt:lpstr>
      <vt:lpstr>Verdana</vt:lpstr>
      <vt:lpstr>Calibri</vt:lpstr>
      <vt:lpstr>Simple Light</vt:lpstr>
      <vt:lpstr>Истории на успеха: Как учителите интегрират дигитални решения в класната стая?  </vt:lpstr>
      <vt:lpstr>Какво ни вдъхнови за иновации в образователните дейности чрез дигитални решения? </vt:lpstr>
      <vt:lpstr>Какво ни провокира за образователни дейности чрез дигитални решения? </vt:lpstr>
      <vt:lpstr>Какво ни провокира за образователни дейности чрез дигитални решения? </vt:lpstr>
      <vt:lpstr>  Дизайн на планиране UbD    Understanding by Design </vt:lpstr>
      <vt:lpstr>  Мултимедиен текстови сет   MMtS (Multimedia Text Set) </vt:lpstr>
      <vt:lpstr>   Обратна връзка и обобщаване  </vt:lpstr>
      <vt:lpstr>   Учителите споделят…</vt:lpstr>
      <vt:lpstr>   Какво се случва в практиката?     </vt:lpstr>
      <vt:lpstr>“Нито най-силният оцелява, нито най-интелигентният. Оцелява този, който е най-приспособим към промените.” Чарлз Дарвин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Истории на успеха: Как учителите интегрират дигитални решения в класната стая?  </dc:title>
  <cp:lastModifiedBy>Katka_HP</cp:lastModifiedBy>
  <cp:revision>10</cp:revision>
  <dcterms:modified xsi:type="dcterms:W3CDTF">2024-08-23T23:03:15Z</dcterms:modified>
</cp:coreProperties>
</file>