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 lvl="0">
      <a:defRPr lang="bg-BG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09F45-7A1E-4FFE-A89C-BD710E85C4CE}" type="datetimeFigureOut">
              <a:rPr lang="bg-BG" smtClean="0"/>
              <a:t>12.8.2024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A7580-6972-48B9-B26E-529C21EC6B3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580-6972-48B9-B26E-529C21EC6B34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576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580-6972-48B9-B26E-529C21EC6B34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335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580-6972-48B9-B26E-529C21EC6B34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204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580-6972-48B9-B26E-529C21EC6B34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107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A7580-6972-48B9-B26E-529C21EC6B34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862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12.8.2024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347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12.8.2024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307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12.8.2024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170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12.8.2024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91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12.8.2024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444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12.8.2024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948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12.8.2024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061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12.8.2024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944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12.8.2024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898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12.8.2024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704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2D4F-5543-4237-B69C-95FB94274817}" type="datetimeFigureOut">
              <a:rPr lang="bg-BG" smtClean="0"/>
              <a:t>12.8.2024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042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42D4F-5543-4237-B69C-95FB94274817}" type="datetimeFigureOut">
              <a:rPr lang="bg-BG" smtClean="0"/>
              <a:t>12.8.2024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0FB6B-116A-4FBD-8646-F54B617FBB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767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uDZrfns_aE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youtu.be/cqjZ840lCi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1xi2acr-JMM?si=C7WGm_SZr1NgNrGR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DrBONU_G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Мултимедия1">
            <a:hlinkClick r:id="" action="ppaction://media"/>
            <a:extLst>
              <a:ext uri="{FF2B5EF4-FFF2-40B4-BE49-F238E27FC236}">
                <a16:creationId xmlns:a16="http://schemas.microsoft.com/office/drawing/2014/main" id="{C054C4F0-31AB-FCA1-0573-5FA4DE50EE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55454" y="3909951"/>
            <a:ext cx="281874" cy="2818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B92B56-53E4-4DC5-AD53-12A5D7777C02}"/>
              </a:ext>
            </a:extLst>
          </p:cNvPr>
          <p:cNvSpPr txBox="1"/>
          <p:nvPr/>
        </p:nvSpPr>
        <p:spPr>
          <a:xfrm>
            <a:off x="1024806" y="2396607"/>
            <a:ext cx="9877425" cy="1608133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2000" dirty="0">
              <a:solidFill>
                <a:srgbClr val="000000"/>
              </a:solidFill>
              <a:latin typeface="Calibri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‚, УМЕНИЯ ЗА ИНОВАЦИИ И ДИГИТАЛНИ РЕШЕНИЯ В ОБРАЗОВАНИЕТО‘‘ 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,,Децата в света на технологиите и космоса – добри практики в детската градина, съвместно с учители, деца и родители.‘‘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95586-951F-4016-A826-8348DD1A915D}"/>
              </a:ext>
            </a:extLst>
          </p:cNvPr>
          <p:cNvSpPr txBox="1"/>
          <p:nvPr/>
        </p:nvSpPr>
        <p:spPr>
          <a:xfrm flipH="1">
            <a:off x="706293" y="5535117"/>
            <a:ext cx="387202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50" b="1" dirty="0">
                <a:latin typeface="Verdana" panose="020B0604030504040204" pitchFamily="34" charset="0"/>
                <a:ea typeface="Verdana" panose="020B0604030504040204" pitchFamily="34" charset="0"/>
              </a:rPr>
              <a:t>Изготвили:</a:t>
            </a: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050" b="1" dirty="0">
                <a:latin typeface="Verdana" panose="020B0604030504040204" pitchFamily="34" charset="0"/>
                <a:ea typeface="Verdana" panose="020B0604030504040204" pitchFamily="34" charset="0"/>
              </a:rPr>
              <a:t>Директор: В. Димитрова</a:t>
            </a:r>
          </a:p>
          <a:p>
            <a:r>
              <a:rPr lang="bg-BG" sz="1050" b="1" dirty="0">
                <a:latin typeface="Verdana" panose="020B0604030504040204" pitchFamily="34" charset="0"/>
                <a:ea typeface="Verdana" panose="020B0604030504040204" pitchFamily="34" charset="0"/>
              </a:rPr>
              <a:t>Учител: М. Илиева</a:t>
            </a:r>
          </a:p>
          <a:p>
            <a:r>
              <a:rPr lang="bg-BG" sz="1050" b="1" dirty="0">
                <a:latin typeface="Verdana" panose="020B0604030504040204" pitchFamily="34" charset="0"/>
                <a:ea typeface="Verdana" panose="020B0604030504040204" pitchFamily="34" charset="0"/>
              </a:rPr>
              <a:t>Учител: С. Господинова</a:t>
            </a:r>
          </a:p>
          <a:p>
            <a:r>
              <a:rPr lang="bg-BG" sz="1050" b="1" dirty="0">
                <a:latin typeface="Verdana" panose="020B0604030504040204" pitchFamily="34" charset="0"/>
                <a:ea typeface="Verdana" panose="020B0604030504040204" pitchFamily="34" charset="0"/>
              </a:rPr>
              <a:t>Учител: К. Чобанова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6EC69-49CF-4BD3-B936-A9900591F146}"/>
              </a:ext>
            </a:extLst>
          </p:cNvPr>
          <p:cNvSpPr txBox="1"/>
          <p:nvPr/>
        </p:nvSpPr>
        <p:spPr>
          <a:xfrm flipH="1">
            <a:off x="9144000" y="5592825"/>
            <a:ext cx="22457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>
                <a:latin typeface="Verdana" panose="020B0604030504040204" pitchFamily="34" charset="0"/>
                <a:ea typeface="Verdana" panose="020B0604030504040204" pitchFamily="34" charset="0"/>
              </a:rPr>
              <a:t>Държава: България</a:t>
            </a:r>
          </a:p>
          <a:p>
            <a:r>
              <a:rPr lang="bg-BG" sz="1200" b="1" dirty="0">
                <a:latin typeface="Verdana" panose="020B0604030504040204" pitchFamily="34" charset="0"/>
                <a:ea typeface="Verdana" panose="020B0604030504040204" pitchFamily="34" charset="0"/>
              </a:rPr>
              <a:t>град: Варна</a:t>
            </a:r>
          </a:p>
          <a:p>
            <a:r>
              <a:rPr lang="bg-BG" sz="1200" b="1" dirty="0">
                <a:latin typeface="Verdana" panose="020B0604030504040204" pitchFamily="34" charset="0"/>
                <a:ea typeface="Verdana" panose="020B0604030504040204" pitchFamily="34" charset="0"/>
              </a:rPr>
              <a:t>ДГ 40 “Детски свят“</a:t>
            </a:r>
          </a:p>
          <a:p>
            <a:endParaRPr lang="bg-BG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аво съединение 11">
            <a:extLst>
              <a:ext uri="{FF2B5EF4-FFF2-40B4-BE49-F238E27FC236}">
                <a16:creationId xmlns:a16="http://schemas.microsoft.com/office/drawing/2014/main" id="{8D0504F6-9AB9-5600-5EBB-370D66505BA1}"/>
              </a:ext>
            </a:extLst>
          </p:cNvPr>
          <p:cNvCxnSpPr>
            <a:cxnSpLocks/>
          </p:cNvCxnSpPr>
          <p:nvPr/>
        </p:nvCxnSpPr>
        <p:spPr>
          <a:xfrm flipH="1">
            <a:off x="2997199" y="2011732"/>
            <a:ext cx="6375402" cy="181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авоъгълник 15">
            <a:extLst>
              <a:ext uri="{FF2B5EF4-FFF2-40B4-BE49-F238E27FC236}">
                <a16:creationId xmlns:a16="http://schemas.microsoft.com/office/drawing/2014/main" id="{C07E4279-A8BC-4CDA-0076-C36B6331EFB2}"/>
              </a:ext>
            </a:extLst>
          </p:cNvPr>
          <p:cNvSpPr/>
          <p:nvPr/>
        </p:nvSpPr>
        <p:spPr>
          <a:xfrm>
            <a:off x="3117274" y="1195685"/>
            <a:ext cx="6483927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dirty="0">
              <a:solidFill>
                <a:srgbClr val="0070C0"/>
              </a:solidFill>
              <a:latin typeface="Segoe UI Historic" panose="020B0502040204020203" pitchFamily="34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Segoe UI Historic" panose="020B0502040204020203" pitchFamily="34" charset="0"/>
              </a:rPr>
              <a:t> </a:t>
            </a:r>
            <a:endParaRPr lang="bg-BG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FE855F65-D027-5E09-2150-E0970DC20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71" y="4442432"/>
            <a:ext cx="3025096" cy="99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E0984CDB-10EE-1FF7-BB3C-41B051A03EDE}"/>
              </a:ext>
            </a:extLst>
          </p:cNvPr>
          <p:cNvSpPr txBox="1"/>
          <p:nvPr/>
        </p:nvSpPr>
        <p:spPr>
          <a:xfrm>
            <a:off x="3225800" y="1181097"/>
            <a:ext cx="591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Vijaya" panose="020B0502040204020203" pitchFamily="18" charset="0"/>
              </a:rPr>
              <a:t>ОБРАЗОВАНИЕТО ПРЕЗ ПАРАДИГМАТА НА ХУМАНИЗМА И ИЗКУСТВЕНИЯ ИНТЕЛЕКТ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7" y="1287037"/>
            <a:ext cx="3386806" cy="5062194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17" y="1066804"/>
            <a:ext cx="3736496" cy="5282427"/>
          </a:xfrm>
          <a:prstGeom prst="rect">
            <a:avLst/>
          </a:prstGeom>
        </p:spPr>
      </p:pic>
      <p:sp>
        <p:nvSpPr>
          <p:cNvPr id="12" name="Текстово поле 11"/>
          <p:cNvSpPr txBox="1"/>
          <p:nvPr/>
        </p:nvSpPr>
        <p:spPr>
          <a:xfrm flipH="1">
            <a:off x="3979217" y="2573518"/>
            <a:ext cx="38138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400" dirty="0">
                <a:latin typeface="Verdana" panose="020B0604030504040204" pitchFamily="34" charset="0"/>
                <a:ea typeface="Verdana" panose="020B0604030504040204" pitchFamily="34" charset="0"/>
              </a:rPr>
              <a:t>Нашата планета Земя, като част от Слънчевата система и наш дом е безценна. Неповторим син диамант. Тя се нуждае от грижи и любов, а децата са  бъдещи стопани. Трябва да сме отговорни за нейното опазване.</a:t>
            </a:r>
          </a:p>
          <a:p>
            <a:pPr algn="just"/>
            <a:r>
              <a:rPr lang="bg-BG" sz="1400" dirty="0">
                <a:latin typeface="Verdana" panose="020B0604030504040204" pitchFamily="34" charset="0"/>
                <a:ea typeface="Verdana" panose="020B0604030504040204" pitchFamily="34" charset="0"/>
              </a:rPr>
              <a:t>	Екипът на ДГ40 „Детски свят“ –не се страхуваме, а напротив – обичаме и се изправяме пред предизвикателствата на новото време. Най-важното от всичко е, че обичаме децата, а те нас – още повече. Техният смях, огънчетата в очите ни вдъхновява да правим и невъзможното.</a:t>
            </a:r>
          </a:p>
        </p:txBody>
      </p:sp>
    </p:spTree>
    <p:extLst>
      <p:ext uri="{BB962C8B-B14F-4D97-AF65-F5344CB8AC3E}">
        <p14:creationId xmlns:p14="http://schemas.microsoft.com/office/powerpoint/2010/main" val="1300630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4" name="Текстово поле 6">
            <a:extLst>
              <a:ext uri="{FF2B5EF4-FFF2-40B4-BE49-F238E27FC236}">
                <a16:creationId xmlns:a16="http://schemas.microsoft.com/office/drawing/2014/main" id="{BDEA5C5C-034B-8207-331C-6D2F8C5A0C13}"/>
              </a:ext>
            </a:extLst>
          </p:cNvPr>
          <p:cNvSpPr txBox="1"/>
          <p:nvPr/>
        </p:nvSpPr>
        <p:spPr>
          <a:xfrm>
            <a:off x="4369866" y="1838005"/>
            <a:ext cx="33840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bg-BG" sz="1200" dirty="0"/>
          </a:p>
          <a:p>
            <a:pPr algn="just">
              <a:lnSpc>
                <a:spcPct val="150000"/>
              </a:lnSpc>
            </a:pPr>
            <a:endParaRPr lang="bg-BG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bg-BG" sz="1200" dirty="0"/>
          </a:p>
          <a:p>
            <a:pPr lvl="0"/>
            <a:endParaRPr lang="bg-BG" sz="1200" dirty="0"/>
          </a:p>
          <a:p>
            <a:endParaRPr lang="bg-BG" sz="1200" dirty="0"/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003AB62C-8FB9-4BE9-EF9B-C56691B6706F}"/>
              </a:ext>
            </a:extLst>
          </p:cNvPr>
          <p:cNvSpPr txBox="1"/>
          <p:nvPr/>
        </p:nvSpPr>
        <p:spPr>
          <a:xfrm>
            <a:off x="0" y="790418"/>
            <a:ext cx="12191999" cy="651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04CB8175-A7D1-E9EA-9C12-B9064FD88DEC}"/>
              </a:ext>
            </a:extLst>
          </p:cNvPr>
          <p:cNvSpPr txBox="1"/>
          <p:nvPr/>
        </p:nvSpPr>
        <p:spPr>
          <a:xfrm>
            <a:off x="2777067" y="2218268"/>
            <a:ext cx="6366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3600" b="1" dirty="0"/>
              <a:t>Благодарим за вниманието!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BD99B2DA-6EF0-B390-5488-4B1BD63A5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229" y="3244862"/>
            <a:ext cx="5742100" cy="18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2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7" y="3591612"/>
            <a:ext cx="11362832" cy="2790335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 flipH="1">
            <a:off x="552331" y="1346212"/>
            <a:ext cx="110873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4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Днешните деца и техните родители са ново поколение млади хора, които живеят и се развиват в много динамичен, модерен и технологичен свят. Водещ мотив в ежедневието, на нас учителите, е съчетаването на иновативни подходи с динамично – дигитални образователни ресурси за развиване на ключови социални и емоционални компетентности в унисон с предизвикателствата на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XXI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век. Нашата визия за модерна и съвременна детска градина е иновации на всички нива, като осъзнаваме, че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IT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технологиите са нещо много хубаво, но когато са използвани само по предназначение от добре подготвени и мотивирани учители.</a:t>
            </a:r>
          </a:p>
          <a:p>
            <a:pPr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Целта ни е да съчетаем интересите на децата, от ДГ40 „Детски свят“, чрез добри практики, съвместно с учители, деца и родители, и да ги преобразуваме в създаване на обективни предпоставки в използването на научния подход в опознаването на природата, Космоса и нашата планета Земя – част от Слънчевата система. Важно е оформянето на истинско екологично мислене у децата от най – ранна детска възраст.</a:t>
            </a:r>
          </a:p>
        </p:txBody>
      </p:sp>
    </p:spTree>
    <p:extLst>
      <p:ext uri="{BB962C8B-B14F-4D97-AF65-F5344CB8AC3E}">
        <p14:creationId xmlns:p14="http://schemas.microsoft.com/office/powerpoint/2010/main" val="337522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>
            <a:cxnSpLocks/>
          </p:cNvCxnSpPr>
          <p:nvPr/>
        </p:nvCxnSpPr>
        <p:spPr>
          <a:xfrm flipH="1">
            <a:off x="1585077" y="749037"/>
            <a:ext cx="91863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20" name="Текстово поле 19">
            <a:extLst>
              <a:ext uri="{FF2B5EF4-FFF2-40B4-BE49-F238E27FC236}">
                <a16:creationId xmlns:a16="http://schemas.microsoft.com/office/drawing/2014/main" id="{46745A8F-2770-46F0-2FA8-FCDBD3850B05}"/>
              </a:ext>
            </a:extLst>
          </p:cNvPr>
          <p:cNvSpPr txBox="1"/>
          <p:nvPr/>
        </p:nvSpPr>
        <p:spPr>
          <a:xfrm>
            <a:off x="7040904" y="3280540"/>
            <a:ext cx="28194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https://youtu.be/KuDZrfns_aE</a:t>
            </a:r>
            <a:r>
              <a:rPr lang="bg-BG" sz="1400" dirty="0"/>
              <a:t> </a:t>
            </a:r>
          </a:p>
        </p:txBody>
      </p:sp>
      <p:sp>
        <p:nvSpPr>
          <p:cNvPr id="22" name="Текстово поле 21">
            <a:extLst>
              <a:ext uri="{FF2B5EF4-FFF2-40B4-BE49-F238E27FC236}">
                <a16:creationId xmlns:a16="http://schemas.microsoft.com/office/drawing/2014/main" id="{EFFAE51A-1B5C-EFB3-EDBA-84EBFAA43FAB}"/>
              </a:ext>
            </a:extLst>
          </p:cNvPr>
          <p:cNvSpPr txBox="1"/>
          <p:nvPr/>
        </p:nvSpPr>
        <p:spPr>
          <a:xfrm>
            <a:off x="9687427" y="3301067"/>
            <a:ext cx="26923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https://youtu.be/cqjZ840lCiE</a:t>
            </a:r>
            <a:r>
              <a:rPr lang="bg-BG" sz="1400" dirty="0"/>
              <a:t> 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33" y="5409119"/>
            <a:ext cx="4808602" cy="120849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904" y="3937147"/>
            <a:ext cx="4958538" cy="2717767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23" y="1045124"/>
            <a:ext cx="4735300" cy="2033954"/>
          </a:xfrm>
          <a:prstGeom prst="rect">
            <a:avLst/>
          </a:prstGeom>
        </p:spPr>
      </p:pic>
      <p:sp>
        <p:nvSpPr>
          <p:cNvPr id="14" name="Текстово поле 13"/>
          <p:cNvSpPr txBox="1"/>
          <p:nvPr/>
        </p:nvSpPr>
        <p:spPr>
          <a:xfrm flipH="1">
            <a:off x="717962" y="1186252"/>
            <a:ext cx="59964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КОСМОСЪТ като тема е неизчерпаема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  <a:p>
            <a:pPr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Децата много се вдъхновяват да играят на космонавти, да пътешестват, да правят малко модели на слънчевата система. Науката за Космоса води до напредък в много области от дейността и живота на хората, чрез иновативни и дигитални решения/таблети, тъч скрийн панели и т. н/, ДГ40 „Детски свят“ отбеляза международния ден на авиацията и космонавтиката. Малчуганите от всички групи направиха своеобразно междузвездно пътешествие, като се „качиха“ на космически кораб, заедно с космонавтите от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NASA.</a:t>
            </a:r>
          </a:p>
          <a:p>
            <a:pPr algn="just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По пътя си децата „посетиха“ всички планети от Слънчевата система и разказаха какво знаят за тях. Докоснаха истински лунен пясък, и чрез нагледен практически опит отговориха на въпросите : „Що е метеорит?“, Как се получават кратерите на Луната?“, „Как живеят космонавтите на космическата станция около орбитата на Земята?“. На Марс дори срещнаха зелени човечета, които ги поздравиха с танца на извънземните. Чувството на реалистичност и идентичност, огромния интерес на всички деца от цялото събитие, бе подсилено от 3Д ефекти, от предварително подготвената и представена презентация на тема: „Слънчевата система“. Нашата планета е най-красива и от нас зависи тя да остане така и за нашите наследници!</a:t>
            </a:r>
          </a:p>
        </p:txBody>
      </p:sp>
    </p:spTree>
    <p:extLst>
      <p:ext uri="{BB962C8B-B14F-4D97-AF65-F5344CB8AC3E}">
        <p14:creationId xmlns:p14="http://schemas.microsoft.com/office/powerpoint/2010/main" val="78551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17" name="Текстово поле 1">
            <a:extLst>
              <a:ext uri="{FF2B5EF4-FFF2-40B4-BE49-F238E27FC236}">
                <a16:creationId xmlns:a16="http://schemas.microsoft.com/office/drawing/2014/main" id="{2FADD985-8056-750E-AFE1-70675866ABC9}"/>
              </a:ext>
            </a:extLst>
          </p:cNvPr>
          <p:cNvSpPr txBox="1"/>
          <p:nvPr/>
        </p:nvSpPr>
        <p:spPr>
          <a:xfrm>
            <a:off x="731571" y="1301492"/>
            <a:ext cx="10728857" cy="171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Усилията на нашият екип са насочени към създаване на среда за </a:t>
            </a:r>
            <a:r>
              <a:rPr lang="bg-BG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насърчаване на игровата двигателна дейност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, като средство за стимулиране на двигателната активност на децата. Основната цел е изграждането на активни личности, които свободно да се саморазвиват и самоизграждат чрез комплексно развитие на детето от предучилищна възраст. Използването на компютърните игрови технологии, чрез дигиталните приложения, за затвърждаване на дадена тема, успешно реализират целите и очакваните резултати, и потребността на децата от успех и емоционална удовлетвореност от постиженията.</a:t>
            </a:r>
          </a:p>
          <a:p>
            <a:pPr algn="just"/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89" y="2846222"/>
            <a:ext cx="10168380" cy="378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8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8" y="1005480"/>
            <a:ext cx="6821679" cy="5593009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 flipH="1">
            <a:off x="7461993" y="2093824"/>
            <a:ext cx="44508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Във темата свързана със космоса внедрихме и  роботизираната играчка. Децата на тази възраст обожават играчки, които се движат, мигат и издават различни звуци. </a:t>
            </a:r>
            <a:r>
              <a:rPr lang="bg-BG" sz="1200" b="1" dirty="0">
                <a:latin typeface="Verdana" panose="020B0604030504040204" pitchFamily="34" charset="0"/>
                <a:ea typeface="Verdana" panose="020B0604030504040204" pitchFamily="34" charset="0"/>
              </a:rPr>
              <a:t>Пчелата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BEE- BOT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е привлекателна програмируема играчка, чрез която те учат, докато се забавляват и се забавляват, докато учат. Чрез нея децата успешно създават програми с които да ги управляват, надграждат знания и умения за ориентиране в пространството. Развиват логическото си мислене, умението за последователност в действията, въображението, паметта, овладяват комуникативните си и социални умения и работа в екип. През призмата на добрата практика, стигнахме до извода, че „малката пчеличка“ може да се използва във всички образователни направления, но само по предназначение, за решаване на творчески задачи и творческо мислене.</a:t>
            </a:r>
            <a:endParaRPr lang="bg-BG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6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2" name="Текстово поле 6">
            <a:extLst>
              <a:ext uri="{FF2B5EF4-FFF2-40B4-BE49-F238E27FC236}">
                <a16:creationId xmlns:a16="http://schemas.microsoft.com/office/drawing/2014/main" id="{EED695C6-8C83-C336-588A-CF179FF17EF2}"/>
              </a:ext>
            </a:extLst>
          </p:cNvPr>
          <p:cNvSpPr txBox="1"/>
          <p:nvPr/>
        </p:nvSpPr>
        <p:spPr>
          <a:xfrm>
            <a:off x="402211" y="1385440"/>
            <a:ext cx="73541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Развитието на когнитивната, социална и емоционална сфера на детето до навършване на 7 години се реализира в </a:t>
            </a:r>
            <a:r>
              <a:rPr lang="bg-BG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триадата дете-учител-родител.</a:t>
            </a:r>
            <a:r>
              <a:rPr lang="bg-BG" sz="1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Привличането на родителите като участници и партньори в педагогическия процес, обезпечава оптимизацията на детското развитие. Целта ни е всеки от нас със своя личен пример да подпомогне развитието на креативност, емпатия и желание за съвместна работа в екип, овладяване на комуникативни и социални умения у децата.</a:t>
            </a:r>
          </a:p>
          <a:p>
            <a:pPr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Родителите се включват с готовност, чрез изработването на пана, макети, красиви рисунки, костюми съвместно с децата. Споделят своите добри впечатления, завладени от огромният интерес, знанията и неизчерпаемото вдъхновение на децата.</a:t>
            </a:r>
          </a:p>
          <a:p>
            <a:pPr lvl="0"/>
            <a:endParaRPr lang="bg-BG" sz="1200" dirty="0"/>
          </a:p>
          <a:p>
            <a:endParaRPr lang="bg-BG" sz="12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6" y="1005480"/>
            <a:ext cx="3635603" cy="2663584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1" y="3836343"/>
            <a:ext cx="9901287" cy="28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6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6" y="3729871"/>
            <a:ext cx="11368727" cy="2886294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650449" y="1168924"/>
            <a:ext cx="1111420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atin typeface="Verdana" panose="020B0604030504040204" pitchFamily="34" charset="0"/>
                <a:ea typeface="Verdana" panose="020B0604030504040204" pitchFamily="34" charset="0"/>
              </a:rPr>
              <a:t>Нашата планета Земя – част от Слънчевата система – нашият космически дом!</a:t>
            </a:r>
          </a:p>
          <a:p>
            <a:endParaRPr lang="bg-BG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bg-BG" sz="14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В ДГ40 „Детски свят“ отбелязахме Световния Ден на водата, като посветихме седмица в която децата обогатиха своите знания и представи за водата, затова, което означава тя за живота на Земята. Добрите практики в детската градина предполагат много по-креативни, иновативни и дигитални решения от учителите. Учебното съдържание трябва да бъде интересно и елегантно поднесено, чрез прилагане на целесъобразна система от методи на педагогическо взаимодействие. Чрез проведените дейности – включването в експерименти, елементарни опити, състезателни игри във вода, децата осъзнаха значението на водата за живота на планетата и разбраха, че тя е нашето най-ценно богатство. Водата е навсякъде около нас. Водата е най-скъпоценния дар от майката природа – извор на живот и здраве. Бяха представени теми като: „Обем на течности“, „Кръговрата на водата в природата“, драматизация на приказката: “Пътят на водната капчица“.</a:t>
            </a:r>
          </a:p>
        </p:txBody>
      </p:sp>
    </p:spTree>
    <p:extLst>
      <p:ext uri="{BB962C8B-B14F-4D97-AF65-F5344CB8AC3E}">
        <p14:creationId xmlns:p14="http://schemas.microsoft.com/office/powerpoint/2010/main" val="179812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52400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7" y="2412856"/>
            <a:ext cx="10990407" cy="4250221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 flipH="1">
            <a:off x="1092093" y="1090534"/>
            <a:ext cx="10553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Търсейки нови, различни и нестандартни решения в динамично променящата се образователна среда, организирахме разнообразни забавления за децата – спортни игри в плувния басейн на детската градина. Всички игри и забавления с вода донесоха много смях, веселие и положителни емоции за малки и големи. Плуването е изключително полезен спорт, който укрепва мускулатурата на цялото тяло и подпомага сърдечно-съдовата система. 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3716193" y="2028694"/>
            <a:ext cx="4608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https://youtu.be/1xi2acr-JMM?si=C7WGm_SZr1NgNrGR</a:t>
            </a: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0210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3865418" y="163090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algn="ctr"/>
            <a:r>
              <a:rPr lang="ru-RU" sz="1350" b="1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  <a:endParaRPr lang="ru-RU" sz="13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1146928" y="80991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93" y="242455"/>
            <a:ext cx="1981200" cy="476250"/>
          </a:xfrm>
          <a:prstGeom prst="rect">
            <a:avLst/>
          </a:prstGeom>
          <a:noFill/>
        </p:spPr>
      </p:pic>
      <p:sp>
        <p:nvSpPr>
          <p:cNvPr id="4" name="Текстово поле 6">
            <a:extLst>
              <a:ext uri="{FF2B5EF4-FFF2-40B4-BE49-F238E27FC236}">
                <a16:creationId xmlns:a16="http://schemas.microsoft.com/office/drawing/2014/main" id="{BDEA5C5C-034B-8207-331C-6D2F8C5A0C13}"/>
              </a:ext>
            </a:extLst>
          </p:cNvPr>
          <p:cNvSpPr txBox="1"/>
          <p:nvPr/>
        </p:nvSpPr>
        <p:spPr>
          <a:xfrm>
            <a:off x="6999849" y="3194758"/>
            <a:ext cx="4953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1200" dirty="0">
                <a:hlinkClick r:id="rId3"/>
              </a:rPr>
              <a:t>https://youtu.be/IDrBONU_GDU</a:t>
            </a:r>
            <a:r>
              <a:rPr lang="bg-BG" sz="1200" dirty="0"/>
              <a:t> </a:t>
            </a:r>
          </a:p>
          <a:p>
            <a:endParaRPr lang="bg-BG" sz="1200" dirty="0"/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6" y="1005480"/>
            <a:ext cx="6334643" cy="5756026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24" y="3748756"/>
            <a:ext cx="4791560" cy="2785242"/>
          </a:xfrm>
          <a:prstGeom prst="rect">
            <a:avLst/>
          </a:prstGeom>
        </p:spPr>
      </p:pic>
      <p:sp>
        <p:nvSpPr>
          <p:cNvPr id="13" name="Текстово поле 12"/>
          <p:cNvSpPr txBox="1"/>
          <p:nvPr/>
        </p:nvSpPr>
        <p:spPr>
          <a:xfrm flipH="1">
            <a:off x="6776422" y="1168924"/>
            <a:ext cx="51767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Седмицата посветена на Световния Ден на водата завърши с много интересни и вълнуващи опити. Деца се потопиха в магията на водата като си направиха малко облаче и дъжд в буркан и се пренесоха в различна реалност. Чрез водата откриха как цветята разцъфтяват, като наблюдавахме цветчета от хартия. Сочите си наблюдаваха как водата преминава от едно в друго агрегатно състояние и още много пъстроцветни, магически експерименти. Децата осъзнаха, че животът на човечеството зависи от водните ресурси, следователно опазването им от замърсяване е отговорност на всеки един от нас.</a:t>
            </a:r>
          </a:p>
        </p:txBody>
      </p:sp>
    </p:spTree>
    <p:extLst>
      <p:ext uri="{BB962C8B-B14F-4D97-AF65-F5344CB8AC3E}">
        <p14:creationId xmlns:p14="http://schemas.microsoft.com/office/powerpoint/2010/main" val="2322254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6981</TotalTime>
  <Words>1349</Words>
  <Application>Microsoft Office PowerPoint</Application>
  <PresentationFormat>Широк екран</PresentationFormat>
  <Paragraphs>70</Paragraphs>
  <Slides>11</Slides>
  <Notes>5</Notes>
  <HiddenSlides>0</HiddenSlides>
  <MMClips>1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Segoe UI Historic</vt:lpstr>
      <vt:lpstr>Verdana</vt:lpstr>
      <vt:lpstr>Vijaya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група Слънчице</dc:creator>
  <cp:lastModifiedBy>Tsvetan Chobanov</cp:lastModifiedBy>
  <cp:revision>51</cp:revision>
  <dcterms:modified xsi:type="dcterms:W3CDTF">2024-08-12T06:58:06Z</dcterms:modified>
</cp:coreProperties>
</file>