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6" r:id="rId1"/>
  </p:sldMasterIdLst>
  <p:notesMasterIdLst>
    <p:notesMasterId r:id="rId22"/>
  </p:notesMasterIdLst>
  <p:sldIdLst>
    <p:sldId id="256" r:id="rId2"/>
    <p:sldId id="390" r:id="rId3"/>
    <p:sldId id="391" r:id="rId4"/>
    <p:sldId id="392" r:id="rId5"/>
    <p:sldId id="393" r:id="rId6"/>
    <p:sldId id="386" r:id="rId7"/>
    <p:sldId id="387" r:id="rId8"/>
    <p:sldId id="376" r:id="rId9"/>
    <p:sldId id="389" r:id="rId10"/>
    <p:sldId id="375" r:id="rId11"/>
    <p:sldId id="377" r:id="rId12"/>
    <p:sldId id="378" r:id="rId13"/>
    <p:sldId id="379" r:id="rId14"/>
    <p:sldId id="381" r:id="rId15"/>
    <p:sldId id="388" r:id="rId16"/>
    <p:sldId id="382" r:id="rId17"/>
    <p:sldId id="385" r:id="rId18"/>
    <p:sldId id="395" r:id="rId19"/>
    <p:sldId id="394" r:id="rId20"/>
    <p:sldId id="262"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2BB95B-EFE8-4A1C-8F86-21096A5653E6}">
  <a:tblStyle styleId="{D12BB95B-EFE8-4A1C-8F86-21096A5653E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9"/>
  </p:normalViewPr>
  <p:slideViewPr>
    <p:cSldViewPr snapToGrid="0" snapToObjects="1">
      <p:cViewPr varScale="1">
        <p:scale>
          <a:sx n="85" d="100"/>
          <a:sy n="85" d="100"/>
        </p:scale>
        <p:origin x="35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178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08/08/2024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02178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08/08/2024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4316475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08/08/2024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4961681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extLst>
      <p:ext uri="{BB962C8B-B14F-4D97-AF65-F5344CB8AC3E}">
        <p14:creationId xmlns:p14="http://schemas.microsoft.com/office/powerpoint/2010/main" val="382042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1DD4E-ECCD-4365-A6CA-63B93E662E58}" type="datetimeFigureOut">
              <a:rPr lang="en-US" smtClean="0"/>
              <a:t>08/08/2024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A1D6E-D892-41E3-9757-69AEE532ADE3}" type="slidenum">
              <a:rPr lang="en-US" smtClean="0"/>
              <a:t>‹#›</a:t>
            </a:fld>
            <a:endParaRPr lang="en-US"/>
          </a:p>
        </p:txBody>
      </p:sp>
    </p:spTree>
    <p:extLst>
      <p:ext uri="{BB962C8B-B14F-4D97-AF65-F5344CB8AC3E}">
        <p14:creationId xmlns:p14="http://schemas.microsoft.com/office/powerpoint/2010/main" val="5762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08/08/2024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83990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08/08/2024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537190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08/08/2024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768625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08/08/2024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6040390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DF5F92-E675-4B36-9A60-69A962A68675}" type="datetimeFigureOut">
              <a:rPr lang="en-US" smtClean="0"/>
              <a:t>08/08/2024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32741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AF6E2C9B-5FA2-460D-9BE7-B0812FC2A6FF}" type="datetimeFigureOut">
              <a:rPr lang="en-US" smtClean="0"/>
              <a:t>08/08/2024</a:t>
            </a:fld>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8688350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08/08/2024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8018447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5586B75A-687E-405C-8A0B-8D00578BA2C3}" type="datetimeFigureOut">
              <a:rPr lang="en-US" smtClean="0"/>
              <a:pPr/>
              <a:t>08/08/2024</a:t>
            </a:fld>
            <a:endParaRPr lang="en-US" dirty="0"/>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marL="0" lvl="0" indent="0" algn="ctr" rtl="0">
              <a:spcBef>
                <a:spcPts val="0"/>
              </a:spcBef>
              <a:spcAft>
                <a:spcPts val="0"/>
              </a:spcAft>
              <a:buNone/>
            </a:pPr>
            <a:fld id="{00000000-1234-1234-1234-123412341234}" type="slidenum">
              <a:rPr lang="en" smtClean="0"/>
              <a:t>‹#›</a:t>
            </a:fld>
            <a:endParaRPr lang="en"/>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48130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fade thruBlk="1"/>
  </p:transition>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nesdoc.unesco.org/ark:/48223/pf0000385146" TargetMode="External"/><Relationship Id="rId2" Type="http://schemas.openxmlformats.org/officeDocument/2006/relationships/hyperlink" Target="https://onderwijstips.ugent.be/en/tips/chatgpt-een-generatief-ai-systeem-met-impact-op-he/"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education.ec.europa.eu/focus-topics/digital-education/action-pla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igrdzelidze@tsu.g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2688205" y="974843"/>
            <a:ext cx="4500180" cy="1558900"/>
          </a:xfrm>
          <a:prstGeom prst="rect">
            <a:avLst/>
          </a:prstGeom>
        </p:spPr>
        <p:txBody>
          <a:bodyPr spcFirstLastPara="1" wrap="square" lIns="91425" tIns="91425" rIns="91425" bIns="91425" anchor="ctr" anchorCtr="0">
            <a:noAutofit/>
          </a:bodyPr>
          <a:lstStyle/>
          <a:p>
            <a:r>
              <a:rPr lang="en-US" sz="1800" b="1" i="1" cap="all" dirty="0">
                <a:solidFill>
                  <a:schemeClr val="tx1"/>
                </a:solidFill>
              </a:rPr>
              <a:t>Reimagining Higher Education: Universities in the Age of Digital Transformation</a:t>
            </a:r>
          </a:p>
        </p:txBody>
      </p:sp>
      <p:sp>
        <p:nvSpPr>
          <p:cNvPr id="2" name="TextBox 1">
            <a:extLst>
              <a:ext uri="{FF2B5EF4-FFF2-40B4-BE49-F238E27FC236}">
                <a16:creationId xmlns:a16="http://schemas.microsoft.com/office/drawing/2014/main" id="{6953C765-AB72-5E44-B738-0C32EAE0BA29}"/>
              </a:ext>
            </a:extLst>
          </p:cNvPr>
          <p:cNvSpPr txBox="1"/>
          <p:nvPr/>
        </p:nvSpPr>
        <p:spPr>
          <a:xfrm>
            <a:off x="676152" y="3497370"/>
            <a:ext cx="3040968" cy="584775"/>
          </a:xfrm>
          <a:prstGeom prst="rect">
            <a:avLst/>
          </a:prstGeom>
          <a:noFill/>
        </p:spPr>
        <p:txBody>
          <a:bodyPr wrap="square" rtlCol="0">
            <a:spAutoFit/>
          </a:bodyPr>
          <a:lstStyle/>
          <a:p>
            <a:pPr algn="ctr"/>
            <a:endParaRPr lang="en-US" sz="1600" dirty="0">
              <a:solidFill>
                <a:schemeClr val="tx2"/>
              </a:solidFill>
            </a:endParaRPr>
          </a:p>
          <a:p>
            <a:pPr algn="ctr"/>
            <a:endParaRPr lang="en-US" sz="1600" dirty="0">
              <a:solidFill>
                <a:schemeClr val="tx2"/>
              </a:solidFill>
            </a:endParaRPr>
          </a:p>
        </p:txBody>
      </p:sp>
      <p:sp>
        <p:nvSpPr>
          <p:cNvPr id="3" name="TextBox 2">
            <a:extLst>
              <a:ext uri="{FF2B5EF4-FFF2-40B4-BE49-F238E27FC236}">
                <a16:creationId xmlns:a16="http://schemas.microsoft.com/office/drawing/2014/main" id="{ECC9BC85-E6A6-05C6-2469-8686A785CDE6}"/>
              </a:ext>
            </a:extLst>
          </p:cNvPr>
          <p:cNvSpPr txBox="1"/>
          <p:nvPr/>
        </p:nvSpPr>
        <p:spPr>
          <a:xfrm>
            <a:off x="4773953" y="2300025"/>
            <a:ext cx="1688555" cy="369332"/>
          </a:xfrm>
          <a:prstGeom prst="rect">
            <a:avLst/>
          </a:prstGeom>
          <a:noFill/>
        </p:spPr>
        <p:txBody>
          <a:bodyPr wrap="square" rtlCol="0">
            <a:spAutoFit/>
          </a:bodyPr>
          <a:lstStyle/>
          <a:p>
            <a:r>
              <a:rPr lang="en-US" dirty="0"/>
              <a:t>Irma </a:t>
            </a:r>
            <a:r>
              <a:rPr lang="en-US" dirty="0" err="1"/>
              <a:t>Grdzelidze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5F66-451E-8FB9-E321-6E8568F38AEA}"/>
              </a:ext>
            </a:extLst>
          </p:cNvPr>
          <p:cNvSpPr>
            <a:spLocks noGrp="1"/>
          </p:cNvSpPr>
          <p:nvPr>
            <p:ph type="title"/>
          </p:nvPr>
        </p:nvSpPr>
        <p:spPr/>
        <p:txBody>
          <a:bodyPr>
            <a:normAutofit/>
          </a:bodyPr>
          <a:lstStyle/>
          <a:p>
            <a:r>
              <a:rPr lang="en-US" dirty="0"/>
              <a:t>The Need for Updated Curriculum</a:t>
            </a:r>
          </a:p>
        </p:txBody>
      </p:sp>
      <p:sp>
        <p:nvSpPr>
          <p:cNvPr id="3" name="Content Placeholder 2">
            <a:extLst>
              <a:ext uri="{FF2B5EF4-FFF2-40B4-BE49-F238E27FC236}">
                <a16:creationId xmlns:a16="http://schemas.microsoft.com/office/drawing/2014/main" id="{B3547D3C-DCDA-126F-3398-83C11AE79926}"/>
              </a:ext>
            </a:extLst>
          </p:cNvPr>
          <p:cNvSpPr>
            <a:spLocks noGrp="1"/>
          </p:cNvSpPr>
          <p:nvPr>
            <p:ph idx="1"/>
          </p:nvPr>
        </p:nvSpPr>
        <p:spPr>
          <a:xfrm>
            <a:off x="507492" y="1952216"/>
            <a:ext cx="8065294" cy="2381183"/>
          </a:xfrm>
        </p:spPr>
        <p:txBody>
          <a:bodyPr/>
          <a:lstStyle/>
          <a:p>
            <a:pPr>
              <a:buFont typeface="Wingdings" panose="05000000000000000000" pitchFamily="2" charset="2"/>
              <a:buChar char="Ø"/>
            </a:pPr>
            <a:r>
              <a:rPr lang="en-US" dirty="0"/>
              <a:t>Rapid technological advancements</a:t>
            </a:r>
          </a:p>
          <a:p>
            <a:pPr>
              <a:buFont typeface="Wingdings" panose="05000000000000000000" pitchFamily="2" charset="2"/>
              <a:buChar char="Ø"/>
            </a:pPr>
            <a:r>
              <a:rPr lang="en-US" dirty="0"/>
              <a:t>Preparing students for future job markets</a:t>
            </a:r>
          </a:p>
          <a:p>
            <a:pPr>
              <a:buFont typeface="Wingdings" panose="05000000000000000000" pitchFamily="2" charset="2"/>
              <a:buChar char="Ø"/>
            </a:pPr>
            <a:r>
              <a:rPr lang="en-US" dirty="0"/>
              <a:t>Enhancing learning experiences through technology</a:t>
            </a:r>
          </a:p>
          <a:p>
            <a:pPr>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83FAA69D-C5F7-5562-2D4D-14F3D3F63A4D}"/>
              </a:ext>
            </a:extLst>
          </p:cNvPr>
          <p:cNvSpPr>
            <a:spLocks noGrp="1"/>
          </p:cNvSpPr>
          <p:nvPr>
            <p:ph type="sldNum" sz="quarter" idx="12"/>
          </p:nvPr>
        </p:nvSpPr>
        <p:spPr/>
        <p:txBody>
          <a:bodyPr/>
          <a:lstStyle/>
          <a:p>
            <a:fld id="{CFCA1D6E-D892-41E3-9757-69AEE532ADE3}" type="slidenum">
              <a:rPr lang="en-US" smtClean="0"/>
              <a:t>10</a:t>
            </a:fld>
            <a:endParaRPr lang="en-US"/>
          </a:p>
        </p:txBody>
      </p:sp>
      <p:sp>
        <p:nvSpPr>
          <p:cNvPr id="6" name="TextBox 5">
            <a:extLst>
              <a:ext uri="{FF2B5EF4-FFF2-40B4-BE49-F238E27FC236}">
                <a16:creationId xmlns:a16="http://schemas.microsoft.com/office/drawing/2014/main" id="{A558651D-3DDA-5982-7803-080B888A59B9}"/>
              </a:ext>
            </a:extLst>
          </p:cNvPr>
          <p:cNvSpPr txBox="1"/>
          <p:nvPr/>
        </p:nvSpPr>
        <p:spPr>
          <a:xfrm>
            <a:off x="5604206" y="1873679"/>
            <a:ext cx="3489307" cy="2677656"/>
          </a:xfrm>
          <a:prstGeom prst="rect">
            <a:avLst/>
          </a:prstGeom>
          <a:noFill/>
        </p:spPr>
        <p:txBody>
          <a:bodyPr wrap="square">
            <a:spAutoFit/>
          </a:bodyPr>
          <a:lstStyle/>
          <a:p>
            <a:pPr algn="l"/>
            <a:r>
              <a:rPr lang="en-US" sz="1400" b="0" i="0" dirty="0">
                <a:solidFill>
                  <a:srgbClr val="00B0F0"/>
                </a:solidFill>
                <a:effectLst/>
                <a:latin typeface="-apple-system"/>
              </a:rPr>
              <a:t>“</a:t>
            </a:r>
            <a:r>
              <a:rPr lang="en-US" sz="1400" b="0" i="1" dirty="0">
                <a:solidFill>
                  <a:srgbClr val="00B0F0"/>
                </a:solidFill>
                <a:effectLst/>
                <a:latin typeface="-apple-system"/>
              </a:rPr>
              <a:t>Groups like the National Science Foundation have been raising the alarm for some time that the United States is falling behind in science education and much more needs to be done around STEM education in K12 and beyond. The generative AI revolution adds the need to train students on prompt engineering and the abilities to build and train these powerful tools in ways that will solve the challenges of tomorrow.”</a:t>
            </a:r>
          </a:p>
          <a:p>
            <a:r>
              <a:rPr lang="en-US" sz="1400" b="0" i="1" dirty="0">
                <a:solidFill>
                  <a:srgbClr val="00B0F0"/>
                </a:solidFill>
                <a:effectLst/>
                <a:latin typeface="-apple-system"/>
              </a:rPr>
              <a:t>Ryan Lufkin, VP of Global Academic Strategy at Instructure</a:t>
            </a:r>
            <a:endParaRPr lang="en-US" sz="1400" i="1" dirty="0">
              <a:solidFill>
                <a:srgbClr val="00B0F0"/>
              </a:solidFill>
            </a:endParaRPr>
          </a:p>
        </p:txBody>
      </p:sp>
      <p:sp>
        <p:nvSpPr>
          <p:cNvPr id="8" name="TextBox 7">
            <a:extLst>
              <a:ext uri="{FF2B5EF4-FFF2-40B4-BE49-F238E27FC236}">
                <a16:creationId xmlns:a16="http://schemas.microsoft.com/office/drawing/2014/main" id="{DD005287-8EAF-8C85-E5D3-7AD33E77DA5B}"/>
              </a:ext>
            </a:extLst>
          </p:cNvPr>
          <p:cNvSpPr txBox="1"/>
          <p:nvPr/>
        </p:nvSpPr>
        <p:spPr>
          <a:xfrm>
            <a:off x="571214" y="3212507"/>
            <a:ext cx="4633708" cy="1384995"/>
          </a:xfrm>
          <a:prstGeom prst="rect">
            <a:avLst/>
          </a:prstGeom>
          <a:noFill/>
        </p:spPr>
        <p:txBody>
          <a:bodyPr wrap="square">
            <a:spAutoFit/>
          </a:bodyPr>
          <a:lstStyle/>
          <a:p>
            <a:r>
              <a:rPr lang="en-US" sz="1400" b="0" i="1" dirty="0">
                <a:solidFill>
                  <a:srgbClr val="00B0F0"/>
                </a:solidFill>
                <a:effectLst/>
                <a:highlight>
                  <a:srgbClr val="FFFFFF"/>
                </a:highlight>
                <a:latin typeface="-apple-system"/>
              </a:rPr>
              <a:t>Education systems should avoid a ‘one-size-fits-all’ approach in formulating curricula in order to foster diversity in students’ natural talents, and preserve the skill heritages of individual communities. This has proven effective in Estonia, a country which, despite its impoverished past, is considered to be a world leader in terms of its exemplary education system.</a:t>
            </a:r>
            <a:endParaRPr lang="en-US" sz="1400" i="1" dirty="0">
              <a:solidFill>
                <a:srgbClr val="00B0F0"/>
              </a:solidFill>
            </a:endParaRPr>
          </a:p>
        </p:txBody>
      </p:sp>
      <p:sp>
        <p:nvSpPr>
          <p:cNvPr id="10" name="TextBox 9">
            <a:extLst>
              <a:ext uri="{FF2B5EF4-FFF2-40B4-BE49-F238E27FC236}">
                <a16:creationId xmlns:a16="http://schemas.microsoft.com/office/drawing/2014/main" id="{8C9C9A37-9134-717C-C5F3-80867DD61460}"/>
              </a:ext>
            </a:extLst>
          </p:cNvPr>
          <p:cNvSpPr txBox="1"/>
          <p:nvPr/>
        </p:nvSpPr>
        <p:spPr>
          <a:xfrm>
            <a:off x="3736136" y="4761922"/>
            <a:ext cx="5879087" cy="338554"/>
          </a:xfrm>
          <a:prstGeom prst="rect">
            <a:avLst/>
          </a:prstGeom>
          <a:noFill/>
        </p:spPr>
        <p:txBody>
          <a:bodyPr wrap="square">
            <a:spAutoFit/>
          </a:bodyPr>
          <a:lstStyle/>
          <a:p>
            <a:r>
              <a:rPr lang="en-US" sz="800" dirty="0"/>
              <a:t>https://aijourn.com/the-crucial-role-of-curricula-in-shaping-the-future-of-ai/#:~:text=%E2%80%9CCurricula%20must%20focus%20on%20higher,in%20an%20AI%2Denabled%20future.</a:t>
            </a:r>
          </a:p>
        </p:txBody>
      </p:sp>
    </p:spTree>
    <p:extLst>
      <p:ext uri="{BB962C8B-B14F-4D97-AF65-F5344CB8AC3E}">
        <p14:creationId xmlns:p14="http://schemas.microsoft.com/office/powerpoint/2010/main" val="339501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7834-C735-1B6A-D365-0ACB115223BF}"/>
              </a:ext>
            </a:extLst>
          </p:cNvPr>
          <p:cNvSpPr>
            <a:spLocks noGrp="1"/>
          </p:cNvSpPr>
          <p:nvPr>
            <p:ph type="title"/>
          </p:nvPr>
        </p:nvSpPr>
        <p:spPr/>
        <p:txBody>
          <a:bodyPr/>
          <a:lstStyle/>
          <a:p>
            <a:r>
              <a:rPr lang="en-US" dirty="0"/>
              <a:t>Key Components of a Digitally-Enhanced Curriculum</a:t>
            </a:r>
          </a:p>
        </p:txBody>
      </p:sp>
      <p:sp>
        <p:nvSpPr>
          <p:cNvPr id="3" name="Content Placeholder 2">
            <a:extLst>
              <a:ext uri="{FF2B5EF4-FFF2-40B4-BE49-F238E27FC236}">
                <a16:creationId xmlns:a16="http://schemas.microsoft.com/office/drawing/2014/main" id="{C1378A04-FEFB-335F-170C-2C0A17DD0927}"/>
              </a:ext>
            </a:extLst>
          </p:cNvPr>
          <p:cNvSpPr>
            <a:spLocks noGrp="1"/>
          </p:cNvSpPr>
          <p:nvPr>
            <p:ph idx="1"/>
          </p:nvPr>
        </p:nvSpPr>
        <p:spPr>
          <a:xfrm>
            <a:off x="507492" y="2058802"/>
            <a:ext cx="3685685" cy="2274597"/>
          </a:xfrm>
        </p:spPr>
        <p:txBody>
          <a:bodyPr/>
          <a:lstStyle/>
          <a:p>
            <a:r>
              <a:rPr lang="en-US" dirty="0"/>
              <a:t>Integration of digital literacy skills</a:t>
            </a:r>
            <a:endParaRPr lang="ka-GE" dirty="0"/>
          </a:p>
          <a:p>
            <a:r>
              <a:rPr lang="en-US" dirty="0"/>
              <a:t>Incorporation of AI concepts and applications</a:t>
            </a:r>
            <a:endParaRPr lang="ka-GE" dirty="0"/>
          </a:p>
          <a:p>
            <a:r>
              <a:rPr lang="en-US" dirty="0"/>
              <a:t>Emphasis on computational thinking and problem-solving</a:t>
            </a:r>
          </a:p>
        </p:txBody>
      </p:sp>
      <p:sp>
        <p:nvSpPr>
          <p:cNvPr id="4" name="Slide Number Placeholder 3">
            <a:extLst>
              <a:ext uri="{FF2B5EF4-FFF2-40B4-BE49-F238E27FC236}">
                <a16:creationId xmlns:a16="http://schemas.microsoft.com/office/drawing/2014/main" id="{27E6AB35-2A37-DBD2-595D-CC6E93433251}"/>
              </a:ext>
            </a:extLst>
          </p:cNvPr>
          <p:cNvSpPr>
            <a:spLocks noGrp="1"/>
          </p:cNvSpPr>
          <p:nvPr>
            <p:ph type="sldNum" sz="quarter" idx="12"/>
          </p:nvPr>
        </p:nvSpPr>
        <p:spPr/>
        <p:txBody>
          <a:bodyPr/>
          <a:lstStyle/>
          <a:p>
            <a:fld id="{CFCA1D6E-D892-41E3-9757-69AEE532ADE3}" type="slidenum">
              <a:rPr lang="en-US" smtClean="0"/>
              <a:t>11</a:t>
            </a:fld>
            <a:endParaRPr lang="en-US"/>
          </a:p>
        </p:txBody>
      </p:sp>
      <p:pic>
        <p:nvPicPr>
          <p:cNvPr id="6" name="Picture 5">
            <a:extLst>
              <a:ext uri="{FF2B5EF4-FFF2-40B4-BE49-F238E27FC236}">
                <a16:creationId xmlns:a16="http://schemas.microsoft.com/office/drawing/2014/main" id="{F0A83213-94D5-DFDC-49D6-508A06AC1DAD}"/>
              </a:ext>
            </a:extLst>
          </p:cNvPr>
          <p:cNvPicPr>
            <a:picLocks noChangeAspect="1"/>
          </p:cNvPicPr>
          <p:nvPr/>
        </p:nvPicPr>
        <p:blipFill>
          <a:blip r:embed="rId2"/>
          <a:stretch>
            <a:fillRect/>
          </a:stretch>
        </p:blipFill>
        <p:spPr>
          <a:xfrm>
            <a:off x="4838700" y="911649"/>
            <a:ext cx="4305300" cy="4019550"/>
          </a:xfrm>
          <a:prstGeom prst="rect">
            <a:avLst/>
          </a:prstGeom>
        </p:spPr>
      </p:pic>
    </p:spTree>
    <p:extLst>
      <p:ext uri="{BB962C8B-B14F-4D97-AF65-F5344CB8AC3E}">
        <p14:creationId xmlns:p14="http://schemas.microsoft.com/office/powerpoint/2010/main" val="269592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86DD-5124-987C-F73F-BAAA4B7097FD}"/>
              </a:ext>
            </a:extLst>
          </p:cNvPr>
          <p:cNvSpPr>
            <a:spLocks noGrp="1"/>
          </p:cNvSpPr>
          <p:nvPr>
            <p:ph type="title"/>
          </p:nvPr>
        </p:nvSpPr>
        <p:spPr/>
        <p:txBody>
          <a:bodyPr/>
          <a:lstStyle/>
          <a:p>
            <a:r>
              <a:rPr lang="en-US" dirty="0"/>
              <a:t>Digital Literacy Skills</a:t>
            </a:r>
          </a:p>
        </p:txBody>
      </p:sp>
      <p:sp>
        <p:nvSpPr>
          <p:cNvPr id="3" name="Content Placeholder 2">
            <a:extLst>
              <a:ext uri="{FF2B5EF4-FFF2-40B4-BE49-F238E27FC236}">
                <a16:creationId xmlns:a16="http://schemas.microsoft.com/office/drawing/2014/main" id="{AB2B12F9-0DA7-0636-E68E-DDA73CF9824A}"/>
              </a:ext>
            </a:extLst>
          </p:cNvPr>
          <p:cNvSpPr>
            <a:spLocks noGrp="1"/>
          </p:cNvSpPr>
          <p:nvPr>
            <p:ph idx="1"/>
          </p:nvPr>
        </p:nvSpPr>
        <p:spPr>
          <a:xfrm>
            <a:off x="507492" y="1508760"/>
            <a:ext cx="3966537" cy="2824639"/>
          </a:xfrm>
        </p:spPr>
        <p:txBody>
          <a:bodyPr/>
          <a:lstStyle/>
          <a:p>
            <a:r>
              <a:rPr lang="en-US" dirty="0"/>
              <a:t>Basic computer skills</a:t>
            </a:r>
          </a:p>
          <a:p>
            <a:r>
              <a:rPr lang="en-US" dirty="0"/>
              <a:t>Internet safety and digital citizenship</a:t>
            </a:r>
          </a:p>
          <a:p>
            <a:r>
              <a:rPr lang="en-US" dirty="0"/>
              <a:t>Use of productivity and collaboration tools</a:t>
            </a:r>
          </a:p>
        </p:txBody>
      </p:sp>
      <p:sp>
        <p:nvSpPr>
          <p:cNvPr id="4" name="Slide Number Placeholder 3">
            <a:extLst>
              <a:ext uri="{FF2B5EF4-FFF2-40B4-BE49-F238E27FC236}">
                <a16:creationId xmlns:a16="http://schemas.microsoft.com/office/drawing/2014/main" id="{19654F58-DE1E-6929-B200-096030E24149}"/>
              </a:ext>
            </a:extLst>
          </p:cNvPr>
          <p:cNvSpPr>
            <a:spLocks noGrp="1"/>
          </p:cNvSpPr>
          <p:nvPr>
            <p:ph type="sldNum" sz="quarter" idx="12"/>
          </p:nvPr>
        </p:nvSpPr>
        <p:spPr/>
        <p:txBody>
          <a:bodyPr/>
          <a:lstStyle/>
          <a:p>
            <a:fld id="{CFCA1D6E-D892-41E3-9757-69AEE532ADE3}" type="slidenum">
              <a:rPr lang="en-US" smtClean="0"/>
              <a:t>12</a:t>
            </a:fld>
            <a:endParaRPr lang="en-US"/>
          </a:p>
        </p:txBody>
      </p:sp>
      <p:pic>
        <p:nvPicPr>
          <p:cNvPr id="5" name="Picture 4">
            <a:extLst>
              <a:ext uri="{FF2B5EF4-FFF2-40B4-BE49-F238E27FC236}">
                <a16:creationId xmlns:a16="http://schemas.microsoft.com/office/drawing/2014/main" id="{B1838B53-F5DD-8DC3-13F8-6D8889469478}"/>
              </a:ext>
            </a:extLst>
          </p:cNvPr>
          <p:cNvPicPr>
            <a:picLocks noChangeAspect="1"/>
          </p:cNvPicPr>
          <p:nvPr/>
        </p:nvPicPr>
        <p:blipFill>
          <a:blip r:embed="rId2"/>
          <a:stretch>
            <a:fillRect/>
          </a:stretch>
        </p:blipFill>
        <p:spPr>
          <a:xfrm>
            <a:off x="4669973" y="899933"/>
            <a:ext cx="4474027" cy="2971800"/>
          </a:xfrm>
          <a:prstGeom prst="rect">
            <a:avLst/>
          </a:prstGeom>
        </p:spPr>
      </p:pic>
      <p:pic>
        <p:nvPicPr>
          <p:cNvPr id="6" name="Picture 5">
            <a:extLst>
              <a:ext uri="{FF2B5EF4-FFF2-40B4-BE49-F238E27FC236}">
                <a16:creationId xmlns:a16="http://schemas.microsoft.com/office/drawing/2014/main" id="{526E2171-B293-8736-AFCF-B55B1F070636}"/>
              </a:ext>
            </a:extLst>
          </p:cNvPr>
          <p:cNvPicPr>
            <a:picLocks noChangeAspect="1"/>
          </p:cNvPicPr>
          <p:nvPr/>
        </p:nvPicPr>
        <p:blipFill>
          <a:blip r:embed="rId3"/>
          <a:stretch>
            <a:fillRect/>
          </a:stretch>
        </p:blipFill>
        <p:spPr>
          <a:xfrm>
            <a:off x="333103" y="2793337"/>
            <a:ext cx="4238897" cy="2350163"/>
          </a:xfrm>
          <a:prstGeom prst="rect">
            <a:avLst/>
          </a:prstGeom>
        </p:spPr>
      </p:pic>
    </p:spTree>
    <p:extLst>
      <p:ext uri="{BB962C8B-B14F-4D97-AF65-F5344CB8AC3E}">
        <p14:creationId xmlns:p14="http://schemas.microsoft.com/office/powerpoint/2010/main" val="146441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0D53-A3BC-7DD4-DE25-AB4844B7CBDE}"/>
              </a:ext>
            </a:extLst>
          </p:cNvPr>
          <p:cNvSpPr>
            <a:spLocks noGrp="1"/>
          </p:cNvSpPr>
          <p:nvPr>
            <p:ph type="title"/>
          </p:nvPr>
        </p:nvSpPr>
        <p:spPr/>
        <p:txBody>
          <a:bodyPr/>
          <a:lstStyle/>
          <a:p>
            <a:r>
              <a:rPr lang="en-US" dirty="0"/>
              <a:t>AI Concepts and Applications</a:t>
            </a:r>
          </a:p>
        </p:txBody>
      </p:sp>
      <p:sp>
        <p:nvSpPr>
          <p:cNvPr id="3" name="Content Placeholder 2">
            <a:extLst>
              <a:ext uri="{FF2B5EF4-FFF2-40B4-BE49-F238E27FC236}">
                <a16:creationId xmlns:a16="http://schemas.microsoft.com/office/drawing/2014/main" id="{814D6CC8-A656-6413-CE19-535B2BE0FB01}"/>
              </a:ext>
            </a:extLst>
          </p:cNvPr>
          <p:cNvSpPr>
            <a:spLocks noGrp="1"/>
          </p:cNvSpPr>
          <p:nvPr>
            <p:ph idx="1"/>
          </p:nvPr>
        </p:nvSpPr>
        <p:spPr>
          <a:xfrm>
            <a:off x="507492" y="1508760"/>
            <a:ext cx="3365645" cy="2824639"/>
          </a:xfrm>
        </p:spPr>
        <p:txBody>
          <a:bodyPr/>
          <a:lstStyle/>
          <a:p>
            <a:r>
              <a:rPr lang="en-US" dirty="0"/>
              <a:t>Introduction to AI and machine learning</a:t>
            </a:r>
          </a:p>
          <a:p>
            <a:r>
              <a:rPr lang="en-US" dirty="0"/>
              <a:t>Real-world applications of AI</a:t>
            </a:r>
          </a:p>
          <a:p>
            <a:r>
              <a:rPr lang="en-US" dirty="0"/>
              <a:t>Ethical considerations in AI</a:t>
            </a:r>
          </a:p>
        </p:txBody>
      </p:sp>
      <p:sp>
        <p:nvSpPr>
          <p:cNvPr id="4" name="Slide Number Placeholder 3">
            <a:extLst>
              <a:ext uri="{FF2B5EF4-FFF2-40B4-BE49-F238E27FC236}">
                <a16:creationId xmlns:a16="http://schemas.microsoft.com/office/drawing/2014/main" id="{31B68029-F8FF-736C-7F84-6DCB47498BAF}"/>
              </a:ext>
            </a:extLst>
          </p:cNvPr>
          <p:cNvSpPr>
            <a:spLocks noGrp="1"/>
          </p:cNvSpPr>
          <p:nvPr>
            <p:ph type="sldNum" sz="quarter" idx="12"/>
          </p:nvPr>
        </p:nvSpPr>
        <p:spPr/>
        <p:txBody>
          <a:bodyPr/>
          <a:lstStyle/>
          <a:p>
            <a:fld id="{CFCA1D6E-D892-41E3-9757-69AEE532ADE3}" type="slidenum">
              <a:rPr lang="en-US" smtClean="0"/>
              <a:t>13</a:t>
            </a:fld>
            <a:endParaRPr lang="en-US"/>
          </a:p>
        </p:txBody>
      </p:sp>
      <p:sp>
        <p:nvSpPr>
          <p:cNvPr id="6" name="TextBox 5">
            <a:extLst>
              <a:ext uri="{FF2B5EF4-FFF2-40B4-BE49-F238E27FC236}">
                <a16:creationId xmlns:a16="http://schemas.microsoft.com/office/drawing/2014/main" id="{B494FC64-D395-F822-0A73-19BF0F6A1628}"/>
              </a:ext>
            </a:extLst>
          </p:cNvPr>
          <p:cNvSpPr txBox="1"/>
          <p:nvPr/>
        </p:nvSpPr>
        <p:spPr>
          <a:xfrm>
            <a:off x="4133457" y="1508760"/>
            <a:ext cx="4634048" cy="3139321"/>
          </a:xfrm>
          <a:prstGeom prst="rect">
            <a:avLst/>
          </a:prstGeom>
          <a:noFill/>
        </p:spPr>
        <p:txBody>
          <a:bodyPr wrap="square">
            <a:spAutoFit/>
          </a:bodyPr>
          <a:lstStyle/>
          <a:p>
            <a:r>
              <a:rPr lang="en-US" i="1" dirty="0">
                <a:solidFill>
                  <a:srgbClr val="00B0F0"/>
                </a:solidFill>
                <a:hlinkClick r:id="rId2">
                  <a:extLst>
                    <a:ext uri="{A12FA001-AC4F-418D-AE19-62706E023703}">
                      <ahyp:hlinkClr xmlns:ahyp="http://schemas.microsoft.com/office/drawing/2018/hyperlinkcolor" val="tx"/>
                    </a:ext>
                  </a:extLst>
                </a:hlinkClick>
              </a:rPr>
              <a:t>https://onderwijstips.ugent.be/en/tips/chatgpt-een-generatief-ai-systeem-met-impact-op-he/</a:t>
            </a:r>
            <a:endParaRPr lang="en-US" i="1" dirty="0">
              <a:solidFill>
                <a:srgbClr val="00B0F0"/>
              </a:solidFill>
            </a:endParaRPr>
          </a:p>
          <a:p>
            <a:endParaRPr lang="en-US" i="1" dirty="0">
              <a:solidFill>
                <a:srgbClr val="00B0F0"/>
              </a:solidFill>
            </a:endParaRPr>
          </a:p>
          <a:p>
            <a:r>
              <a:rPr lang="en-US" i="1" dirty="0">
                <a:solidFill>
                  <a:srgbClr val="00B0F0"/>
                </a:solidFill>
                <a:hlinkClick r:id="rId3">
                  <a:extLst>
                    <a:ext uri="{A12FA001-AC4F-418D-AE19-62706E023703}">
                      <ahyp:hlinkClr xmlns:ahyp="http://schemas.microsoft.com/office/drawing/2018/hyperlinkcolor" val="tx"/>
                    </a:ext>
                  </a:extLst>
                </a:hlinkClick>
              </a:rPr>
              <a:t>https://unesdoc.unesco.org/ark:/48223/pf0000385146</a:t>
            </a:r>
            <a:endParaRPr lang="en-US" i="1" dirty="0">
              <a:solidFill>
                <a:srgbClr val="00B0F0"/>
              </a:solidFill>
            </a:endParaRPr>
          </a:p>
          <a:p>
            <a:endParaRPr lang="en-US" i="1" dirty="0">
              <a:solidFill>
                <a:srgbClr val="00B0F0"/>
              </a:solidFill>
            </a:endParaRPr>
          </a:p>
          <a:p>
            <a:r>
              <a:rPr lang="en-US" i="1" dirty="0">
                <a:solidFill>
                  <a:srgbClr val="00B0F0"/>
                </a:solidFill>
                <a:hlinkClick r:id="rId4">
                  <a:extLst>
                    <a:ext uri="{A12FA001-AC4F-418D-AE19-62706E023703}">
                      <ahyp:hlinkClr xmlns:ahyp="http://schemas.microsoft.com/office/drawing/2018/hyperlinkcolor" val="tx"/>
                    </a:ext>
                  </a:extLst>
                </a:hlinkClick>
              </a:rPr>
              <a:t>https://education.ec.europa.eu/focus-topics/digital-education/action-plan</a:t>
            </a:r>
            <a:endParaRPr lang="en-US" i="1" dirty="0">
              <a:solidFill>
                <a:srgbClr val="00B0F0"/>
              </a:solidFill>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AA2547E0-9DDE-3025-403A-8009532E35AB}"/>
              </a:ext>
            </a:extLst>
          </p:cNvPr>
          <p:cNvPicPr>
            <a:picLocks noChangeAspect="1"/>
          </p:cNvPicPr>
          <p:nvPr/>
        </p:nvPicPr>
        <p:blipFill>
          <a:blip r:embed="rId5"/>
          <a:stretch>
            <a:fillRect/>
          </a:stretch>
        </p:blipFill>
        <p:spPr>
          <a:xfrm>
            <a:off x="557737" y="2828109"/>
            <a:ext cx="2013319" cy="2315391"/>
          </a:xfrm>
          <a:prstGeom prst="rect">
            <a:avLst/>
          </a:prstGeom>
        </p:spPr>
      </p:pic>
    </p:spTree>
    <p:extLst>
      <p:ext uri="{BB962C8B-B14F-4D97-AF65-F5344CB8AC3E}">
        <p14:creationId xmlns:p14="http://schemas.microsoft.com/office/powerpoint/2010/main" val="1242583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22A4-235E-2376-44AE-60CB37028508}"/>
              </a:ext>
            </a:extLst>
          </p:cNvPr>
          <p:cNvSpPr>
            <a:spLocks noGrp="1"/>
          </p:cNvSpPr>
          <p:nvPr>
            <p:ph type="title"/>
          </p:nvPr>
        </p:nvSpPr>
        <p:spPr>
          <a:xfrm>
            <a:off x="492919" y="374650"/>
            <a:ext cx="8079581" cy="937521"/>
          </a:xfrm>
        </p:spPr>
        <p:txBody>
          <a:bodyPr>
            <a:normAutofit fontScale="90000"/>
          </a:bodyPr>
          <a:lstStyle/>
          <a:p>
            <a:r>
              <a:rPr lang="en-US" dirty="0"/>
              <a:t>Teacher Training and Professional Development</a:t>
            </a:r>
          </a:p>
        </p:txBody>
      </p:sp>
      <p:sp>
        <p:nvSpPr>
          <p:cNvPr id="3" name="Content Placeholder 2">
            <a:extLst>
              <a:ext uri="{FF2B5EF4-FFF2-40B4-BE49-F238E27FC236}">
                <a16:creationId xmlns:a16="http://schemas.microsoft.com/office/drawing/2014/main" id="{6857DD91-DD26-BBF4-FC43-DB0DBA11D410}"/>
              </a:ext>
            </a:extLst>
          </p:cNvPr>
          <p:cNvSpPr>
            <a:spLocks noGrp="1"/>
          </p:cNvSpPr>
          <p:nvPr>
            <p:ph idx="1"/>
          </p:nvPr>
        </p:nvSpPr>
        <p:spPr>
          <a:xfrm>
            <a:off x="372291" y="2024743"/>
            <a:ext cx="3742509" cy="2308656"/>
          </a:xfrm>
        </p:spPr>
        <p:txBody>
          <a:bodyPr/>
          <a:lstStyle/>
          <a:p>
            <a:r>
              <a:rPr lang="en-US" dirty="0"/>
              <a:t>Importance of ongoing training for educators</a:t>
            </a:r>
          </a:p>
          <a:p>
            <a:r>
              <a:rPr lang="en-US" dirty="0"/>
              <a:t>Workshops and online courses on digital tools and AI</a:t>
            </a:r>
          </a:p>
          <a:p>
            <a:r>
              <a:rPr lang="en-US" dirty="0"/>
              <a:t>Collaboration and sharing best practices</a:t>
            </a:r>
          </a:p>
        </p:txBody>
      </p:sp>
      <p:sp>
        <p:nvSpPr>
          <p:cNvPr id="4" name="Slide Number Placeholder 3">
            <a:extLst>
              <a:ext uri="{FF2B5EF4-FFF2-40B4-BE49-F238E27FC236}">
                <a16:creationId xmlns:a16="http://schemas.microsoft.com/office/drawing/2014/main" id="{00238997-B931-88CC-F4B9-8B48512CDAF2}"/>
              </a:ext>
            </a:extLst>
          </p:cNvPr>
          <p:cNvSpPr>
            <a:spLocks noGrp="1"/>
          </p:cNvSpPr>
          <p:nvPr>
            <p:ph type="sldNum" sz="quarter" idx="12"/>
          </p:nvPr>
        </p:nvSpPr>
        <p:spPr/>
        <p:txBody>
          <a:bodyPr/>
          <a:lstStyle/>
          <a:p>
            <a:fld id="{CFCA1D6E-D892-41E3-9757-69AEE532ADE3}" type="slidenum">
              <a:rPr lang="en-US" smtClean="0"/>
              <a:t>14</a:t>
            </a:fld>
            <a:endParaRPr lang="en-US"/>
          </a:p>
        </p:txBody>
      </p:sp>
      <p:pic>
        <p:nvPicPr>
          <p:cNvPr id="6" name="Picture 5">
            <a:extLst>
              <a:ext uri="{FF2B5EF4-FFF2-40B4-BE49-F238E27FC236}">
                <a16:creationId xmlns:a16="http://schemas.microsoft.com/office/drawing/2014/main" id="{8EF08E40-F392-301F-5925-8152EF599F73}"/>
              </a:ext>
            </a:extLst>
          </p:cNvPr>
          <p:cNvPicPr>
            <a:picLocks noChangeAspect="1"/>
          </p:cNvPicPr>
          <p:nvPr/>
        </p:nvPicPr>
        <p:blipFill>
          <a:blip r:embed="rId2"/>
          <a:stretch>
            <a:fillRect/>
          </a:stretch>
        </p:blipFill>
        <p:spPr>
          <a:xfrm>
            <a:off x="4293870" y="1312171"/>
            <a:ext cx="4762500" cy="3733800"/>
          </a:xfrm>
          <a:prstGeom prst="rect">
            <a:avLst/>
          </a:prstGeom>
        </p:spPr>
      </p:pic>
    </p:spTree>
    <p:extLst>
      <p:ext uri="{BB962C8B-B14F-4D97-AF65-F5344CB8AC3E}">
        <p14:creationId xmlns:p14="http://schemas.microsoft.com/office/powerpoint/2010/main" val="1747721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7DD505-B517-2EF5-8887-4103F4CC57BA}"/>
              </a:ext>
            </a:extLst>
          </p:cNvPr>
          <p:cNvSpPr>
            <a:spLocks noGrp="1"/>
          </p:cNvSpPr>
          <p:nvPr>
            <p:ph type="sldNum" sz="quarter" idx="12"/>
          </p:nvPr>
        </p:nvSpPr>
        <p:spPr/>
        <p:txBody>
          <a:bodyPr/>
          <a:lstStyle/>
          <a:p>
            <a:fld id="{CFCA1D6E-D892-41E3-9757-69AEE532ADE3}" type="slidenum">
              <a:rPr lang="en-US" smtClean="0"/>
              <a:t>15</a:t>
            </a:fld>
            <a:endParaRPr lang="en-US"/>
          </a:p>
        </p:txBody>
      </p:sp>
      <p:pic>
        <p:nvPicPr>
          <p:cNvPr id="7" name="Picture 6">
            <a:extLst>
              <a:ext uri="{FF2B5EF4-FFF2-40B4-BE49-F238E27FC236}">
                <a16:creationId xmlns:a16="http://schemas.microsoft.com/office/drawing/2014/main" id="{B41F1DA2-52EE-5E4F-CD12-4C79DC7BA3B2}"/>
              </a:ext>
            </a:extLst>
          </p:cNvPr>
          <p:cNvPicPr>
            <a:picLocks noChangeAspect="1"/>
          </p:cNvPicPr>
          <p:nvPr/>
        </p:nvPicPr>
        <p:blipFill>
          <a:blip r:embed="rId2"/>
          <a:stretch>
            <a:fillRect/>
          </a:stretch>
        </p:blipFill>
        <p:spPr>
          <a:xfrm>
            <a:off x="4487852" y="0"/>
            <a:ext cx="4600048" cy="5143500"/>
          </a:xfrm>
          <a:prstGeom prst="rect">
            <a:avLst/>
          </a:prstGeom>
        </p:spPr>
      </p:pic>
      <p:sp>
        <p:nvSpPr>
          <p:cNvPr id="10" name="TextBox 9">
            <a:extLst>
              <a:ext uri="{FF2B5EF4-FFF2-40B4-BE49-F238E27FC236}">
                <a16:creationId xmlns:a16="http://schemas.microsoft.com/office/drawing/2014/main" id="{C518DB56-7C45-72AD-6F10-58A59B74FD6A}"/>
              </a:ext>
            </a:extLst>
          </p:cNvPr>
          <p:cNvSpPr txBox="1"/>
          <p:nvPr/>
        </p:nvSpPr>
        <p:spPr>
          <a:xfrm>
            <a:off x="1043426" y="931229"/>
            <a:ext cx="2754419" cy="369332"/>
          </a:xfrm>
          <a:prstGeom prst="rect">
            <a:avLst/>
          </a:prstGeom>
          <a:noFill/>
        </p:spPr>
        <p:txBody>
          <a:bodyPr wrap="square" rtlCol="0">
            <a:spAutoFit/>
          </a:bodyPr>
          <a:lstStyle/>
          <a:p>
            <a:r>
              <a:rPr lang="en-US" b="1" i="1" dirty="0"/>
              <a:t>Try to make friends with AI</a:t>
            </a:r>
          </a:p>
        </p:txBody>
      </p:sp>
    </p:spTree>
    <p:extLst>
      <p:ext uri="{BB962C8B-B14F-4D97-AF65-F5344CB8AC3E}">
        <p14:creationId xmlns:p14="http://schemas.microsoft.com/office/powerpoint/2010/main" val="3635365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E906-7B0B-BCAC-B20E-C96B932F6431}"/>
              </a:ext>
            </a:extLst>
          </p:cNvPr>
          <p:cNvSpPr>
            <a:spLocks noGrp="1"/>
          </p:cNvSpPr>
          <p:nvPr>
            <p:ph type="title"/>
          </p:nvPr>
        </p:nvSpPr>
        <p:spPr/>
        <p:txBody>
          <a:bodyPr/>
          <a:lstStyle/>
          <a:p>
            <a:r>
              <a:rPr lang="en-US" dirty="0"/>
              <a:t>Challenges and Considerations</a:t>
            </a:r>
          </a:p>
        </p:txBody>
      </p:sp>
      <p:sp>
        <p:nvSpPr>
          <p:cNvPr id="3" name="Content Placeholder 2">
            <a:extLst>
              <a:ext uri="{FF2B5EF4-FFF2-40B4-BE49-F238E27FC236}">
                <a16:creationId xmlns:a16="http://schemas.microsoft.com/office/drawing/2014/main" id="{B6F71862-A491-9FD2-6C0B-32A7C37FA7B1}"/>
              </a:ext>
            </a:extLst>
          </p:cNvPr>
          <p:cNvSpPr>
            <a:spLocks noGrp="1"/>
          </p:cNvSpPr>
          <p:nvPr>
            <p:ph idx="1"/>
          </p:nvPr>
        </p:nvSpPr>
        <p:spPr>
          <a:xfrm>
            <a:off x="507492" y="1508760"/>
            <a:ext cx="3574651" cy="2824639"/>
          </a:xfrm>
        </p:spPr>
        <p:txBody>
          <a:bodyPr/>
          <a:lstStyle/>
          <a:p>
            <a:r>
              <a:rPr lang="en-US" dirty="0"/>
              <a:t>Access to technology and digital divide</a:t>
            </a:r>
          </a:p>
          <a:p>
            <a:r>
              <a:rPr lang="en-US" dirty="0"/>
              <a:t>Ensuring data privacy and security</a:t>
            </a:r>
          </a:p>
          <a:p>
            <a:r>
              <a:rPr lang="en-US" dirty="0"/>
              <a:t>Balancing screen time and traditional learning methods</a:t>
            </a:r>
          </a:p>
        </p:txBody>
      </p:sp>
      <p:sp>
        <p:nvSpPr>
          <p:cNvPr id="4" name="Slide Number Placeholder 3">
            <a:extLst>
              <a:ext uri="{FF2B5EF4-FFF2-40B4-BE49-F238E27FC236}">
                <a16:creationId xmlns:a16="http://schemas.microsoft.com/office/drawing/2014/main" id="{21CC91DA-4893-AB00-CCDE-168B447C2B55}"/>
              </a:ext>
            </a:extLst>
          </p:cNvPr>
          <p:cNvSpPr>
            <a:spLocks noGrp="1"/>
          </p:cNvSpPr>
          <p:nvPr>
            <p:ph type="sldNum" sz="quarter" idx="12"/>
          </p:nvPr>
        </p:nvSpPr>
        <p:spPr/>
        <p:txBody>
          <a:bodyPr/>
          <a:lstStyle/>
          <a:p>
            <a:fld id="{CFCA1D6E-D892-41E3-9757-69AEE532ADE3}" type="slidenum">
              <a:rPr lang="en-US" smtClean="0"/>
              <a:t>16</a:t>
            </a:fld>
            <a:endParaRPr lang="en-US"/>
          </a:p>
        </p:txBody>
      </p:sp>
      <p:pic>
        <p:nvPicPr>
          <p:cNvPr id="5" name="Picture 4">
            <a:extLst>
              <a:ext uri="{FF2B5EF4-FFF2-40B4-BE49-F238E27FC236}">
                <a16:creationId xmlns:a16="http://schemas.microsoft.com/office/drawing/2014/main" id="{FA3A4322-45A9-6323-3595-1A5DB4607A53}"/>
              </a:ext>
            </a:extLst>
          </p:cNvPr>
          <p:cNvPicPr>
            <a:picLocks noChangeAspect="1"/>
          </p:cNvPicPr>
          <p:nvPr/>
        </p:nvPicPr>
        <p:blipFill>
          <a:blip r:embed="rId2"/>
          <a:stretch>
            <a:fillRect/>
          </a:stretch>
        </p:blipFill>
        <p:spPr>
          <a:xfrm>
            <a:off x="4082143" y="1506735"/>
            <a:ext cx="4924697" cy="3006482"/>
          </a:xfrm>
          <a:prstGeom prst="rect">
            <a:avLst/>
          </a:prstGeom>
        </p:spPr>
      </p:pic>
    </p:spTree>
    <p:extLst>
      <p:ext uri="{BB962C8B-B14F-4D97-AF65-F5344CB8AC3E}">
        <p14:creationId xmlns:p14="http://schemas.microsoft.com/office/powerpoint/2010/main" val="408541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62315-74F0-EDF2-0713-56DEEF5F6AE6}"/>
              </a:ext>
            </a:extLst>
          </p:cNvPr>
          <p:cNvSpPr>
            <a:spLocks noGrp="1"/>
          </p:cNvSpPr>
          <p:nvPr>
            <p:ph type="title"/>
          </p:nvPr>
        </p:nvSpPr>
        <p:spPr/>
        <p:txBody>
          <a:bodyPr/>
          <a:lstStyle/>
          <a:p>
            <a:r>
              <a:rPr lang="en-US" dirty="0"/>
              <a:t>Conclusion</a:t>
            </a:r>
            <a:br>
              <a:rPr lang="en-US" dirty="0"/>
            </a:br>
            <a:endParaRPr lang="en-US" dirty="0"/>
          </a:p>
        </p:txBody>
      </p:sp>
      <p:sp>
        <p:nvSpPr>
          <p:cNvPr id="3" name="Content Placeholder 2">
            <a:extLst>
              <a:ext uri="{FF2B5EF4-FFF2-40B4-BE49-F238E27FC236}">
                <a16:creationId xmlns:a16="http://schemas.microsoft.com/office/drawing/2014/main" id="{77F1000F-4444-257D-BA9D-F2EFE57CE60A}"/>
              </a:ext>
            </a:extLst>
          </p:cNvPr>
          <p:cNvSpPr>
            <a:spLocks noGrp="1"/>
          </p:cNvSpPr>
          <p:nvPr>
            <p:ph idx="1"/>
          </p:nvPr>
        </p:nvSpPr>
        <p:spPr>
          <a:xfrm>
            <a:off x="226802" y="1272306"/>
            <a:ext cx="3156478" cy="2824639"/>
          </a:xfrm>
        </p:spPr>
        <p:txBody>
          <a:bodyPr/>
          <a:lstStyle/>
          <a:p>
            <a:r>
              <a:rPr lang="en-US" dirty="0"/>
              <a:t>Recap of key points</a:t>
            </a:r>
          </a:p>
          <a:p>
            <a:r>
              <a:rPr lang="en-US" dirty="0"/>
              <a:t>The transformative potential of digitalization and AI in education</a:t>
            </a:r>
          </a:p>
          <a:p>
            <a:r>
              <a:rPr lang="en-US" dirty="0"/>
              <a:t>Call to action for educators and policymakers</a:t>
            </a:r>
          </a:p>
        </p:txBody>
      </p:sp>
      <p:sp>
        <p:nvSpPr>
          <p:cNvPr id="4" name="Slide Number Placeholder 3">
            <a:extLst>
              <a:ext uri="{FF2B5EF4-FFF2-40B4-BE49-F238E27FC236}">
                <a16:creationId xmlns:a16="http://schemas.microsoft.com/office/drawing/2014/main" id="{0B64C7FF-311C-0645-C147-6222284D2E61}"/>
              </a:ext>
            </a:extLst>
          </p:cNvPr>
          <p:cNvSpPr>
            <a:spLocks noGrp="1"/>
          </p:cNvSpPr>
          <p:nvPr>
            <p:ph type="sldNum" sz="quarter" idx="12"/>
          </p:nvPr>
        </p:nvSpPr>
        <p:spPr/>
        <p:txBody>
          <a:bodyPr/>
          <a:lstStyle/>
          <a:p>
            <a:fld id="{CFCA1D6E-D892-41E3-9757-69AEE532ADE3}" type="slidenum">
              <a:rPr lang="en-US" smtClean="0"/>
              <a:t>17</a:t>
            </a:fld>
            <a:endParaRPr lang="en-US"/>
          </a:p>
        </p:txBody>
      </p:sp>
      <p:pic>
        <p:nvPicPr>
          <p:cNvPr id="5" name="Picture 4">
            <a:extLst>
              <a:ext uri="{FF2B5EF4-FFF2-40B4-BE49-F238E27FC236}">
                <a16:creationId xmlns:a16="http://schemas.microsoft.com/office/drawing/2014/main" id="{8D7F6853-1986-5655-5FB2-FFD3448E24A0}"/>
              </a:ext>
            </a:extLst>
          </p:cNvPr>
          <p:cNvPicPr>
            <a:picLocks noChangeAspect="1"/>
          </p:cNvPicPr>
          <p:nvPr/>
        </p:nvPicPr>
        <p:blipFill>
          <a:blip r:embed="rId2"/>
          <a:stretch>
            <a:fillRect/>
          </a:stretch>
        </p:blipFill>
        <p:spPr>
          <a:xfrm>
            <a:off x="2370909" y="374650"/>
            <a:ext cx="6908800" cy="3886200"/>
          </a:xfrm>
          <a:prstGeom prst="rect">
            <a:avLst/>
          </a:prstGeom>
        </p:spPr>
      </p:pic>
      <p:sp>
        <p:nvSpPr>
          <p:cNvPr id="6" name="TextBox 5">
            <a:extLst>
              <a:ext uri="{FF2B5EF4-FFF2-40B4-BE49-F238E27FC236}">
                <a16:creationId xmlns:a16="http://schemas.microsoft.com/office/drawing/2014/main" id="{CA80B8D5-3AB5-5959-1DDD-CF17627F2D09}"/>
              </a:ext>
            </a:extLst>
          </p:cNvPr>
          <p:cNvSpPr txBox="1"/>
          <p:nvPr/>
        </p:nvSpPr>
        <p:spPr>
          <a:xfrm>
            <a:off x="6204856" y="4624251"/>
            <a:ext cx="2828109" cy="369332"/>
          </a:xfrm>
          <a:prstGeom prst="rect">
            <a:avLst/>
          </a:prstGeom>
          <a:noFill/>
        </p:spPr>
        <p:txBody>
          <a:bodyPr wrap="square" rtlCol="0">
            <a:spAutoFit/>
          </a:bodyPr>
          <a:lstStyle/>
          <a:p>
            <a:r>
              <a:rPr lang="en-US" dirty="0"/>
              <a:t>World economic forum</a:t>
            </a:r>
          </a:p>
        </p:txBody>
      </p:sp>
    </p:spTree>
    <p:extLst>
      <p:ext uri="{BB962C8B-B14F-4D97-AF65-F5344CB8AC3E}">
        <p14:creationId xmlns:p14="http://schemas.microsoft.com/office/powerpoint/2010/main" val="3536059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E1427-B135-F37E-274F-DB0A54395F05}"/>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3" name="TextBox 2">
            <a:extLst>
              <a:ext uri="{FF2B5EF4-FFF2-40B4-BE49-F238E27FC236}">
                <a16:creationId xmlns:a16="http://schemas.microsoft.com/office/drawing/2014/main" id="{8F7C36CF-3AE1-D211-509A-0DD6105E64C2}"/>
              </a:ext>
            </a:extLst>
          </p:cNvPr>
          <p:cNvSpPr txBox="1"/>
          <p:nvPr/>
        </p:nvSpPr>
        <p:spPr>
          <a:xfrm>
            <a:off x="1307087" y="852692"/>
            <a:ext cx="1969045" cy="954107"/>
          </a:xfrm>
          <a:prstGeom prst="rect">
            <a:avLst/>
          </a:prstGeom>
          <a:noFill/>
        </p:spPr>
        <p:txBody>
          <a:bodyPr wrap="square" rtlCol="0">
            <a:spAutoFit/>
          </a:bodyPr>
          <a:lstStyle/>
          <a:p>
            <a:endParaRPr lang="en-US" sz="2800" dirty="0"/>
          </a:p>
          <a:p>
            <a:r>
              <a:rPr lang="en-US" sz="2800" dirty="0"/>
              <a:t>PRODIGE</a:t>
            </a:r>
          </a:p>
        </p:txBody>
      </p:sp>
      <p:pic>
        <p:nvPicPr>
          <p:cNvPr id="4" name="Picture 3">
            <a:extLst>
              <a:ext uri="{FF2B5EF4-FFF2-40B4-BE49-F238E27FC236}">
                <a16:creationId xmlns:a16="http://schemas.microsoft.com/office/drawing/2014/main" id="{CB6C169B-61A1-472F-EC49-6A79F5D7401D}"/>
              </a:ext>
            </a:extLst>
          </p:cNvPr>
          <p:cNvPicPr>
            <a:picLocks noChangeAspect="1"/>
          </p:cNvPicPr>
          <p:nvPr/>
        </p:nvPicPr>
        <p:blipFill>
          <a:blip r:embed="rId2"/>
          <a:stretch>
            <a:fillRect/>
          </a:stretch>
        </p:blipFill>
        <p:spPr>
          <a:xfrm>
            <a:off x="6045154" y="75294"/>
            <a:ext cx="2143125" cy="2143125"/>
          </a:xfrm>
          <a:prstGeom prst="rect">
            <a:avLst/>
          </a:prstGeom>
        </p:spPr>
      </p:pic>
      <p:pic>
        <p:nvPicPr>
          <p:cNvPr id="5" name="Picture 4">
            <a:extLst>
              <a:ext uri="{FF2B5EF4-FFF2-40B4-BE49-F238E27FC236}">
                <a16:creationId xmlns:a16="http://schemas.microsoft.com/office/drawing/2014/main" id="{A66E5D9E-5A5F-AAFD-D934-7DE7C7650C4D}"/>
              </a:ext>
            </a:extLst>
          </p:cNvPr>
          <p:cNvPicPr>
            <a:picLocks noChangeAspect="1"/>
          </p:cNvPicPr>
          <p:nvPr/>
        </p:nvPicPr>
        <p:blipFill>
          <a:blip r:embed="rId3"/>
          <a:stretch>
            <a:fillRect/>
          </a:stretch>
        </p:blipFill>
        <p:spPr>
          <a:xfrm>
            <a:off x="832832" y="2218419"/>
            <a:ext cx="3028950" cy="1514475"/>
          </a:xfrm>
          <a:prstGeom prst="rect">
            <a:avLst/>
          </a:prstGeom>
        </p:spPr>
      </p:pic>
      <p:pic>
        <p:nvPicPr>
          <p:cNvPr id="6" name="Picture 5">
            <a:extLst>
              <a:ext uri="{FF2B5EF4-FFF2-40B4-BE49-F238E27FC236}">
                <a16:creationId xmlns:a16="http://schemas.microsoft.com/office/drawing/2014/main" id="{4F69B72F-F798-998E-6F22-CC90B25CA117}"/>
              </a:ext>
            </a:extLst>
          </p:cNvPr>
          <p:cNvPicPr>
            <a:picLocks noChangeAspect="1"/>
          </p:cNvPicPr>
          <p:nvPr/>
        </p:nvPicPr>
        <p:blipFill>
          <a:blip r:embed="rId4"/>
          <a:stretch>
            <a:fillRect/>
          </a:stretch>
        </p:blipFill>
        <p:spPr>
          <a:xfrm>
            <a:off x="5867086" y="2861356"/>
            <a:ext cx="2619375" cy="1743075"/>
          </a:xfrm>
          <a:prstGeom prst="rect">
            <a:avLst/>
          </a:prstGeom>
        </p:spPr>
      </p:pic>
    </p:spTree>
    <p:extLst>
      <p:ext uri="{BB962C8B-B14F-4D97-AF65-F5344CB8AC3E}">
        <p14:creationId xmlns:p14="http://schemas.microsoft.com/office/powerpoint/2010/main" val="3729119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CCF80-75B0-A1E5-C2BC-3A451FE5EB8C}"/>
              </a:ext>
            </a:extLst>
          </p:cNvPr>
          <p:cNvSpPr>
            <a:spLocks noGrp="1"/>
          </p:cNvSpPr>
          <p:nvPr>
            <p:ph type="sldNum" sz="quarter" idx="12"/>
          </p:nvPr>
        </p:nvSpPr>
        <p:spPr/>
        <p:txBody>
          <a:bodyPr/>
          <a:lstStyle/>
          <a:p>
            <a:fld id="{CFCA1D6E-D892-41E3-9757-69AEE532ADE3}" type="slidenum">
              <a:rPr lang="en-US" smtClean="0"/>
              <a:t>19</a:t>
            </a:fld>
            <a:endParaRPr lang="en-US"/>
          </a:p>
        </p:txBody>
      </p:sp>
      <p:pic>
        <p:nvPicPr>
          <p:cNvPr id="5" name="Picture 4">
            <a:extLst>
              <a:ext uri="{FF2B5EF4-FFF2-40B4-BE49-F238E27FC236}">
                <a16:creationId xmlns:a16="http://schemas.microsoft.com/office/drawing/2014/main" id="{E6712882-3D66-EAC3-5FD8-CE64952237FA}"/>
              </a:ext>
            </a:extLst>
          </p:cNvPr>
          <p:cNvPicPr>
            <a:picLocks noChangeAspect="1"/>
          </p:cNvPicPr>
          <p:nvPr/>
        </p:nvPicPr>
        <p:blipFill>
          <a:blip r:embed="rId2"/>
          <a:stretch>
            <a:fillRect/>
          </a:stretch>
        </p:blipFill>
        <p:spPr>
          <a:xfrm>
            <a:off x="331814" y="0"/>
            <a:ext cx="8480371" cy="4844839"/>
          </a:xfrm>
          <a:prstGeom prst="rect">
            <a:avLst/>
          </a:prstGeom>
        </p:spPr>
      </p:pic>
    </p:spTree>
    <p:extLst>
      <p:ext uri="{BB962C8B-B14F-4D97-AF65-F5344CB8AC3E}">
        <p14:creationId xmlns:p14="http://schemas.microsoft.com/office/powerpoint/2010/main" val="2027498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25C4AB-50EB-D7E6-A3F1-64A84FC034B7}"/>
              </a:ext>
            </a:extLst>
          </p:cNvPr>
          <p:cNvSpPr>
            <a:spLocks noGrp="1"/>
          </p:cNvSpPr>
          <p:nvPr>
            <p:ph type="sldNum" sz="quarter" idx="12"/>
          </p:nvPr>
        </p:nvSpPr>
        <p:spPr/>
        <p:txBody>
          <a:bodyPr/>
          <a:lstStyle/>
          <a:p>
            <a:fld id="{CFCA1D6E-D892-41E3-9757-69AEE532ADE3}" type="slidenum">
              <a:rPr lang="en-US" smtClean="0"/>
              <a:t>2</a:t>
            </a:fld>
            <a:endParaRPr lang="en-US"/>
          </a:p>
        </p:txBody>
      </p:sp>
      <p:sp>
        <p:nvSpPr>
          <p:cNvPr id="6" name="TextBox 5">
            <a:extLst>
              <a:ext uri="{FF2B5EF4-FFF2-40B4-BE49-F238E27FC236}">
                <a16:creationId xmlns:a16="http://schemas.microsoft.com/office/drawing/2014/main" id="{7AF16DDF-9141-4E42-FAF4-3E51CCA68239}"/>
              </a:ext>
            </a:extLst>
          </p:cNvPr>
          <p:cNvSpPr txBox="1"/>
          <p:nvPr/>
        </p:nvSpPr>
        <p:spPr>
          <a:xfrm>
            <a:off x="2286000" y="2387434"/>
            <a:ext cx="4572000" cy="369332"/>
          </a:xfrm>
          <a:prstGeom prst="rect">
            <a:avLst/>
          </a:prstGeom>
          <a:noFill/>
        </p:spPr>
        <p:txBody>
          <a:bodyPr wrap="square">
            <a:spAutoFit/>
          </a:bodyPr>
          <a:lstStyle/>
          <a:p>
            <a:r>
              <a:rPr lang="en-US" b="0">
                <a:effectLst/>
              </a:rPr>
              <a:t> </a:t>
            </a:r>
            <a:endParaRPr lang="en-US" dirty="0"/>
          </a:p>
        </p:txBody>
      </p:sp>
      <p:pic>
        <p:nvPicPr>
          <p:cNvPr id="7" name="Picture 6">
            <a:extLst>
              <a:ext uri="{FF2B5EF4-FFF2-40B4-BE49-F238E27FC236}">
                <a16:creationId xmlns:a16="http://schemas.microsoft.com/office/drawing/2014/main" id="{FB8CA7F8-5B42-9274-E57B-E6B2BD659B88}"/>
              </a:ext>
            </a:extLst>
          </p:cNvPr>
          <p:cNvPicPr>
            <a:picLocks noChangeAspect="1"/>
          </p:cNvPicPr>
          <p:nvPr/>
        </p:nvPicPr>
        <p:blipFill>
          <a:blip r:embed="rId2"/>
          <a:stretch>
            <a:fillRect/>
          </a:stretch>
        </p:blipFill>
        <p:spPr>
          <a:xfrm>
            <a:off x="880741" y="390090"/>
            <a:ext cx="7528622" cy="3994688"/>
          </a:xfrm>
          <a:prstGeom prst="rect">
            <a:avLst/>
          </a:prstGeom>
        </p:spPr>
      </p:pic>
    </p:spTree>
    <p:extLst>
      <p:ext uri="{BB962C8B-B14F-4D97-AF65-F5344CB8AC3E}">
        <p14:creationId xmlns:p14="http://schemas.microsoft.com/office/powerpoint/2010/main" val="75671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19" name="Google Shape;219;p20"/>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205" name="Google Shape;205;p20"/>
          <p:cNvSpPr txBox="1">
            <a:spLocks noGrp="1"/>
          </p:cNvSpPr>
          <p:nvPr>
            <p:ph type="ctrTitle" idx="4294967295"/>
          </p:nvPr>
        </p:nvSpPr>
        <p:spPr>
          <a:xfrm>
            <a:off x="0" y="2236788"/>
            <a:ext cx="4003675" cy="9572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dirty="0"/>
              <a:t>Thank you </a:t>
            </a:r>
            <a:br>
              <a:rPr lang="en-US" sz="4400" dirty="0"/>
            </a:br>
            <a:r>
              <a:rPr lang="en-US" sz="4400" dirty="0"/>
              <a:t>for your attention </a:t>
            </a:r>
            <a:endParaRPr sz="4400" dirty="0"/>
          </a:p>
        </p:txBody>
      </p:sp>
      <p:sp>
        <p:nvSpPr>
          <p:cNvPr id="206" name="Google Shape;206;p20"/>
          <p:cNvSpPr txBox="1">
            <a:spLocks noGrp="1"/>
          </p:cNvSpPr>
          <p:nvPr>
            <p:ph type="subTitle" idx="4294967295"/>
          </p:nvPr>
        </p:nvSpPr>
        <p:spPr>
          <a:xfrm>
            <a:off x="0" y="3189288"/>
            <a:ext cx="4162425" cy="138747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400" dirty="0">
                <a:solidFill>
                  <a:schemeClr val="tx1"/>
                </a:solidFill>
              </a:rPr>
              <a:t>In case of interest or further questions, contact at:</a:t>
            </a:r>
          </a:p>
          <a:p>
            <a:pPr marL="0" lvl="0" indent="0" algn="ctr" rtl="0">
              <a:spcBef>
                <a:spcPts val="600"/>
              </a:spcBef>
              <a:spcAft>
                <a:spcPts val="0"/>
              </a:spcAft>
              <a:buNone/>
            </a:pPr>
            <a:r>
              <a:rPr lang="en-US" sz="1400" dirty="0" err="1">
                <a:solidFill>
                  <a:schemeClr val="tx1"/>
                </a:solidFill>
                <a:hlinkClick r:id="rId3">
                  <a:extLst>
                    <a:ext uri="{A12FA001-AC4F-418D-AE19-62706E023703}">
                      <ahyp:hlinkClr xmlns:ahyp="http://schemas.microsoft.com/office/drawing/2018/hyperlinkcolor" val="tx"/>
                    </a:ext>
                  </a:extLst>
                </a:hlinkClick>
              </a:rPr>
              <a:t>i</a:t>
            </a:r>
            <a:r>
              <a:rPr lang="en" sz="1400" dirty="0">
                <a:solidFill>
                  <a:schemeClr val="tx1"/>
                </a:solidFill>
                <a:hlinkClick r:id="rId3">
                  <a:extLst>
                    <a:ext uri="{A12FA001-AC4F-418D-AE19-62706E023703}">
                      <ahyp:hlinkClr xmlns:ahyp="http://schemas.microsoft.com/office/drawing/2018/hyperlinkcolor" val="tx"/>
                    </a:ext>
                  </a:extLst>
                </a:hlinkClick>
              </a:rPr>
              <a:t>grdzelidze@cu.edu.ge</a:t>
            </a:r>
            <a:endParaRPr lang="ka-GE" sz="1400" dirty="0">
              <a:solidFill>
                <a:schemeClr val="tx1"/>
              </a:solidFill>
            </a:endParaRPr>
          </a:p>
          <a:p>
            <a:pPr marL="0" lvl="0" indent="0" algn="ctr" rtl="0">
              <a:spcBef>
                <a:spcPts val="600"/>
              </a:spcBef>
              <a:spcAft>
                <a:spcPts val="0"/>
              </a:spcAft>
              <a:buNone/>
            </a:pPr>
            <a:r>
              <a:rPr lang="en" sz="1400" dirty="0">
                <a:solidFill>
                  <a:schemeClr val="tx1"/>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296D9A-8A5D-101B-478A-A2E92976B0E6}"/>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3</a:t>
            </a:fld>
            <a:endParaRPr lang="en"/>
          </a:p>
        </p:txBody>
      </p:sp>
      <p:pic>
        <p:nvPicPr>
          <p:cNvPr id="3" name="Picture 2">
            <a:extLst>
              <a:ext uri="{FF2B5EF4-FFF2-40B4-BE49-F238E27FC236}">
                <a16:creationId xmlns:a16="http://schemas.microsoft.com/office/drawing/2014/main" id="{83A54679-2059-C621-A0BB-EE69FD7093C2}"/>
              </a:ext>
            </a:extLst>
          </p:cNvPr>
          <p:cNvPicPr>
            <a:picLocks noChangeAspect="1"/>
          </p:cNvPicPr>
          <p:nvPr/>
        </p:nvPicPr>
        <p:blipFill>
          <a:blip r:embed="rId2"/>
          <a:stretch>
            <a:fillRect/>
          </a:stretch>
        </p:blipFill>
        <p:spPr>
          <a:xfrm>
            <a:off x="488678" y="274881"/>
            <a:ext cx="7729702" cy="4011517"/>
          </a:xfrm>
          <a:prstGeom prst="rect">
            <a:avLst/>
          </a:prstGeom>
        </p:spPr>
      </p:pic>
      <p:pic>
        <p:nvPicPr>
          <p:cNvPr id="4" name="Picture 3">
            <a:extLst>
              <a:ext uri="{FF2B5EF4-FFF2-40B4-BE49-F238E27FC236}">
                <a16:creationId xmlns:a16="http://schemas.microsoft.com/office/drawing/2014/main" id="{DEAE9A7F-7E40-A888-D5F5-684B6494FF7A}"/>
              </a:ext>
            </a:extLst>
          </p:cNvPr>
          <p:cNvPicPr>
            <a:picLocks noChangeAspect="1"/>
          </p:cNvPicPr>
          <p:nvPr/>
        </p:nvPicPr>
        <p:blipFill>
          <a:blip r:embed="rId3"/>
          <a:stretch>
            <a:fillRect/>
          </a:stretch>
        </p:blipFill>
        <p:spPr>
          <a:xfrm>
            <a:off x="488677" y="2736244"/>
            <a:ext cx="2708917" cy="1550154"/>
          </a:xfrm>
          <a:prstGeom prst="rect">
            <a:avLst/>
          </a:prstGeom>
        </p:spPr>
      </p:pic>
    </p:spTree>
    <p:extLst>
      <p:ext uri="{BB962C8B-B14F-4D97-AF65-F5344CB8AC3E}">
        <p14:creationId xmlns:p14="http://schemas.microsoft.com/office/powerpoint/2010/main" val="3191703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084C5-67CF-E6CC-83C8-0355165CE851}"/>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pic>
        <p:nvPicPr>
          <p:cNvPr id="3" name="Picture 2">
            <a:extLst>
              <a:ext uri="{FF2B5EF4-FFF2-40B4-BE49-F238E27FC236}">
                <a16:creationId xmlns:a16="http://schemas.microsoft.com/office/drawing/2014/main" id="{F5D314CE-8563-650B-B082-7F880D1D23F2}"/>
              </a:ext>
            </a:extLst>
          </p:cNvPr>
          <p:cNvPicPr>
            <a:picLocks noChangeAspect="1"/>
          </p:cNvPicPr>
          <p:nvPr/>
        </p:nvPicPr>
        <p:blipFill>
          <a:blip r:embed="rId2"/>
          <a:stretch>
            <a:fillRect/>
          </a:stretch>
        </p:blipFill>
        <p:spPr>
          <a:xfrm>
            <a:off x="997145" y="24817"/>
            <a:ext cx="6710742" cy="4949172"/>
          </a:xfrm>
          <a:prstGeom prst="rect">
            <a:avLst/>
          </a:prstGeom>
        </p:spPr>
      </p:pic>
    </p:spTree>
    <p:extLst>
      <p:ext uri="{BB962C8B-B14F-4D97-AF65-F5344CB8AC3E}">
        <p14:creationId xmlns:p14="http://schemas.microsoft.com/office/powerpoint/2010/main" val="397372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4620C-724B-D48C-09C3-AE35B9488E47}"/>
              </a:ext>
            </a:extLst>
          </p:cNvPr>
          <p:cNvSpPr>
            <a:spLocks noGrp="1"/>
          </p:cNvSpPr>
          <p:nvPr>
            <p:ph idx="1"/>
          </p:nvPr>
        </p:nvSpPr>
        <p:spPr>
          <a:xfrm>
            <a:off x="822960" y="1384301"/>
            <a:ext cx="4399779" cy="3017520"/>
          </a:xfrm>
        </p:spPr>
        <p:txBody>
          <a:bodyPr>
            <a:normAutofit fontScale="92500" lnSpcReduction="10000"/>
          </a:bodyPr>
          <a:lstStyle/>
          <a:p>
            <a:pPr marL="342900" indent="-342900">
              <a:buFont typeface="+mj-lt"/>
              <a:buAutoNum type="arabicPeriod"/>
            </a:pPr>
            <a:r>
              <a:rPr lang="en-US" sz="1800" b="1" dirty="0"/>
              <a:t>"Digital transformation is not just about technology, it’s about reimagining the future of education.“ </a:t>
            </a:r>
            <a:r>
              <a:rPr lang="en-US" sz="1800" dirty="0"/>
              <a:t>Satya Nadella</a:t>
            </a:r>
          </a:p>
          <a:p>
            <a:pPr marL="342900" indent="-342900">
              <a:buFont typeface="+mj-lt"/>
              <a:buAutoNum type="arabicPeriod"/>
            </a:pPr>
            <a:r>
              <a:rPr lang="en-US" sz="1800" b="1" dirty="0"/>
              <a:t>"Universities must embrace the opportunities presented by digital technologies to remain relevant and provide value in a rapidly changing world.“ </a:t>
            </a:r>
            <a:r>
              <a:rPr lang="en-US" sz="1800" dirty="0"/>
              <a:t>Diana </a:t>
            </a:r>
            <a:r>
              <a:rPr lang="en-US" sz="1800" dirty="0" err="1"/>
              <a:t>Laurillard</a:t>
            </a:r>
            <a:endParaRPr lang="en-US" sz="1800" dirty="0"/>
          </a:p>
          <a:p>
            <a:pPr marL="342900" indent="-342900">
              <a:buFont typeface="+mj-lt"/>
              <a:buAutoNum type="arabicPeriod"/>
            </a:pPr>
            <a:r>
              <a:rPr lang="en-US" sz="1800" b="1" dirty="0"/>
              <a:t>"The real power of interactive technologies is that they let us learn in ways that aren’t otherwise possible or practical.“ </a:t>
            </a:r>
            <a:r>
              <a:rPr lang="en-US" sz="1800" dirty="0"/>
              <a:t>David </a:t>
            </a:r>
            <a:r>
              <a:rPr lang="en-US" sz="1800" dirty="0" err="1"/>
              <a:t>Lassner</a:t>
            </a:r>
            <a:endParaRPr lang="en-US" sz="1800" dirty="0"/>
          </a:p>
          <a:p>
            <a:endParaRPr lang="en-US" b="1" dirty="0"/>
          </a:p>
          <a:p>
            <a:endParaRPr lang="en-US" dirty="0"/>
          </a:p>
          <a:p>
            <a:pPr>
              <a:buFont typeface="Wingdings" panose="05000000000000000000" pitchFamily="2" charset="2"/>
              <a:buChar char="Ø"/>
            </a:pPr>
            <a:endParaRPr lang="en-US" dirty="0"/>
          </a:p>
          <a:p>
            <a:endParaRPr lang="en-US" dirty="0"/>
          </a:p>
        </p:txBody>
      </p:sp>
      <p:sp>
        <p:nvSpPr>
          <p:cNvPr id="4" name="Slide Number Placeholder 3">
            <a:extLst>
              <a:ext uri="{FF2B5EF4-FFF2-40B4-BE49-F238E27FC236}">
                <a16:creationId xmlns:a16="http://schemas.microsoft.com/office/drawing/2014/main" id="{F7FF8E98-6A10-98D1-F904-E26DF803B31E}"/>
              </a:ext>
            </a:extLst>
          </p:cNvPr>
          <p:cNvSpPr>
            <a:spLocks noGrp="1"/>
          </p:cNvSpPr>
          <p:nvPr>
            <p:ph type="sldNum" sz="quarter" idx="12"/>
          </p:nvPr>
        </p:nvSpPr>
        <p:spPr/>
        <p:txBody>
          <a:bodyPr/>
          <a:lstStyle/>
          <a:p>
            <a:fld id="{CFCA1D6E-D892-41E3-9757-69AEE532ADE3}" type="slidenum">
              <a:rPr lang="en-US" smtClean="0"/>
              <a:t>5</a:t>
            </a:fld>
            <a:endParaRPr lang="en-US"/>
          </a:p>
        </p:txBody>
      </p:sp>
      <p:pic>
        <p:nvPicPr>
          <p:cNvPr id="5" name="Picture 4">
            <a:extLst>
              <a:ext uri="{FF2B5EF4-FFF2-40B4-BE49-F238E27FC236}">
                <a16:creationId xmlns:a16="http://schemas.microsoft.com/office/drawing/2014/main" id="{2CA3AB0C-6707-20ED-165B-BE7952496852}"/>
              </a:ext>
            </a:extLst>
          </p:cNvPr>
          <p:cNvPicPr>
            <a:picLocks noChangeAspect="1"/>
          </p:cNvPicPr>
          <p:nvPr/>
        </p:nvPicPr>
        <p:blipFill>
          <a:blip r:embed="rId2"/>
          <a:stretch>
            <a:fillRect/>
          </a:stretch>
        </p:blipFill>
        <p:spPr>
          <a:xfrm>
            <a:off x="5608947" y="1890508"/>
            <a:ext cx="3111308" cy="2070434"/>
          </a:xfrm>
          <a:prstGeom prst="rect">
            <a:avLst/>
          </a:prstGeom>
        </p:spPr>
      </p:pic>
    </p:spTree>
    <p:extLst>
      <p:ext uri="{BB962C8B-B14F-4D97-AF65-F5344CB8AC3E}">
        <p14:creationId xmlns:p14="http://schemas.microsoft.com/office/powerpoint/2010/main" val="216560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44B41B-173C-8F6C-4A25-CE9418C72518}"/>
              </a:ext>
            </a:extLst>
          </p:cNvPr>
          <p:cNvSpPr>
            <a:spLocks noGrp="1"/>
          </p:cNvSpPr>
          <p:nvPr>
            <p:ph type="sldNum" sz="quarter" idx="12"/>
          </p:nvPr>
        </p:nvSpPr>
        <p:spPr>
          <a:xfrm>
            <a:off x="6572945" y="4757125"/>
            <a:ext cx="2194560" cy="261018"/>
          </a:xfrm>
        </p:spPr>
        <p:txBody>
          <a:bodyPr/>
          <a:lstStyle/>
          <a:p>
            <a:r>
              <a:rPr lang="en-US" sz="800" dirty="0">
                <a:solidFill>
                  <a:schemeClr val="tx1">
                    <a:alpha val="25000"/>
                  </a:schemeClr>
                </a:solidFill>
              </a:rPr>
              <a:t>https://www.cepal.org/sites/default/files/</a:t>
            </a:r>
            <a:r>
              <a:rPr lang="en-US" sz="800" b="1" dirty="0">
                <a:solidFill>
                  <a:schemeClr val="tx1">
                    <a:alpha val="25000"/>
                  </a:schemeClr>
                </a:solidFill>
              </a:rPr>
              <a:t>publication/files/46817/S2000960_en.phttps://www.cepal.org/sites/default/files/publication/files/46817/S2000960_en.pdfdf</a:t>
            </a:r>
            <a:fld id="{CFCA1D6E-D892-41E3-9757-69AEE532ADE3}" type="slidenum">
              <a:rPr lang="en-US" sz="800" b="1" smtClean="0">
                <a:solidFill>
                  <a:schemeClr val="tx1">
                    <a:alpha val="25000"/>
                  </a:schemeClr>
                </a:solidFill>
              </a:rPr>
              <a:t>6</a:t>
            </a:fld>
            <a:endParaRPr lang="en-US" sz="800" b="1" dirty="0">
              <a:solidFill>
                <a:schemeClr val="tx1">
                  <a:alpha val="25000"/>
                </a:schemeClr>
              </a:solidFill>
            </a:endParaRPr>
          </a:p>
        </p:txBody>
      </p:sp>
      <p:pic>
        <p:nvPicPr>
          <p:cNvPr id="5" name="Picture 4">
            <a:extLst>
              <a:ext uri="{FF2B5EF4-FFF2-40B4-BE49-F238E27FC236}">
                <a16:creationId xmlns:a16="http://schemas.microsoft.com/office/drawing/2014/main" id="{FD598326-1259-2C94-CB60-69BB50FBB2E6}"/>
              </a:ext>
            </a:extLst>
          </p:cNvPr>
          <p:cNvPicPr>
            <a:picLocks noChangeAspect="1"/>
          </p:cNvPicPr>
          <p:nvPr/>
        </p:nvPicPr>
        <p:blipFill>
          <a:blip r:embed="rId3"/>
          <a:stretch>
            <a:fillRect/>
          </a:stretch>
        </p:blipFill>
        <p:spPr>
          <a:xfrm>
            <a:off x="734885" y="0"/>
            <a:ext cx="8032620" cy="4830052"/>
          </a:xfrm>
          <a:prstGeom prst="rect">
            <a:avLst/>
          </a:prstGeom>
        </p:spPr>
      </p:pic>
    </p:spTree>
    <p:extLst>
      <p:ext uri="{BB962C8B-B14F-4D97-AF65-F5344CB8AC3E}">
        <p14:creationId xmlns:p14="http://schemas.microsoft.com/office/powerpoint/2010/main" val="144841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B0FAA4-A11B-B8E9-0B78-30901D4DEA94}"/>
              </a:ext>
            </a:extLst>
          </p:cNvPr>
          <p:cNvSpPr>
            <a:spLocks noGrp="1"/>
          </p:cNvSpPr>
          <p:nvPr>
            <p:ph type="body" idx="1"/>
          </p:nvPr>
        </p:nvSpPr>
        <p:spPr/>
        <p:txBody>
          <a:bodyPr/>
          <a:lstStyle/>
          <a:p>
            <a:r>
              <a:rPr lang="en-US" dirty="0"/>
              <a:t>1925</a:t>
            </a:r>
          </a:p>
        </p:txBody>
      </p:sp>
      <p:pic>
        <p:nvPicPr>
          <p:cNvPr id="8" name="Content Placeholder 7">
            <a:extLst>
              <a:ext uri="{FF2B5EF4-FFF2-40B4-BE49-F238E27FC236}">
                <a16:creationId xmlns:a16="http://schemas.microsoft.com/office/drawing/2014/main" id="{4DC44FAA-47B5-5F66-20F7-AF8F4ED175C7}"/>
              </a:ext>
            </a:extLst>
          </p:cNvPr>
          <p:cNvPicPr>
            <a:picLocks noGrp="1" noChangeAspect="1"/>
          </p:cNvPicPr>
          <p:nvPr>
            <p:ph sz="half" idx="2"/>
          </p:nvPr>
        </p:nvPicPr>
        <p:blipFill>
          <a:blip r:embed="rId2"/>
          <a:stretch>
            <a:fillRect/>
          </a:stretch>
        </p:blipFill>
        <p:spPr>
          <a:xfrm>
            <a:off x="94202" y="171450"/>
            <a:ext cx="3472167" cy="2400300"/>
          </a:xfrm>
          <a:prstGeom prst="rect">
            <a:avLst/>
          </a:prstGeom>
        </p:spPr>
      </p:pic>
      <p:pic>
        <p:nvPicPr>
          <p:cNvPr id="9" name="Content Placeholder 8">
            <a:extLst>
              <a:ext uri="{FF2B5EF4-FFF2-40B4-BE49-F238E27FC236}">
                <a16:creationId xmlns:a16="http://schemas.microsoft.com/office/drawing/2014/main" id="{D7618BE5-3DE4-BB7B-761B-5362125F1A80}"/>
              </a:ext>
            </a:extLst>
          </p:cNvPr>
          <p:cNvPicPr>
            <a:picLocks noGrp="1" noChangeAspect="1"/>
          </p:cNvPicPr>
          <p:nvPr>
            <p:ph sz="quarter" idx="4"/>
          </p:nvPr>
        </p:nvPicPr>
        <p:blipFill>
          <a:blip r:embed="rId3"/>
          <a:stretch>
            <a:fillRect/>
          </a:stretch>
        </p:blipFill>
        <p:spPr>
          <a:xfrm>
            <a:off x="3495559" y="173464"/>
            <a:ext cx="3497263" cy="2398286"/>
          </a:xfrm>
          <a:prstGeom prst="rect">
            <a:avLst/>
          </a:prstGeom>
        </p:spPr>
      </p:pic>
      <p:sp>
        <p:nvSpPr>
          <p:cNvPr id="7" name="Slide Number Placeholder 6">
            <a:extLst>
              <a:ext uri="{FF2B5EF4-FFF2-40B4-BE49-F238E27FC236}">
                <a16:creationId xmlns:a16="http://schemas.microsoft.com/office/drawing/2014/main" id="{DEEB302C-F33A-7D53-473D-E334EF527AAC}"/>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pic>
        <p:nvPicPr>
          <p:cNvPr id="12" name="Picture 11">
            <a:extLst>
              <a:ext uri="{FF2B5EF4-FFF2-40B4-BE49-F238E27FC236}">
                <a16:creationId xmlns:a16="http://schemas.microsoft.com/office/drawing/2014/main" id="{A55505A6-CF61-7044-2DAB-4DEA01113FDB}"/>
              </a:ext>
            </a:extLst>
          </p:cNvPr>
          <p:cNvPicPr>
            <a:picLocks noChangeAspect="1"/>
          </p:cNvPicPr>
          <p:nvPr/>
        </p:nvPicPr>
        <p:blipFill>
          <a:blip r:embed="rId4"/>
          <a:stretch>
            <a:fillRect/>
          </a:stretch>
        </p:blipFill>
        <p:spPr>
          <a:xfrm>
            <a:off x="340459" y="2727653"/>
            <a:ext cx="3106235" cy="2131730"/>
          </a:xfrm>
          <a:prstGeom prst="rect">
            <a:avLst/>
          </a:prstGeom>
        </p:spPr>
      </p:pic>
      <p:pic>
        <p:nvPicPr>
          <p:cNvPr id="13" name="Picture 12">
            <a:extLst>
              <a:ext uri="{FF2B5EF4-FFF2-40B4-BE49-F238E27FC236}">
                <a16:creationId xmlns:a16="http://schemas.microsoft.com/office/drawing/2014/main" id="{C56D8F52-C15E-69A8-94A8-9C72BBD4DC84}"/>
              </a:ext>
            </a:extLst>
          </p:cNvPr>
          <p:cNvPicPr>
            <a:picLocks noChangeAspect="1"/>
          </p:cNvPicPr>
          <p:nvPr/>
        </p:nvPicPr>
        <p:blipFill>
          <a:blip r:embed="rId5"/>
          <a:stretch>
            <a:fillRect/>
          </a:stretch>
        </p:blipFill>
        <p:spPr>
          <a:xfrm>
            <a:off x="3709100" y="2674236"/>
            <a:ext cx="3192644" cy="2131730"/>
          </a:xfrm>
          <a:prstGeom prst="rect">
            <a:avLst/>
          </a:prstGeom>
        </p:spPr>
      </p:pic>
      <p:sp>
        <p:nvSpPr>
          <p:cNvPr id="14" name="TextBox 13">
            <a:extLst>
              <a:ext uri="{FF2B5EF4-FFF2-40B4-BE49-F238E27FC236}">
                <a16:creationId xmlns:a16="http://schemas.microsoft.com/office/drawing/2014/main" id="{E151073B-0FDF-B285-9736-E02490EF10A4}"/>
              </a:ext>
            </a:extLst>
          </p:cNvPr>
          <p:cNvSpPr txBox="1"/>
          <p:nvPr/>
        </p:nvSpPr>
        <p:spPr>
          <a:xfrm rot="10800000" flipH="1" flipV="1">
            <a:off x="7854956" y="1091642"/>
            <a:ext cx="1194842"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B0F0"/>
                </a:solidFill>
              </a:rPr>
              <a:t>1890</a:t>
            </a:r>
          </a:p>
          <a:p>
            <a:pPr marL="285750" indent="-285750">
              <a:buFont typeface="Arial" panose="020B0604020202020204" pitchFamily="34" charset="0"/>
              <a:buChar char="•"/>
            </a:pPr>
            <a:r>
              <a:rPr lang="en-US" dirty="0">
                <a:solidFill>
                  <a:srgbClr val="00B0F0"/>
                </a:solidFill>
              </a:rPr>
              <a:t>1925</a:t>
            </a:r>
          </a:p>
          <a:p>
            <a:pPr marL="285750" indent="-285750">
              <a:buFont typeface="Arial" panose="020B0604020202020204" pitchFamily="34" charset="0"/>
              <a:buChar char="•"/>
            </a:pPr>
            <a:r>
              <a:rPr lang="en-US" dirty="0">
                <a:solidFill>
                  <a:srgbClr val="00B0F0"/>
                </a:solidFill>
              </a:rPr>
              <a:t>1970</a:t>
            </a:r>
          </a:p>
          <a:p>
            <a:pPr marL="285750" indent="-285750">
              <a:buFont typeface="Arial" panose="020B0604020202020204" pitchFamily="34" charset="0"/>
              <a:buChar char="•"/>
            </a:pPr>
            <a:r>
              <a:rPr lang="en-US" dirty="0">
                <a:solidFill>
                  <a:srgbClr val="00B0F0"/>
                </a:solidFill>
              </a:rPr>
              <a:t>2015</a:t>
            </a:r>
          </a:p>
        </p:txBody>
      </p:sp>
    </p:spTree>
    <p:extLst>
      <p:ext uri="{BB962C8B-B14F-4D97-AF65-F5344CB8AC3E}">
        <p14:creationId xmlns:p14="http://schemas.microsoft.com/office/powerpoint/2010/main" val="2319925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7EAE-285A-EE0A-2DD9-AEB252AFE7F3}"/>
              </a:ext>
            </a:extLst>
          </p:cNvPr>
          <p:cNvSpPr>
            <a:spLocks noGrp="1"/>
          </p:cNvSpPr>
          <p:nvPr>
            <p:ph type="title"/>
          </p:nvPr>
        </p:nvSpPr>
        <p:spPr/>
        <p:txBody>
          <a:bodyPr/>
          <a:lstStyle/>
          <a:p>
            <a:r>
              <a:rPr lang="en-US" dirty="0"/>
              <a:t>Current Trends in Digitalization and AI in Education</a:t>
            </a:r>
          </a:p>
        </p:txBody>
      </p:sp>
      <p:sp>
        <p:nvSpPr>
          <p:cNvPr id="3" name="Content Placeholder 2">
            <a:extLst>
              <a:ext uri="{FF2B5EF4-FFF2-40B4-BE49-F238E27FC236}">
                <a16:creationId xmlns:a16="http://schemas.microsoft.com/office/drawing/2014/main" id="{8407717D-BB41-BC94-9343-86A3988E9105}"/>
              </a:ext>
            </a:extLst>
          </p:cNvPr>
          <p:cNvSpPr>
            <a:spLocks noGrp="1"/>
          </p:cNvSpPr>
          <p:nvPr>
            <p:ph idx="1"/>
          </p:nvPr>
        </p:nvSpPr>
        <p:spPr>
          <a:xfrm>
            <a:off x="712447" y="2167652"/>
            <a:ext cx="3377109" cy="2715100"/>
          </a:xfrm>
        </p:spPr>
        <p:txBody>
          <a:bodyPr/>
          <a:lstStyle/>
          <a:p>
            <a:pPr>
              <a:buFont typeface="Wingdings" panose="05000000000000000000" pitchFamily="2" charset="2"/>
              <a:buChar char="Ø"/>
            </a:pPr>
            <a:r>
              <a:rPr lang="en-US" dirty="0"/>
              <a:t>Increasing use of digital tools in classrooms</a:t>
            </a:r>
          </a:p>
          <a:p>
            <a:pPr>
              <a:buFont typeface="Wingdings" panose="05000000000000000000" pitchFamily="2" charset="2"/>
              <a:buChar char="Ø"/>
            </a:pPr>
            <a:r>
              <a:rPr lang="en-US" dirty="0"/>
              <a:t>Rise of online learning platforms</a:t>
            </a:r>
          </a:p>
          <a:p>
            <a:pPr>
              <a:buFont typeface="Wingdings" panose="05000000000000000000" pitchFamily="2" charset="2"/>
              <a:buChar char="Ø"/>
            </a:pPr>
            <a:r>
              <a:rPr lang="en-US" dirty="0"/>
              <a:t>Adoption of AI for personalized learning experiences</a:t>
            </a:r>
          </a:p>
          <a:p>
            <a:pPr>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59F14B99-77A0-B2FF-8C7A-84087D0D318E}"/>
              </a:ext>
            </a:extLst>
          </p:cNvPr>
          <p:cNvSpPr>
            <a:spLocks noGrp="1"/>
          </p:cNvSpPr>
          <p:nvPr>
            <p:ph type="sldNum" sz="quarter" idx="12"/>
          </p:nvPr>
        </p:nvSpPr>
        <p:spPr/>
        <p:txBody>
          <a:bodyPr/>
          <a:lstStyle/>
          <a:p>
            <a:fld id="{CFCA1D6E-D892-41E3-9757-69AEE532ADE3}" type="slidenum">
              <a:rPr lang="en-US" smtClean="0"/>
              <a:t>8</a:t>
            </a:fld>
            <a:endParaRPr lang="en-US"/>
          </a:p>
        </p:txBody>
      </p:sp>
      <p:sp>
        <p:nvSpPr>
          <p:cNvPr id="9" name="TextBox 8">
            <a:extLst>
              <a:ext uri="{FF2B5EF4-FFF2-40B4-BE49-F238E27FC236}">
                <a16:creationId xmlns:a16="http://schemas.microsoft.com/office/drawing/2014/main" id="{131F2B10-F698-6542-DD6F-30DE54BCBA5D}"/>
              </a:ext>
            </a:extLst>
          </p:cNvPr>
          <p:cNvSpPr txBox="1"/>
          <p:nvPr/>
        </p:nvSpPr>
        <p:spPr>
          <a:xfrm>
            <a:off x="4258838" y="1411936"/>
            <a:ext cx="4633708" cy="3108543"/>
          </a:xfrm>
          <a:prstGeom prst="rect">
            <a:avLst/>
          </a:prstGeom>
          <a:noFill/>
        </p:spPr>
        <p:txBody>
          <a:bodyPr wrap="square">
            <a:spAutoFit/>
          </a:bodyPr>
          <a:lstStyle/>
          <a:p>
            <a:pPr algn="just"/>
            <a:r>
              <a:rPr lang="en-US" sz="1400" b="1" i="1" dirty="0">
                <a:solidFill>
                  <a:srgbClr val="00B0F0"/>
                </a:solidFill>
              </a:rPr>
              <a:t>Gamifying lessons – </a:t>
            </a:r>
            <a:r>
              <a:rPr lang="en-US" sz="1400" i="1" dirty="0">
                <a:solidFill>
                  <a:srgbClr val="00B0F0"/>
                </a:solidFill>
              </a:rPr>
              <a:t>Static lessons are less likely to engage students. Using games, especially for younger students, helps to keep them engaged.</a:t>
            </a:r>
          </a:p>
          <a:p>
            <a:pPr algn="just"/>
            <a:r>
              <a:rPr lang="en-US" sz="1400" b="1" i="1" dirty="0">
                <a:solidFill>
                  <a:srgbClr val="00B0F0"/>
                </a:solidFill>
              </a:rPr>
              <a:t>Self-directed learning </a:t>
            </a:r>
            <a:r>
              <a:rPr lang="en-US" sz="1400" i="1" dirty="0">
                <a:solidFill>
                  <a:srgbClr val="00B0F0"/>
                </a:solidFill>
              </a:rPr>
              <a:t>– Students are now learning at their own speed. If they need to study one subject longer, they can. If they’re ready to move on, they’re able to.</a:t>
            </a:r>
          </a:p>
          <a:p>
            <a:pPr algn="just"/>
            <a:r>
              <a:rPr lang="en-US" sz="1400" b="1" i="1" dirty="0">
                <a:solidFill>
                  <a:srgbClr val="00B0F0"/>
                </a:solidFill>
              </a:rPr>
              <a:t>Collaboration</a:t>
            </a:r>
            <a:r>
              <a:rPr lang="en-US" sz="1400" i="1" dirty="0">
                <a:solidFill>
                  <a:srgbClr val="00B0F0"/>
                </a:solidFill>
              </a:rPr>
              <a:t> – Both teachers and students can work with others around the world.</a:t>
            </a:r>
          </a:p>
          <a:p>
            <a:pPr algn="just"/>
            <a:r>
              <a:rPr lang="en-US" sz="1400" b="1" i="1" dirty="0">
                <a:solidFill>
                  <a:srgbClr val="00B0F0"/>
                </a:solidFill>
              </a:rPr>
              <a:t>Differentiated instruction </a:t>
            </a:r>
            <a:r>
              <a:rPr lang="en-US" sz="1400" i="1" dirty="0">
                <a:solidFill>
                  <a:srgbClr val="00B0F0"/>
                </a:solidFill>
              </a:rPr>
              <a:t>– Not every student can learn from lectures or reading. Some concepts are difficult to grasp without interaction. Technology allows students to learn in a variety of ways and find what best suits their needs.</a:t>
            </a:r>
          </a:p>
          <a:p>
            <a:pPr algn="just"/>
            <a:r>
              <a:rPr lang="en-US" sz="1400" b="1" i="1" dirty="0">
                <a:solidFill>
                  <a:srgbClr val="00B0F0"/>
                </a:solidFill>
              </a:rPr>
              <a:t>Distance learning </a:t>
            </a:r>
            <a:r>
              <a:rPr lang="en-US" sz="1400" i="1" dirty="0">
                <a:solidFill>
                  <a:srgbClr val="00B0F0"/>
                </a:solidFill>
              </a:rPr>
              <a:t>– Technology can now be used to supplement virtual instruction.</a:t>
            </a:r>
          </a:p>
        </p:txBody>
      </p:sp>
    </p:spTree>
    <p:extLst>
      <p:ext uri="{BB962C8B-B14F-4D97-AF65-F5344CB8AC3E}">
        <p14:creationId xmlns:p14="http://schemas.microsoft.com/office/powerpoint/2010/main" val="3792181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39F1-DFF6-3A8E-3CD4-951C17D338BC}"/>
              </a:ext>
            </a:extLst>
          </p:cNvPr>
          <p:cNvSpPr>
            <a:spLocks noGrp="1"/>
          </p:cNvSpPr>
          <p:nvPr>
            <p:ph type="title"/>
          </p:nvPr>
        </p:nvSpPr>
        <p:spPr/>
        <p:txBody>
          <a:bodyPr/>
          <a:lstStyle/>
          <a:p>
            <a:r>
              <a:rPr lang="en-US" dirty="0"/>
              <a:t>AI tools and more</a:t>
            </a:r>
          </a:p>
        </p:txBody>
      </p:sp>
      <p:sp>
        <p:nvSpPr>
          <p:cNvPr id="3" name="Content Placeholder 2">
            <a:extLst>
              <a:ext uri="{FF2B5EF4-FFF2-40B4-BE49-F238E27FC236}">
                <a16:creationId xmlns:a16="http://schemas.microsoft.com/office/drawing/2014/main" id="{8E180E22-D705-C176-4E6F-080B613DE8C2}"/>
              </a:ext>
            </a:extLst>
          </p:cNvPr>
          <p:cNvSpPr>
            <a:spLocks noGrp="1"/>
          </p:cNvSpPr>
          <p:nvPr>
            <p:ph idx="1"/>
          </p:nvPr>
        </p:nvSpPr>
        <p:spPr>
          <a:xfrm>
            <a:off x="434565" y="1955150"/>
            <a:ext cx="8065294" cy="2824639"/>
          </a:xfrm>
        </p:spPr>
        <p:txBody>
          <a:bodyPr>
            <a:normAutofit lnSpcReduction="10000"/>
          </a:bodyPr>
          <a:lstStyle/>
          <a:p>
            <a:r>
              <a:rPr lang="en-US" b="1" i="1" dirty="0">
                <a:solidFill>
                  <a:schemeClr val="tx2">
                    <a:lumMod val="75000"/>
                    <a:lumOff val="25000"/>
                  </a:schemeClr>
                </a:solidFill>
              </a:rPr>
              <a:t>Personalized Learning- </a:t>
            </a:r>
            <a:r>
              <a:rPr lang="en-US" i="1" dirty="0">
                <a:solidFill>
                  <a:schemeClr val="tx2">
                    <a:lumMod val="50000"/>
                    <a:lumOff val="50000"/>
                  </a:schemeClr>
                </a:solidFill>
              </a:rPr>
              <a:t>AI can be used to develop personalized learning plans for individual students based on their learning needs and abilities. This can help to improve learning outcomes by providing targeted instruction and support.</a:t>
            </a:r>
          </a:p>
          <a:p>
            <a:r>
              <a:rPr lang="en-US" b="1" i="1" dirty="0">
                <a:solidFill>
                  <a:schemeClr val="tx2">
                    <a:lumMod val="75000"/>
                    <a:lumOff val="25000"/>
                  </a:schemeClr>
                </a:solidFill>
              </a:rPr>
              <a:t>Adaptive Learning- </a:t>
            </a:r>
            <a:r>
              <a:rPr lang="en-US" i="1" dirty="0">
                <a:solidFill>
                  <a:schemeClr val="tx2">
                    <a:lumMod val="50000"/>
                    <a:lumOff val="50000"/>
                  </a:schemeClr>
                </a:solidFill>
              </a:rPr>
              <a:t>AI can be used to develop adaptive learning systems that can adjust the pace and difficulty of instruction based on the individual needs of each student.</a:t>
            </a:r>
          </a:p>
          <a:p>
            <a:r>
              <a:rPr lang="en-US" b="1" i="1" dirty="0">
                <a:solidFill>
                  <a:schemeClr val="tx2">
                    <a:lumMod val="75000"/>
                    <a:lumOff val="25000"/>
                  </a:schemeClr>
                </a:solidFill>
              </a:rPr>
              <a:t>Intelligent Tutoring Systems </a:t>
            </a:r>
            <a:r>
              <a:rPr lang="en-US" i="1" dirty="0">
                <a:solidFill>
                  <a:schemeClr val="tx2">
                    <a:lumMod val="50000"/>
                    <a:lumOff val="50000"/>
                  </a:schemeClr>
                </a:solidFill>
              </a:rPr>
              <a:t>-AI can be used to develop intelligent tutoring systems that can provide feedback, support, and guidance to students as they learn.</a:t>
            </a:r>
          </a:p>
          <a:p>
            <a:r>
              <a:rPr lang="en-US" b="1" i="1" dirty="0">
                <a:solidFill>
                  <a:schemeClr val="tx2">
                    <a:lumMod val="75000"/>
                    <a:lumOff val="25000"/>
                  </a:schemeClr>
                </a:solidFill>
              </a:rPr>
              <a:t>Automated Grading and Feedback </a:t>
            </a:r>
            <a:r>
              <a:rPr lang="en-US" i="1" dirty="0">
                <a:solidFill>
                  <a:schemeClr val="tx2">
                    <a:lumMod val="50000"/>
                    <a:lumOff val="50000"/>
                  </a:schemeClr>
                </a:solidFill>
              </a:rPr>
              <a:t>-AI can be used to automate the grading and feedback process, allowing teachers to provide timely and accurate feedback to students.</a:t>
            </a:r>
          </a:p>
          <a:p>
            <a:r>
              <a:rPr lang="en-US" b="1" i="1" dirty="0">
                <a:solidFill>
                  <a:schemeClr val="tx2">
                    <a:lumMod val="75000"/>
                    <a:lumOff val="25000"/>
                  </a:schemeClr>
                </a:solidFill>
              </a:rPr>
              <a:t>Natural Language Processing </a:t>
            </a:r>
            <a:r>
              <a:rPr lang="en-US" b="1" i="1" dirty="0">
                <a:solidFill>
                  <a:schemeClr val="tx2">
                    <a:lumMod val="50000"/>
                    <a:lumOff val="50000"/>
                  </a:schemeClr>
                </a:solidFill>
              </a:rPr>
              <a:t>- </a:t>
            </a:r>
            <a:r>
              <a:rPr lang="en-US" i="1" dirty="0">
                <a:solidFill>
                  <a:schemeClr val="tx2">
                    <a:lumMod val="50000"/>
                    <a:lumOff val="50000"/>
                  </a:schemeClr>
                </a:solidFill>
              </a:rPr>
              <a:t>AI can be used to develop natural language processing systems that can interact with students in a conversational manner, providing them with feedback and support.</a:t>
            </a:r>
          </a:p>
        </p:txBody>
      </p:sp>
      <p:sp>
        <p:nvSpPr>
          <p:cNvPr id="4" name="Slide Number Placeholder 3">
            <a:extLst>
              <a:ext uri="{FF2B5EF4-FFF2-40B4-BE49-F238E27FC236}">
                <a16:creationId xmlns:a16="http://schemas.microsoft.com/office/drawing/2014/main" id="{CFA74A60-0DC0-8F33-5B9C-A7E42EC4328A}"/>
              </a:ext>
            </a:extLst>
          </p:cNvPr>
          <p:cNvSpPr>
            <a:spLocks noGrp="1"/>
          </p:cNvSpPr>
          <p:nvPr>
            <p:ph type="sldNum" sz="quarter" idx="12"/>
          </p:nvPr>
        </p:nvSpPr>
        <p:spPr/>
        <p:txBody>
          <a:bodyPr/>
          <a:lstStyle/>
          <a:p>
            <a:fld id="{CFCA1D6E-D892-41E3-9757-69AEE532ADE3}" type="slidenum">
              <a:rPr lang="en-US" smtClean="0"/>
              <a:t>9</a:t>
            </a:fld>
            <a:endParaRPr lang="en-US"/>
          </a:p>
        </p:txBody>
      </p:sp>
    </p:spTree>
    <p:extLst>
      <p:ext uri="{BB962C8B-B14F-4D97-AF65-F5344CB8AC3E}">
        <p14:creationId xmlns:p14="http://schemas.microsoft.com/office/powerpoint/2010/main" val="3293375779"/>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TM02900769[[fn=Retrospect]]</Template>
  <TotalTime>5877</TotalTime>
  <Words>863</Words>
  <Application>Microsoft Office PowerPoint</Application>
  <PresentationFormat>On-screen Show (16:9)</PresentationFormat>
  <Paragraphs>93</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Wingdings</vt:lpstr>
      <vt:lpstr>Calibri Light</vt:lpstr>
      <vt:lpstr>Arial</vt:lpstr>
      <vt:lpstr>-apple-system</vt:lpstr>
      <vt:lpstr>Calibri</vt:lpstr>
      <vt:lpstr>Retrospect</vt:lpstr>
      <vt:lpstr>Reimagining Higher Education: Universities in the Age of Digital Transformation</vt:lpstr>
      <vt:lpstr>PowerPoint Presentation</vt:lpstr>
      <vt:lpstr>PowerPoint Presentation</vt:lpstr>
      <vt:lpstr>PowerPoint Presentation</vt:lpstr>
      <vt:lpstr>PowerPoint Presentation</vt:lpstr>
      <vt:lpstr>PowerPoint Presentation</vt:lpstr>
      <vt:lpstr>PowerPoint Presentation</vt:lpstr>
      <vt:lpstr>Current Trends in Digitalization and AI in Education</vt:lpstr>
      <vt:lpstr>AI tools and more</vt:lpstr>
      <vt:lpstr>The Need for Updated Curriculum</vt:lpstr>
      <vt:lpstr>Key Components of a Digitally-Enhanced Curriculum</vt:lpstr>
      <vt:lpstr>Digital Literacy Skills</vt:lpstr>
      <vt:lpstr>AI Concepts and Applications</vt:lpstr>
      <vt:lpstr>Teacher Training and Professional Development</vt:lpstr>
      <vt:lpstr>PowerPoint Presentation</vt:lpstr>
      <vt:lpstr>Challenges and Considerations</vt:lpstr>
      <vt:lpstr>Conclusion </vt:lpstr>
      <vt:lpstr>PowerPoint Presentation</vt:lpstr>
      <vt:lpstr>PowerPoint Presentation</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IMPROVING INSTITUTIONAL EFFECTIVENESS AND ESTABLISHING QUALITY CULTURE AT UNIVERSITIES THROUGH RIGOROUS DATA COLLECTION AND WEIGHTED INDICATORS (CASE OF GEORGIA, TSU)</dc:title>
  <dc:creator>User</dc:creator>
  <cp:lastModifiedBy>Irma</cp:lastModifiedBy>
  <cp:revision>78</cp:revision>
  <dcterms:modified xsi:type="dcterms:W3CDTF">2024-08-08T09:25:38Z</dcterms:modified>
</cp:coreProperties>
</file>