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70" r:id="rId12"/>
    <p:sldId id="271" r:id="rId13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1505C-868F-906B-71AE-7FD0DF110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EF7534-CFFB-8434-8689-40A432326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1B895-4794-E778-81B7-57A25C4A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21B38-EFCC-2DF8-D903-DCD15816A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ED2A5-C363-CDAB-B94D-F154E499E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28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44B33-8036-7495-146F-E9F2C558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8AD3D-5F8F-58B6-66EF-07452AA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4DD4BB-E74E-FC4C-EB77-13DED7BF8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91608-8717-F8E0-983A-53BAAB19D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EF2F0-926A-9DB8-2D01-100BC7888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68082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B38559-AF37-EC7C-FB2E-9E51CF54E0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3E66-16CC-E115-D985-327D4B469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45263-ADA2-0621-AF68-5BB60C727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3D4E4-E873-D72E-EC80-181A06D0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B410C-82F3-C948-A7A5-BD7AA5988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46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753FF-5C2E-1020-5B45-55C26285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F7AAA-A540-1BDB-7869-981FC8F8B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7FD10-1A82-B2B5-AA43-579FD7B39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43111-D423-A464-C011-5D9701CC0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FE996-AD66-D08A-BB43-ADE6B8B5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465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6B916-F86F-8F74-2765-CAF46DAF9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9BB63-3058-DF93-8506-145B9023B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2DB71-24E4-2A11-D792-2B13F0C96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5AC04-C13A-2D10-27E5-A419E316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D88A3-56D6-8D80-5AC5-6DF64A6E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938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33022-232D-4A50-588A-230B6B0A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74795-19E3-3E68-47DE-8E76731C17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07C7C1-4FDB-2F25-BBEB-4D358A6FB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B5347-2EF0-8BEF-204A-C9DC9266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A733D1-D1A1-686C-F068-E3D806957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59277-BBE9-5E98-DD05-7368E420B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850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ECFA6-0FDA-CA1C-1311-0D254A3BF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8DD6FE-DE69-5269-9717-19F5B3F5F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9BD643-E0C9-009E-24A4-A2C35A210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85EA-C836-9B1C-7E46-195166AE8B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22F2E7-6D7D-1935-CE12-963B50BDBC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B5BD80-2899-EF9B-4E16-5F05E12F2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2CAAF2-5598-2C1D-F747-B4670F163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B67CA7-2B4A-4B49-59A3-854445069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9308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E5227-C382-F5AC-8AFE-1D681BFCD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12DFE7-FB5E-9E06-A3DC-D69F70BD6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8D9DBD-F9A4-21EC-0757-E3DEA3EE4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244C2-F51B-9CB1-78F8-F935F4F1C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907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5AC0CD-24BE-A77E-6A7B-1D1BE32DB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89B0F8-5F3C-73D0-CC87-3ECE639F7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BC978-DBD2-D4DD-3284-E29F72BDD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5797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5B22B-37BA-B075-FFBD-403EA27B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37376-7426-3FA8-D24A-7A4A65F84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827CE-A420-3C99-F4EE-EFB503A7FE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313D9-7B2F-9B3C-38AE-80B99406F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2F603-780E-CFA4-7591-FF52DB66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F9123-84EA-7F14-3842-C43665739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837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76A1-A0AE-E7A7-8642-D43CA391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97B59B-BF16-9522-98D3-8E9FCF154B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50C6DB-5248-5E76-0386-AFD696641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7B0B3-886E-9570-9198-88184EF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6D8D21-0FEB-06F5-B582-673689E4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60DC7-9D47-57AC-C26E-C97682FD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629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2F053A-4744-E49A-77CA-DBED05E4E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67A44-55B6-EA8F-8D11-F35815F54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ECD2F-ECE2-D62A-896B-90320AA4E6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1A1A8-B386-42C9-A53B-40632AEACC58}" type="datetimeFigureOut">
              <a:rPr lang="bg-BG" smtClean="0"/>
              <a:t>9.6.2024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243C1-7A15-6104-E7BD-B7D5F62628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1AD98-7620-F5F1-791F-57ECA1280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72DC3-7D5B-4774-9062-E5F4B49147B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0454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13" Type="http://schemas.openxmlformats.org/officeDocument/2006/relationships/image" Target="../media/image49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12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11" Type="http://schemas.openxmlformats.org/officeDocument/2006/relationships/image" Target="../media/image47.jpg"/><Relationship Id="rId5" Type="http://schemas.openxmlformats.org/officeDocument/2006/relationships/image" Target="../media/image41.jpg"/><Relationship Id="rId10" Type="http://schemas.openxmlformats.org/officeDocument/2006/relationships/image" Target="../media/image46.jpg"/><Relationship Id="rId4" Type="http://schemas.openxmlformats.org/officeDocument/2006/relationships/image" Target="../media/image40.jpg"/><Relationship Id="rId9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0003E1-D2D4-41F1-3497-82205261A08F}"/>
              </a:ext>
            </a:extLst>
          </p:cNvPr>
          <p:cNvSpPr txBox="1"/>
          <p:nvPr/>
        </p:nvSpPr>
        <p:spPr>
          <a:xfrm>
            <a:off x="155121" y="57150"/>
            <a:ext cx="11732079" cy="7923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ОБРАЗОВАНИЕТО ПРЕЗ ПАРАДИГМАТА НА ХУМАНИЗМА И ИЗКУСТВЕНИЯ ИНТЕЛЕКТ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Десет развиващи игри в контекста на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парадигмата за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личностн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 -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ориентираното об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разование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проведени в различни групи през последните вълшебни седмици преди Коледа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Разказвач от името на децата и специалистите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на Център за специална образователна подкрепа – Варна: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Нина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Красенова Русева 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България, Варна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r>
              <a:rPr lang="bg-BG" sz="1200" dirty="0">
                <a:latin typeface="Verdana" panose="020B0604030504040204" pitchFamily="34" charset="0"/>
                <a:ea typeface="Verdana" panose="020B0604030504040204" pitchFamily="34" charset="0"/>
              </a:rPr>
              <a:t>Директор: Светлана Иванова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Игрите са в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дъхновени от книжките </a:t>
            </a:r>
            <a:r>
              <a:rPr lang="bg-BG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,,Да играем заедно</a:t>
            </a:r>
            <a:r>
              <a:rPr lang="en-US" sz="12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”</a:t>
            </a:r>
            <a:r>
              <a:rPr lang="bg-BG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създадени от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УНИЦЕФ България.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				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cartoon of a child in a hat&#10;&#10;Description automatically generated">
            <a:extLst>
              <a:ext uri="{FF2B5EF4-FFF2-40B4-BE49-F238E27FC236}">
                <a16:creationId xmlns:a16="http://schemas.microsoft.com/office/drawing/2014/main" id="{078AB7BA-BBCC-3723-AD93-96B9982DB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468" y="2673557"/>
            <a:ext cx="3862592" cy="3822005"/>
          </a:xfrm>
          <a:prstGeom prst="rect">
            <a:avLst/>
          </a:prstGeom>
        </p:spPr>
      </p:pic>
      <p:pic>
        <p:nvPicPr>
          <p:cNvPr id="2" name="Picture 1" descr="Logo">
            <a:extLst>
              <a:ext uri="{FF2B5EF4-FFF2-40B4-BE49-F238E27FC236}">
                <a16:creationId xmlns:a16="http://schemas.microsoft.com/office/drawing/2014/main" id="{83E70718-BC42-7B47-BFF9-76127AE84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2438"/>
            <a:ext cx="19812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лого">
            <a:extLst>
              <a:ext uri="{FF2B5EF4-FFF2-40B4-BE49-F238E27FC236}">
                <a16:creationId xmlns:a16="http://schemas.microsoft.com/office/drawing/2014/main" id="{D715A528-DCB6-FB32-203F-B2BF8B5F8A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067" y="3902432"/>
            <a:ext cx="865465" cy="865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6902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359230" y="0"/>
            <a:ext cx="11043012" cy="3512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Създавам дом</a:t>
            </a: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Приказна къщичка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Изработването и декорацията на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къщичка от кашон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бе толкова вълнуващо.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Боядисахме покрива й в бяло, така както изглежда, когато през зимата е валяло сняг. 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ъщичката ни бе част от сценичния декор към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спекатакъла ,,Коледна приказка‘‘, който се проведе на 21-ви декември. 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След като завесите се спуснаха и всички  т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рябваше да се прибираме у дома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решихме че 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от сега нататък в къщичката с белите дантелени перденца ще живеят нашите 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плюшени кукли за ръце, които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успокояват и радват.</a:t>
            </a:r>
          </a:p>
          <a:p>
            <a:pPr lvl="8"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		                               </a:t>
            </a:r>
          </a:p>
        </p:txBody>
      </p:sp>
      <p:pic>
        <p:nvPicPr>
          <p:cNvPr id="4" name="Picture 3" descr="A cardboard house with red and white pieces&#10;&#10;Description automatically generated">
            <a:extLst>
              <a:ext uri="{FF2B5EF4-FFF2-40B4-BE49-F238E27FC236}">
                <a16:creationId xmlns:a16="http://schemas.microsoft.com/office/drawing/2014/main" id="{669FFCF2-310E-50A6-C247-0E0BE7E26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0759" y="3931271"/>
            <a:ext cx="3163557" cy="2159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A colorful flags on a string&#10;&#10;Description automatically generated">
            <a:extLst>
              <a:ext uri="{FF2B5EF4-FFF2-40B4-BE49-F238E27FC236}">
                <a16:creationId xmlns:a16="http://schemas.microsoft.com/office/drawing/2014/main" id="{F4DEA0FB-6F73-C6B4-3CF3-2692B1403D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583" y="171450"/>
            <a:ext cx="7287658" cy="1240971"/>
          </a:xfrm>
          <a:prstGeom prst="rect">
            <a:avLst/>
          </a:prstGeom>
        </p:spPr>
      </p:pic>
      <p:pic>
        <p:nvPicPr>
          <p:cNvPr id="5" name="Picture 4" descr="A cardboard dog house with a sleigh and a christmas tree&#10;&#10;Description automatically generated">
            <a:extLst>
              <a:ext uri="{FF2B5EF4-FFF2-40B4-BE49-F238E27FC236}">
                <a16:creationId xmlns:a16="http://schemas.microsoft.com/office/drawing/2014/main" id="{DD419092-4190-CC0B-3392-157B4C219C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190" y="3428999"/>
            <a:ext cx="2372668" cy="3163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person in a blue dress holding a wand&#10;&#10;Description automatically generated">
            <a:extLst>
              <a:ext uri="{FF2B5EF4-FFF2-40B4-BE49-F238E27FC236}">
                <a16:creationId xmlns:a16="http://schemas.microsoft.com/office/drawing/2014/main" id="{A154C3EB-216D-CE97-911B-CDF480B67E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003" y="2534906"/>
            <a:ext cx="3043238" cy="405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444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9036"/>
            <a:ext cx="11903530" cy="7031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Бягам и се забавлявам</a:t>
            </a: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Как се движат животните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Запознахме се с начините, по които се придвижват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някои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животни.</a:t>
            </a: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Разгледахме внимателно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п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одредената от плоскости с различен вид материал </a:t>
            </a:r>
          </a:p>
          <a:p>
            <a:pPr lvl="0" algn="just">
              <a:lnSpc>
                <a:spcPct val="150000"/>
              </a:lnSpc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 покритие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криволичеща пътека.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Показахме какви движения </a:t>
            </a:r>
            <a:r>
              <a:rPr lang="bg-BG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извършват з</a:t>
            </a:r>
            <a:r>
              <a:rPr lang="bg-BG" sz="1200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айчетата,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а по пътя си усещахме студено-топло, твърдо-меко, грапаво-гладко.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2" name="Picture 1" descr="A child climbing on a block&#10;&#10;Description automatically generated with medium confidence">
            <a:extLst>
              <a:ext uri="{FF2B5EF4-FFF2-40B4-BE49-F238E27FC236}">
                <a16:creationId xmlns:a16="http://schemas.microsoft.com/office/drawing/2014/main" id="{965E722E-956F-E4DE-A96B-35B34EE5AC3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70" y="3192236"/>
            <a:ext cx="5742432" cy="2596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child playing with blocks&#10;&#10;Description automatically generated">
            <a:extLst>
              <a:ext uri="{FF2B5EF4-FFF2-40B4-BE49-F238E27FC236}">
                <a16:creationId xmlns:a16="http://schemas.microsoft.com/office/drawing/2014/main" id="{9AB13468-F4AB-F147-4FC8-C308DC0C6C9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599" y="3192236"/>
            <a:ext cx="5742432" cy="2596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A group of cards with cartoon characters&#10;&#10;Description automatically generated">
            <a:extLst>
              <a:ext uri="{FF2B5EF4-FFF2-40B4-BE49-F238E27FC236}">
                <a16:creationId xmlns:a16="http://schemas.microsoft.com/office/drawing/2014/main" id="{3422B634-5422-B2D1-B9D9-A59144DD2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338" y="524661"/>
            <a:ext cx="2174099" cy="109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21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9036"/>
            <a:ext cx="11903530" cy="4127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Ученето през играта в ЦСОП продължава.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 вярваме, че ЗАЕДНО - искрени и грижовни,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можем да постигнем повече.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0" name="Picture 9" descr="A fabric angel with a tag&#10;&#10;Description automatically generated with medium confidence">
            <a:extLst>
              <a:ext uri="{FF2B5EF4-FFF2-40B4-BE49-F238E27FC236}">
                <a16:creationId xmlns:a16="http://schemas.microsoft.com/office/drawing/2014/main" id="{83A63BEE-1C94-667A-810D-C140B623D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33" y="4271445"/>
            <a:ext cx="159667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Picture 11" descr="A handmade art piece of fabric&#10;&#10;Description automatically generated with medium confidence">
            <a:extLst>
              <a:ext uri="{FF2B5EF4-FFF2-40B4-BE49-F238E27FC236}">
                <a16:creationId xmlns:a16="http://schemas.microsoft.com/office/drawing/2014/main" id="{CC73F2D9-77DD-2253-9DA4-1B187D854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458" y="2105550"/>
            <a:ext cx="160947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Picture 13" descr="A group of objects on a white surface&#10;&#10;Description automatically generated">
            <a:extLst>
              <a:ext uri="{FF2B5EF4-FFF2-40B4-BE49-F238E27FC236}">
                <a16:creationId xmlns:a16="http://schemas.microsoft.com/office/drawing/2014/main" id="{B029CA0C-0287-24B8-DDD0-C8087FCC3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913" y="4271445"/>
            <a:ext cx="153493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6" name="Picture 15" descr="A group of handmade angels&#10;&#10;Description automatically generated with medium confidence">
            <a:extLst>
              <a:ext uri="{FF2B5EF4-FFF2-40B4-BE49-F238E27FC236}">
                <a16:creationId xmlns:a16="http://schemas.microsoft.com/office/drawing/2014/main" id="{F794FBE7-D854-C88D-C474-ACAB562043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376" y="2105550"/>
            <a:ext cx="153493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" name="Picture 19" descr="A close up of a star&#10;&#10;Description automatically generated">
            <a:extLst>
              <a:ext uri="{FF2B5EF4-FFF2-40B4-BE49-F238E27FC236}">
                <a16:creationId xmlns:a16="http://schemas.microsoft.com/office/drawing/2014/main" id="{190CED20-61ED-7D97-B46F-29F8525E02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3" y="2105550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4" name="Picture 23" descr="A colorful cat with a heart on its head&#10;&#10;Description automatically generated with medium confidence">
            <a:extLst>
              <a:ext uri="{FF2B5EF4-FFF2-40B4-BE49-F238E27FC236}">
                <a16:creationId xmlns:a16="http://schemas.microsoft.com/office/drawing/2014/main" id="{5C20EE8E-F7FC-C845-D9EA-CED7E8EED3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5" y="4225898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6" name="Picture 25" descr="A colorful fabric angel with a face and a triangle shaped object&#10;&#10;Description automatically generated with medium confidence">
            <a:extLst>
              <a:ext uri="{FF2B5EF4-FFF2-40B4-BE49-F238E27FC236}">
                <a16:creationId xmlns:a16="http://schemas.microsoft.com/office/drawing/2014/main" id="{CA00B348-06C9-1A25-CD96-A1F0DC83D0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58151" y="4271445"/>
            <a:ext cx="1708423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8" name="Picture 27" descr="A colorful fabric object with a stick figure&#10;&#10;Description automatically generated with medium confidence">
            <a:extLst>
              <a:ext uri="{FF2B5EF4-FFF2-40B4-BE49-F238E27FC236}">
                <a16:creationId xmlns:a16="http://schemas.microsoft.com/office/drawing/2014/main" id="{2A1D87D5-43FC-1519-EAD6-9EF83A56A3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19" y="2105550"/>
            <a:ext cx="1633198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0" name="Picture 29" descr="A drawing of a person&#10;&#10;Description automatically generated">
            <a:extLst>
              <a:ext uri="{FF2B5EF4-FFF2-40B4-BE49-F238E27FC236}">
                <a16:creationId xmlns:a16="http://schemas.microsoft.com/office/drawing/2014/main" id="{3A213B31-50CB-E49F-7C40-D54376D412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3895" y="4271445"/>
            <a:ext cx="160926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2" name="Picture 31" descr="A pink and white object with a white label&#10;&#10;Description automatically generated">
            <a:extLst>
              <a:ext uri="{FF2B5EF4-FFF2-40B4-BE49-F238E27FC236}">
                <a16:creationId xmlns:a16="http://schemas.microsoft.com/office/drawing/2014/main" id="{A4CC410F-47C6-5477-83D6-87A4F34661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644" y="2106262"/>
            <a:ext cx="160947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Picture 3" descr="A sign on a table&#10;&#10;Description automatically generated">
            <a:extLst>
              <a:ext uri="{FF2B5EF4-FFF2-40B4-BE49-F238E27FC236}">
                <a16:creationId xmlns:a16="http://schemas.microsoft.com/office/drawing/2014/main" id="{826E07DA-372A-0253-3B35-A223A3E7A4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11" y="426555"/>
            <a:ext cx="3663043" cy="1648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9142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A couple of boys sitting at a table&#10;&#10;Description automatically generated">
            <a:extLst>
              <a:ext uri="{FF2B5EF4-FFF2-40B4-BE49-F238E27FC236}">
                <a16:creationId xmlns:a16="http://schemas.microsoft.com/office/drawing/2014/main" id="{43FE1A9E-584F-1A55-8201-FAFFAED0E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106" y="2072629"/>
            <a:ext cx="2845692" cy="4467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Picture 1" descr="A person sitting at a table with a box&#10;&#10;Description automatically generated">
            <a:extLst>
              <a:ext uri="{FF2B5EF4-FFF2-40B4-BE49-F238E27FC236}">
                <a16:creationId xmlns:a16="http://schemas.microsoft.com/office/drawing/2014/main" id="{80A951D4-905B-688B-FA86-B9550B267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594" y="2107959"/>
            <a:ext cx="2845692" cy="4440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D3750531-1452-1ECE-CE14-D16DE79C4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87" y="385624"/>
            <a:ext cx="517691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200" b="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Дизайнер</a:t>
            </a:r>
            <a:endParaRPr kumimoji="0" lang="bg-BG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Да украсим елхата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 нас бе важно да сътворим нещо значимо, което да донесе удовлетворение на всички.</a:t>
            </a:r>
            <a:endParaRPr kumimoji="0" lang="en-US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bg-BG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дачата бе свързана </a:t>
            </a:r>
            <a:r>
              <a:rPr lang="bg-BG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 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планиране и завършване на украсата на коледна елха. </a:t>
            </a:r>
            <a:endParaRPr kumimoji="0" lang="en-US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Използвахме клечки за уши, оцветени с акрилна боя и брокат.</a:t>
            </a:r>
            <a:endParaRPr kumimoji="0" lang="en-US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Поставихме ги в дупчиците, направени предварително с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дървен шиш. </a:t>
            </a:r>
            <a:endParaRPr kumimoji="0" lang="en-US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Оцветената с 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блестящ маркер звезда</a:t>
            </a:r>
            <a:r>
              <a:rPr lang="bg-BG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огря цялата</a:t>
            </a:r>
            <a:r>
              <a:rPr lang="bg-BG" altLang="bg-BG" sz="1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bg-BG" altLang="bg-BG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земя.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altLang="bg-BG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2E7FF71-A630-359C-06E1-92B56ADCD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0164" y="21063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6" name="Picture 5" descr="A clock with a blue and green border&#10;&#10;Description automatically generated">
            <a:extLst>
              <a:ext uri="{FF2B5EF4-FFF2-40B4-BE49-F238E27FC236}">
                <a16:creationId xmlns:a16="http://schemas.microsoft.com/office/drawing/2014/main" id="{87477B28-21D2-48FE-4216-CD4A7ECA54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563" y="488486"/>
            <a:ext cx="1211947" cy="1155315"/>
          </a:xfrm>
          <a:prstGeom prst="rect">
            <a:avLst/>
          </a:prstGeom>
        </p:spPr>
      </p:pic>
      <p:pic>
        <p:nvPicPr>
          <p:cNvPr id="5" name="Picture 4" descr="A child drawing a tree&#10;&#10;Description automatically generated">
            <a:extLst>
              <a:ext uri="{FF2B5EF4-FFF2-40B4-BE49-F238E27FC236}">
                <a16:creationId xmlns:a16="http://schemas.microsoft.com/office/drawing/2014/main" id="{423C8A19-916D-73E9-A374-D74323C1B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64432" y="3057444"/>
            <a:ext cx="2204115" cy="4778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8211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608E48-FF7C-2E5E-5826-A58910307189}"/>
              </a:ext>
            </a:extLst>
          </p:cNvPr>
          <p:cNvSpPr txBox="1"/>
          <p:nvPr/>
        </p:nvSpPr>
        <p:spPr>
          <a:xfrm>
            <a:off x="367393" y="383721"/>
            <a:ext cx="11399037" cy="2578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Използвам пак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Изработване на кубчета от отпадъчни материали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Събрахме различни материи и текстури – кашони,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фолио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балончета,</a:t>
            </a:r>
            <a:r>
              <a:rPr lang="en-US" sz="1200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стреч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фолио, платове, велпапе, цветни хартии и др.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Направихме кубчета от картон, използвахме тиксо.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Изрязахме квадратчета от различните отпадъчни материали и ги залепихме на страните на всяко кубче.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Получи се чудесен подарък!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Повторната употреба и рециклирането са част от усилията за опазване на околната среда.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le of colorful objects on a table&#10;&#10;Description automatically generated">
            <a:extLst>
              <a:ext uri="{FF2B5EF4-FFF2-40B4-BE49-F238E27FC236}">
                <a16:creationId xmlns:a16="http://schemas.microsoft.com/office/drawing/2014/main" id="{2DE04165-2F60-69DC-0C62-6271EE2622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9" y="3428999"/>
            <a:ext cx="5760720" cy="2859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group of cubes with different colors and patterns&#10;&#10;Description automatically generated">
            <a:extLst>
              <a:ext uri="{FF2B5EF4-FFF2-40B4-BE49-F238E27FC236}">
                <a16:creationId xmlns:a16="http://schemas.microsoft.com/office/drawing/2014/main" id="{E7566803-F836-22CA-9F4A-AF03A6DEB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791" y="3428999"/>
            <a:ext cx="5760720" cy="2859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yellow and purple object&#10;&#10;Description automatically generated">
            <a:extLst>
              <a:ext uri="{FF2B5EF4-FFF2-40B4-BE49-F238E27FC236}">
                <a16:creationId xmlns:a16="http://schemas.microsoft.com/office/drawing/2014/main" id="{275406C2-3067-A289-10E1-F0F2CF5338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358" y="539882"/>
            <a:ext cx="3420778" cy="8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7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3BEBFB-58FF-6F77-3C8E-12223C40E162}"/>
              </a:ext>
            </a:extLst>
          </p:cNvPr>
          <p:cNvSpPr txBox="1"/>
          <p:nvPr/>
        </p:nvSpPr>
        <p:spPr>
          <a:xfrm>
            <a:off x="530679" y="342900"/>
            <a:ext cx="11384824" cy="2301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Празник у дома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Специалната Коледа на мечетата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Три плетени мечета са главни герои в една наша любима звукова приказка. </a:t>
            </a:r>
          </a:p>
          <a:p>
            <a:pPr lvl="0" algn="just">
              <a:lnSpc>
                <a:spcPct val="150000"/>
              </a:lnSpc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За тях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решихме да организираме тържество по случай Коледа.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Участвахме в изработването на зимни картинки – оцветяване, апликиране с готови елементи, рисуване на небе с тебешир.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Обкичихме малка коледна елха, запалихме свещичка.</a:t>
            </a:r>
          </a:p>
        </p:txBody>
      </p:sp>
      <p:pic>
        <p:nvPicPr>
          <p:cNvPr id="4" name="Picture 3" descr="A group of stuffed animals&#10;&#10;Description automatically generated">
            <a:extLst>
              <a:ext uri="{FF2B5EF4-FFF2-40B4-BE49-F238E27FC236}">
                <a16:creationId xmlns:a16="http://schemas.microsoft.com/office/drawing/2014/main" id="{147C2ED2-9077-9AC6-8451-028939B697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97" y="3429000"/>
            <a:ext cx="5742432" cy="2916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stuffed animals next to a painting&#10;&#10;Description automatically generated">
            <a:extLst>
              <a:ext uri="{FF2B5EF4-FFF2-40B4-BE49-F238E27FC236}">
                <a16:creationId xmlns:a16="http://schemas.microsoft.com/office/drawing/2014/main" id="{A4608E57-6FDD-F618-55C1-01C5117083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447" y="3429001"/>
            <a:ext cx="5742432" cy="2909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lant in a pot&#10;&#10;Description automatically generated">
            <a:extLst>
              <a:ext uri="{FF2B5EF4-FFF2-40B4-BE49-F238E27FC236}">
                <a16:creationId xmlns:a16="http://schemas.microsoft.com/office/drawing/2014/main" id="{DD979F2B-1816-3EA3-1B26-0305F9C32B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143" y="342900"/>
            <a:ext cx="1133671" cy="163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0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A16CA7-BF8F-0B8B-5017-5DFFA775AABF}"/>
              </a:ext>
            </a:extLst>
          </p:cNvPr>
          <p:cNvSpPr txBox="1"/>
          <p:nvPr/>
        </p:nvSpPr>
        <p:spPr>
          <a:xfrm>
            <a:off x="236763" y="416379"/>
            <a:ext cx="11503479" cy="2578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Празник у дома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Първата Коледа на Снежко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Друга забавна дейност бе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създаването на снежен човек от пластмасови чашки. 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Това бе и възможност да преговорим частите на тялото.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Накипрен с хубав нос от картон, искрящи очички, елегантен калпак и стилни копчета,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Снежко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застана на пост в очакване на добрия старец.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Празник е за всички деца и възрастни в нашия център.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95B1BC-B61B-900C-1977-8DF8352BE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3" y="3061607"/>
            <a:ext cx="2575736" cy="3543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snowman made of plastic cups&#10;&#10;Description automatically generated">
            <a:extLst>
              <a:ext uri="{FF2B5EF4-FFF2-40B4-BE49-F238E27FC236}">
                <a16:creationId xmlns:a16="http://schemas.microsoft.com/office/drawing/2014/main" id="{537A04F1-CECD-E95C-5B3E-A22AD49388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889" y="3061607"/>
            <a:ext cx="2540613" cy="3543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5F2725-EFD8-6926-2209-083728CED3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620" y="3061607"/>
            <a:ext cx="5335622" cy="3543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close up of a bean&#10;&#10;Description automatically generated">
            <a:extLst>
              <a:ext uri="{FF2B5EF4-FFF2-40B4-BE49-F238E27FC236}">
                <a16:creationId xmlns:a16="http://schemas.microsoft.com/office/drawing/2014/main" id="{4AD74C9E-723A-D10A-63A8-C9B5E80960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295" y="1124664"/>
            <a:ext cx="2724530" cy="58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4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37C009-9EEB-E4A4-8354-49AE8421CB9D}"/>
              </a:ext>
            </a:extLst>
          </p:cNvPr>
          <p:cNvSpPr txBox="1"/>
          <p:nvPr/>
        </p:nvSpPr>
        <p:spPr>
          <a:xfrm>
            <a:off x="244929" y="153460"/>
            <a:ext cx="11547380" cy="2976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Време за пазаруване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 магазина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 всеки от нас бе от значение да може да посочи какво е нужно да се купи от магазина. 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 рафтовете са изложени толкова много интересни неща.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Задачите ни бяха свързани и с разбиране за групиране по вид – храни, подаръци, инструменти и др.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Разговаряхме за количество (много, малко, няколко), колко тежи желаният продукт, голям или малък е той, къде се намира.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Даваме старт на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коледното пазаруване.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A0E23-F7BE-A769-2327-A91730F2A8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72" y="3429000"/>
            <a:ext cx="5525816" cy="2976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white and black shopping cart with a colorful paper and a black background&#10;&#10;Description automatically generated">
            <a:extLst>
              <a:ext uri="{FF2B5EF4-FFF2-40B4-BE49-F238E27FC236}">
                <a16:creationId xmlns:a16="http://schemas.microsoft.com/office/drawing/2014/main" id="{E3FA7E30-DADA-91C5-8602-A0AE48688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756" y="302080"/>
            <a:ext cx="1533775" cy="1836963"/>
          </a:xfrm>
          <a:prstGeom prst="rect">
            <a:avLst/>
          </a:prstGeom>
        </p:spPr>
      </p:pic>
      <p:pic>
        <p:nvPicPr>
          <p:cNvPr id="7" name="Picture 6" descr="A group of people standing around a table&#10;&#10;Description automatically generated">
            <a:extLst>
              <a:ext uri="{FF2B5EF4-FFF2-40B4-BE49-F238E27FC236}">
                <a16:creationId xmlns:a16="http://schemas.microsoft.com/office/drawing/2014/main" id="{DAAEB878-371C-DDE1-8FEF-EAC25028A9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13" y="3429000"/>
            <a:ext cx="5525816" cy="2976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5055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E3C7F2-1411-25B3-46F6-D66835AA6268}"/>
              </a:ext>
            </a:extLst>
          </p:cNvPr>
          <p:cNvSpPr txBox="1"/>
          <p:nvPr/>
        </p:nvSpPr>
        <p:spPr>
          <a:xfrm>
            <a:off x="142059" y="93883"/>
            <a:ext cx="11524706" cy="295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Моят свят с музика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Музикална кукла </a:t>
            </a:r>
            <a:r>
              <a:rPr lang="bg-BG" sz="1200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 пълнеж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Взехме кутия с боб и леща и напълнихме третинка от едно празно пластмасово шише, затворихме с капачка.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Закрепихме в горната му част хартиена кукличка с плитки, която предварително изработихме. 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Разтръскахме новия шейкър.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Поставихме го в кутията при останалите пособия и музикални инструменти.</a:t>
            </a:r>
          </a:p>
          <a:p>
            <a:pPr lvl="0" algn="just">
              <a:lnSpc>
                <a:spcPct val="150000"/>
              </a:lnSpc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Музикотерапията е докосване на душата!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lastic container with food in it&#10;&#10;Description automatically generated">
            <a:extLst>
              <a:ext uri="{FF2B5EF4-FFF2-40B4-BE49-F238E27FC236}">
                <a16:creationId xmlns:a16="http://schemas.microsoft.com/office/drawing/2014/main" id="{1E715046-658C-7C32-3499-B7766A169A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7" y="3363685"/>
            <a:ext cx="5742432" cy="2824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plastic container with a toy&#10;&#10;Description automatically generated">
            <a:extLst>
              <a:ext uri="{FF2B5EF4-FFF2-40B4-BE49-F238E27FC236}">
                <a16:creationId xmlns:a16="http://schemas.microsoft.com/office/drawing/2014/main" id="{6359BF17-C489-3C18-94A7-0C69E1CD59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072" y="3363685"/>
            <a:ext cx="5742432" cy="2824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colorful cartoon object with dots&#10;&#10;Description automatically generated with medium confidence">
            <a:extLst>
              <a:ext uri="{FF2B5EF4-FFF2-40B4-BE49-F238E27FC236}">
                <a16:creationId xmlns:a16="http://schemas.microsoft.com/office/drawing/2014/main" id="{CD47A0B0-E180-CC2E-1007-B893D96D7F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124" y="593228"/>
            <a:ext cx="1716616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08214" y="0"/>
            <a:ext cx="11348357" cy="295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US" sz="1200" i="1" u="sng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Кой е новият ни приятел?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Розичко – мо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то мек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другарче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Участвахме в оформянето на цвете от текстил и на човече от синя прежда.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Решихме да го кръстим </a:t>
            </a:r>
            <a:r>
              <a:rPr lang="bg-BG" sz="1200" kern="1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Розичко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Всички искахме да подържим новия си приятел в игри и занятия по теми</a:t>
            </a:r>
            <a:r>
              <a:rPr lang="en-US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  <a:endParaRPr lang="bg-BG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Използвахме таблет с приложение </a:t>
            </a:r>
            <a:r>
              <a:rPr lang="en-US" sz="1200" kern="1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Cboard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за деца със затруднения в комуникацията, за да отговорим на въпроса</a:t>
            </a:r>
          </a:p>
          <a:p>
            <a:pPr lvl="0" algn="just">
              <a:lnSpc>
                <a:spcPct val="150000"/>
              </a:lnSpc>
            </a:pPr>
            <a:r>
              <a:rPr lang="bg-BG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en-US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,,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Коя е твоята любима играчка</a:t>
            </a:r>
            <a:r>
              <a:rPr lang="en-US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?’’.</a:t>
            </a: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child lying on a bed with stuffed animals&#10;&#10;Description automatically generated">
            <a:extLst>
              <a:ext uri="{FF2B5EF4-FFF2-40B4-BE49-F238E27FC236}">
                <a16:creationId xmlns:a16="http://schemas.microsoft.com/office/drawing/2014/main" id="{076E752C-2402-8A32-E595-A16B443B2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4" y="3608615"/>
            <a:ext cx="5742432" cy="2583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cartoon of a cat&#10;&#10;Description automatically generated">
            <a:extLst>
              <a:ext uri="{FF2B5EF4-FFF2-40B4-BE49-F238E27FC236}">
                <a16:creationId xmlns:a16="http://schemas.microsoft.com/office/drawing/2014/main" id="{2B18242F-0CD8-1F7D-35CA-8B2CB86B8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213" y="416687"/>
            <a:ext cx="1539393" cy="1366875"/>
          </a:xfrm>
          <a:prstGeom prst="rect">
            <a:avLst/>
          </a:prstGeom>
        </p:spPr>
      </p:pic>
      <p:pic>
        <p:nvPicPr>
          <p:cNvPr id="7" name="Picture 6" descr="A hand holding a phone&#10;&#10;Description automatically generated">
            <a:extLst>
              <a:ext uri="{FF2B5EF4-FFF2-40B4-BE49-F238E27FC236}">
                <a16:creationId xmlns:a16="http://schemas.microsoft.com/office/drawing/2014/main" id="{3DA69BB8-CE34-1817-3752-AFCAA7A8F9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694" y="3608615"/>
            <a:ext cx="5742432" cy="2584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871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84CD88-971B-418F-AD45-E7EA442214A5}"/>
              </a:ext>
            </a:extLst>
          </p:cNvPr>
          <p:cNvSpPr txBox="1"/>
          <p:nvPr/>
        </p:nvSpPr>
        <p:spPr>
          <a:xfrm>
            <a:off x="498020" y="449036"/>
            <a:ext cx="10904221" cy="2578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i="1" u="sng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Хапки на закуска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Кетърингови хапки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Предварително оформихме съставките от различни храни – хляб, шунка, сиренце, кашкавал.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1200" kern="10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bg-BG" sz="1200" kern="10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Използвахме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формички – сърчица, цветенца, снежинки.</a:t>
            </a:r>
            <a:endParaRPr lang="en-US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Подготвихме парченца домат, маслини за украса.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Сглобихме всяка хапка на клечка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 </a:t>
            </a:r>
            <a:endParaRPr lang="en-US" sz="12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Харесва ли ви нашето предложение за почерпка </a:t>
            </a:r>
            <a:r>
              <a:rPr lang="bg-BG" sz="12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 коледно парти?</a:t>
            </a:r>
            <a:endParaRPr lang="bg-BG" sz="12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12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2" name="Picture 1" descr="A person standing in a kitchen&#10;&#10;Description automatically generated">
            <a:extLst>
              <a:ext uri="{FF2B5EF4-FFF2-40B4-BE49-F238E27FC236}">
                <a16:creationId xmlns:a16="http://schemas.microsoft.com/office/drawing/2014/main" id="{EE7B2F8A-B7BD-B494-323F-CCB15BFD50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" y="3302343"/>
            <a:ext cx="2435717" cy="3221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plate of food on a table&#10;&#10;Description automatically generated">
            <a:extLst>
              <a:ext uri="{FF2B5EF4-FFF2-40B4-BE49-F238E27FC236}">
                <a16:creationId xmlns:a16="http://schemas.microsoft.com/office/drawing/2014/main" id="{2E7710F0-8127-151F-76C4-87AE392DF3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799" y="3302343"/>
            <a:ext cx="4011386" cy="3221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group of men in chef's uniforms standing in a kitchen&#10;&#10;Description automatically generated">
            <a:extLst>
              <a:ext uri="{FF2B5EF4-FFF2-40B4-BE49-F238E27FC236}">
                <a16:creationId xmlns:a16="http://schemas.microsoft.com/office/drawing/2014/main" id="{4AE3F210-0CBE-8443-EC6E-54FA2AF5B9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4" y="3302343"/>
            <a:ext cx="4011386" cy="3221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A blue and pink cup&#10;&#10;Description automatically generated">
            <a:extLst>
              <a:ext uri="{FF2B5EF4-FFF2-40B4-BE49-F238E27FC236}">
                <a16:creationId xmlns:a16="http://schemas.microsoft.com/office/drawing/2014/main" id="{3D4CC2AC-BA5A-1A0A-E57B-05EB55E3E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568" y="710292"/>
            <a:ext cx="1673678" cy="129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91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881</Words>
  <Application>Microsoft Office PowerPoint</Application>
  <PresentationFormat>Widescreen</PresentationFormat>
  <Paragraphs>128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Нина К. Русева</dc:creator>
  <cp:lastModifiedBy>Нина К. Русева</cp:lastModifiedBy>
  <cp:revision>100</cp:revision>
  <dcterms:created xsi:type="dcterms:W3CDTF">2023-12-14T12:26:42Z</dcterms:created>
  <dcterms:modified xsi:type="dcterms:W3CDTF">2024-06-09T13:33:27Z</dcterms:modified>
</cp:coreProperties>
</file>