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95" r:id="rId1"/>
  </p:sldMasterIdLst>
  <p:notesMasterIdLst>
    <p:notesMasterId r:id="rId19"/>
  </p:notesMasterIdLst>
  <p:sldIdLst>
    <p:sldId id="300" r:id="rId2"/>
    <p:sldId id="289" r:id="rId3"/>
    <p:sldId id="301" r:id="rId4"/>
    <p:sldId id="302" r:id="rId5"/>
    <p:sldId id="303" r:id="rId6"/>
    <p:sldId id="304" r:id="rId7"/>
    <p:sldId id="306" r:id="rId8"/>
    <p:sldId id="307" r:id="rId9"/>
    <p:sldId id="314" r:id="rId10"/>
    <p:sldId id="313" r:id="rId11"/>
    <p:sldId id="308" r:id="rId12"/>
    <p:sldId id="309" r:id="rId13"/>
    <p:sldId id="312" r:id="rId14"/>
    <p:sldId id="311" r:id="rId15"/>
    <p:sldId id="315" r:id="rId16"/>
    <p:sldId id="310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48" autoAdjust="0"/>
  </p:normalViewPr>
  <p:slideViewPr>
    <p:cSldViewPr snapToGrid="0">
      <p:cViewPr varScale="1">
        <p:scale>
          <a:sx n="79" d="100"/>
          <a:sy n="79" d="100"/>
        </p:scale>
        <p:origin x="48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A6454-8787-4C0F-BA71-73A195B35AC3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5952E-792E-40F8-8721-1B60E71A5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4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14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0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3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4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5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8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73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0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85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5952E-792E-40F8-8721-1B60E71A51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1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5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799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200" y="1884784"/>
            <a:ext cx="8929385" cy="2892597"/>
          </a:xfrm>
        </p:spPr>
        <p:txBody>
          <a:bodyPr anchor="t" anchorCtr="0"/>
          <a:lstStyle>
            <a:lvl1pPr>
              <a:defRPr sz="5500" b="1" i="0" baseline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200" y="4777380"/>
            <a:ext cx="8614800" cy="861420"/>
          </a:xfrm>
        </p:spPr>
        <p:txBody>
          <a:bodyPr anchor="t"/>
          <a:lstStyle>
            <a:lvl1pPr marL="0" indent="0" algn="l">
              <a:buNone/>
              <a:defRPr b="0" i="0" cap="all" baseline="0">
                <a:solidFill>
                  <a:schemeClr val="bg2"/>
                </a:solidFill>
                <a:latin typeface="Montserrat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5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3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1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4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2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5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hyperlink" Target="mailto:tganchev@tu-varna.b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://ailab.tu-varna.bg/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igh - Technology Park - Technical University Varna Ltd.">
            <a:extLst>
              <a:ext uri="{FF2B5EF4-FFF2-40B4-BE49-F238E27FC236}">
                <a16:creationId xmlns:a16="http://schemas.microsoft.com/office/drawing/2014/main" id="{D4C63C1B-AA06-1B1D-4A8A-741C41182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r="11727"/>
          <a:stretch/>
        </p:blipFill>
        <p:spPr bwMode="auto">
          <a:xfrm>
            <a:off x="5316075" y="100026"/>
            <a:ext cx="5447070" cy="4162882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33A8D-B17E-0B56-9C3A-6629451D5F2E}"/>
              </a:ext>
            </a:extLst>
          </p:cNvPr>
          <p:cNvSpPr txBox="1"/>
          <p:nvPr/>
        </p:nvSpPr>
        <p:spPr>
          <a:xfrm>
            <a:off x="165272" y="4725730"/>
            <a:ext cx="11861456" cy="2071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ADAPTIVE EDUCATIONAL TOOLS THAT ARE AWARE OF THE CURRENT EMOTIONAL-COGNITIVE STATE OF STUDENTS</a:t>
            </a:r>
          </a:p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Prof. Todor Ganchev, Head of the Artificial Intelligence Lab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Technical University of Varna</a:t>
            </a:r>
          </a:p>
        </p:txBody>
      </p:sp>
      <p:pic>
        <p:nvPicPr>
          <p:cNvPr id="6" name="Picture 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C1AC9D9-AE91-3E4B-071F-AC033550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6" y="100026"/>
            <a:ext cx="5242489" cy="1482032"/>
          </a:xfrm>
          <a:prstGeom prst="rect">
            <a:avLst/>
          </a:prstGeom>
        </p:spPr>
      </p:pic>
      <p:pic>
        <p:nvPicPr>
          <p:cNvPr id="11" name="Picture 32" descr="Logo_TU_Varna.jpg">
            <a:extLst>
              <a:ext uri="{FF2B5EF4-FFF2-40B4-BE49-F238E27FC236}">
                <a16:creationId xmlns:a16="http://schemas.microsoft.com/office/drawing/2014/main" id="{9CFD4852-F6FA-BA11-87A9-BE315927E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45" y="100025"/>
            <a:ext cx="1397197" cy="15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34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D47D8-351B-E290-84E2-56BAFAD46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/>
          <a:stretch/>
        </p:blipFill>
        <p:spPr>
          <a:xfrm>
            <a:off x="5509339" y="0"/>
            <a:ext cx="6626854" cy="681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8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505458" y="211792"/>
            <a:ext cx="6560712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Towards implementation of emotional intelligence in human-machine collaborative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77643-C140-E228-0C00-C24470852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93" b="11968"/>
          <a:stretch/>
        </p:blipFill>
        <p:spPr>
          <a:xfrm>
            <a:off x="5630982" y="1670371"/>
            <a:ext cx="6560712" cy="4748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31F0F8-F261-FF2C-0ECC-9D32357AE5D5}"/>
              </a:ext>
            </a:extLst>
          </p:cNvPr>
          <p:cNvSpPr txBox="1"/>
          <p:nvPr/>
        </p:nvSpPr>
        <p:spPr>
          <a:xfrm>
            <a:off x="5785272" y="6304003"/>
            <a:ext cx="6323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Arousal-Cumulative performance of a person</a:t>
            </a:r>
            <a:endParaRPr lang="bg-BG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8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505458" y="211792"/>
            <a:ext cx="6560712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Towards implementation of emotional intelligence in human-machine collaborative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8CC81-E8CA-AB5E-4C03-A3F86D189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94" b="10080"/>
          <a:stretch/>
        </p:blipFill>
        <p:spPr>
          <a:xfrm>
            <a:off x="5304616" y="2018084"/>
            <a:ext cx="6834250" cy="4159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D4291-5648-5EA4-E00C-92A4D7F5B71D}"/>
              </a:ext>
            </a:extLst>
          </p:cNvPr>
          <p:cNvSpPr txBox="1"/>
          <p:nvPr/>
        </p:nvSpPr>
        <p:spPr>
          <a:xfrm>
            <a:off x="5902211" y="6191343"/>
            <a:ext cx="6025978" cy="3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Arousal-Attention plot by person</a:t>
            </a:r>
          </a:p>
        </p:txBody>
      </p:sp>
    </p:spTree>
    <p:extLst>
      <p:ext uri="{BB962C8B-B14F-4D97-AF65-F5344CB8AC3E}">
        <p14:creationId xmlns:p14="http://schemas.microsoft.com/office/powerpoint/2010/main" val="300207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505458" y="211792"/>
            <a:ext cx="6560712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Towards implementation of emotional intelligence in human-machine collaborative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8CC81-E8CA-AB5E-4C03-A3F86D189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94" b="10080"/>
          <a:stretch/>
        </p:blipFill>
        <p:spPr>
          <a:xfrm>
            <a:off x="5327207" y="2031861"/>
            <a:ext cx="6834250" cy="4159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D4291-5648-5EA4-E00C-92A4D7F5B71D}"/>
              </a:ext>
            </a:extLst>
          </p:cNvPr>
          <p:cNvSpPr txBox="1"/>
          <p:nvPr/>
        </p:nvSpPr>
        <p:spPr>
          <a:xfrm>
            <a:off x="5902211" y="6191343"/>
            <a:ext cx="6025978" cy="3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Arousal-Attention plot by person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CC31CF-88C1-AC35-8072-BD7A2BCB9AA5}"/>
              </a:ext>
            </a:extLst>
          </p:cNvPr>
          <p:cNvSpPr/>
          <p:nvPr/>
        </p:nvSpPr>
        <p:spPr>
          <a:xfrm>
            <a:off x="8495762" y="2352541"/>
            <a:ext cx="2137893" cy="3786389"/>
          </a:xfrm>
          <a:prstGeom prst="roundRect">
            <a:avLst/>
          </a:prstGeom>
          <a:noFill/>
          <a:ln w="44450">
            <a:solidFill>
              <a:schemeClr val="bg2">
                <a:lumMod val="25000"/>
                <a:alpha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095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505458" y="211792"/>
            <a:ext cx="6560712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Towards implementation of emotional intelligence in human-machine collaborative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D4291-5648-5EA4-E00C-92A4D7F5B71D}"/>
              </a:ext>
            </a:extLst>
          </p:cNvPr>
          <p:cNvSpPr txBox="1"/>
          <p:nvPr/>
        </p:nvSpPr>
        <p:spPr>
          <a:xfrm>
            <a:off x="5902211" y="6191343"/>
            <a:ext cx="6025978" cy="3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300"/>
              </a:spcBef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 Arousal-Attention plot for the left-handed people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0A5D7-391D-4826-599F-9EFCAAC73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75" b="9676"/>
          <a:stretch/>
        </p:blipFill>
        <p:spPr>
          <a:xfrm>
            <a:off x="5535001" y="1922671"/>
            <a:ext cx="6560712" cy="39574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A41397-70A1-9D1F-9317-6DC8696A802B}"/>
              </a:ext>
            </a:extLst>
          </p:cNvPr>
          <p:cNvSpPr/>
          <p:nvPr/>
        </p:nvSpPr>
        <p:spPr>
          <a:xfrm>
            <a:off x="8399000" y="1856604"/>
            <a:ext cx="2137893" cy="3786389"/>
          </a:xfrm>
          <a:prstGeom prst="roundRect">
            <a:avLst/>
          </a:prstGeom>
          <a:noFill/>
          <a:ln w="44450">
            <a:solidFill>
              <a:schemeClr val="bg2">
                <a:lumMod val="25000"/>
                <a:alpha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77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A8C3C-C6C7-3227-E878-3CA8B7E2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69" y="2578699"/>
            <a:ext cx="326410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e-Learning Setup</a:t>
            </a:r>
            <a:endParaRPr lang="bg-BG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9566D-AE15-FC67-9682-3A082AD3C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6" y="761615"/>
            <a:ext cx="6769861" cy="6023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2D4A21-1500-1756-6F6E-A44D7087099A}"/>
              </a:ext>
            </a:extLst>
          </p:cNvPr>
          <p:cNvSpPr txBox="1"/>
          <p:nvPr/>
        </p:nvSpPr>
        <p:spPr>
          <a:xfrm>
            <a:off x="5535002" y="17992"/>
            <a:ext cx="6656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effectLst/>
                <a:ea typeface="SimSun" panose="02010600030101010101" pitchFamily="2" charset="-122"/>
              </a:rPr>
              <a:t>e-Learning framework with advanced technological support to personalisation of training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45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AE5AF-1B92-9521-F5C9-C0206300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1,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9ED9F-37EF-4D41-93E7-765A25E1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39BF84-5211-1893-018C-1641C4AC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Implications</a:t>
            </a:r>
            <a:endParaRPr lang="bg-BG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0EB52-149C-6A62-1F82-8E09C9AB76B2}"/>
              </a:ext>
            </a:extLst>
          </p:cNvPr>
          <p:cNvSpPr txBox="1"/>
          <p:nvPr/>
        </p:nvSpPr>
        <p:spPr>
          <a:xfrm>
            <a:off x="928914" y="1461105"/>
            <a:ext cx="1065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Human features, such as Attention, Emotional state, Stress level, Cognitive Workload, and Fatigue, vary significantly with time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The momentous state of mind is a critical factor for achieving good Performance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The adaptive e-Learning System that is aware of the momentous state of mind will adapt to the momentous state of the person to preserve an optimal level of cognitive workload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Adaptation will permit better efficiency of human-computer interaction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Applications in Education, Industry, High-Risk Missions etc.</a:t>
            </a:r>
          </a:p>
        </p:txBody>
      </p:sp>
    </p:spTree>
    <p:extLst>
      <p:ext uri="{BB962C8B-B14F-4D97-AF65-F5344CB8AC3E}">
        <p14:creationId xmlns:p14="http://schemas.microsoft.com/office/powerpoint/2010/main" val="2531762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9212" y="6027003"/>
            <a:ext cx="4164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Prof. Todor Ganchev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E-mail:</a:t>
            </a:r>
            <a:r>
              <a:rPr lang="en-US" sz="2400" b="0" i="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 </a:t>
            </a:r>
            <a:r>
              <a:rPr lang="en-US" sz="2400" b="0" i="0" u="sng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tganchev@tu-varna.bg</a:t>
            </a:r>
            <a:endParaRPr lang="en-US" sz="2400" b="1" u="sng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5E07031-D61C-077F-219B-2020DECD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2" y="152162"/>
            <a:ext cx="4407728" cy="12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C9F41-17D2-058F-8C3C-A4A197062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9"/>
          <a:stretch/>
        </p:blipFill>
        <p:spPr>
          <a:xfrm>
            <a:off x="0" y="3394609"/>
            <a:ext cx="3026465" cy="3463391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C0320-395E-0D03-45C3-5FBAE38EA156}"/>
              </a:ext>
            </a:extLst>
          </p:cNvPr>
          <p:cNvSpPr txBox="1"/>
          <p:nvPr/>
        </p:nvSpPr>
        <p:spPr>
          <a:xfrm>
            <a:off x="1620762" y="1028878"/>
            <a:ext cx="3464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http://ailab.tu-varna.bg/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7EA4E-4E39-8125-B630-20C76CFCC63F}"/>
              </a:ext>
            </a:extLst>
          </p:cNvPr>
          <p:cNvSpPr txBox="1"/>
          <p:nvPr/>
        </p:nvSpPr>
        <p:spPr>
          <a:xfrm>
            <a:off x="4250027" y="2781527"/>
            <a:ext cx="3867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Thank you!</a:t>
            </a:r>
            <a:endParaRPr lang="bg-BG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High - Technology Park - Technical University Varna Ltd.">
            <a:extLst>
              <a:ext uri="{FF2B5EF4-FFF2-40B4-BE49-F238E27FC236}">
                <a16:creationId xmlns:a16="http://schemas.microsoft.com/office/drawing/2014/main" id="{185CA18A-10FE-2E9B-48B5-0691D68D8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r="11727"/>
          <a:stretch/>
        </p:blipFill>
        <p:spPr bwMode="auto">
          <a:xfrm>
            <a:off x="7107165" y="100026"/>
            <a:ext cx="3655980" cy="2767670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2" descr="Logo_TU_Varna.jpg">
            <a:extLst>
              <a:ext uri="{FF2B5EF4-FFF2-40B4-BE49-F238E27FC236}">
                <a16:creationId xmlns:a16="http://schemas.microsoft.com/office/drawing/2014/main" id="{17CFED9D-8D30-FCCC-F220-A788ACD501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45" y="100025"/>
            <a:ext cx="1397197" cy="15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13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B54D2F-7CB0-77C1-2712-38179BBBD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Our Mission </a:t>
            </a:r>
            <a:endParaRPr lang="bg-BG" sz="40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33ACF-8127-AE0A-1D17-C24E0515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2053640"/>
            <a:ext cx="5762759" cy="3978859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AI Advances + RTD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AI Applications &amp; Services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AI Curricula @ TU-Varna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AI Empowerment of Citizens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Blue text on a black background">
            <a:extLst>
              <a:ext uri="{FF2B5EF4-FFF2-40B4-BE49-F238E27FC236}">
                <a16:creationId xmlns:a16="http://schemas.microsoft.com/office/drawing/2014/main" id="{D16DFA0F-78EC-0B3A-EABC-456192CAB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907" y="749525"/>
            <a:ext cx="5989341" cy="16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B54D2F-7CB0-77C1-2712-38179BBBD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Problem Formulation</a:t>
            </a:r>
            <a:endParaRPr lang="bg-BG" sz="40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33ACF-8127-AE0A-1D17-C24E0515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781" y="1923012"/>
            <a:ext cx="6100838" cy="3978859"/>
          </a:xfr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Personality Features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Cognitive Capacity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Emotional Intelligence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Momentous State of Mind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Stress Management Skills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Inspiration, Focus</a:t>
            </a:r>
            <a:r>
              <a:rPr lang="bg-BG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Fatigue, etc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5C558-D45E-BA26-304A-25F397173983}"/>
              </a:ext>
            </a:extLst>
          </p:cNvPr>
          <p:cNvSpPr txBox="1"/>
          <p:nvPr/>
        </p:nvSpPr>
        <p:spPr>
          <a:xfrm>
            <a:off x="5752809" y="1063818"/>
            <a:ext cx="6100838" cy="98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Why do we need 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adaptive educational tools?</a:t>
            </a:r>
          </a:p>
        </p:txBody>
      </p:sp>
    </p:spTree>
    <p:extLst>
      <p:ext uri="{BB962C8B-B14F-4D97-AF65-F5344CB8AC3E}">
        <p14:creationId xmlns:p14="http://schemas.microsoft.com/office/powerpoint/2010/main" val="1993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A picture containing text, screenshot, chair, design&#10;&#10;Description automatically generated">
            <a:extLst>
              <a:ext uri="{FF2B5EF4-FFF2-40B4-BE49-F238E27FC236}">
                <a16:creationId xmlns:a16="http://schemas.microsoft.com/office/drawing/2014/main" id="{6A6FC369-DCEB-C998-1583-AF74452FE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2000"/>
                    </a14:imgEffect>
                  </a14:imgLayer>
                </a14:imgProps>
              </a:ext>
            </a:extLst>
          </a:blip>
          <a:srcRect l="6325" t="47266" r="22706" b="9388"/>
          <a:stretch/>
        </p:blipFill>
        <p:spPr>
          <a:xfrm>
            <a:off x="128788" y="2106317"/>
            <a:ext cx="4735131" cy="3495526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noFill/>
          <a:effectLst>
            <a:softEdge rad="25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74091-9C2D-A0DD-A5E3-7F96BCF8E92D}"/>
              </a:ext>
            </a:extLst>
          </p:cNvPr>
          <p:cNvSpPr txBox="1"/>
          <p:nvPr/>
        </p:nvSpPr>
        <p:spPr>
          <a:xfrm>
            <a:off x="625225" y="1511155"/>
            <a:ext cx="397253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Human + Computer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752809" y="1063818"/>
            <a:ext cx="6100838" cy="98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Why do we need 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adaptive educational tools?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23FF7D-1BFA-0E06-9E76-71857395F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781" y="1923012"/>
            <a:ext cx="6100838" cy="3978859"/>
          </a:xfr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Personality Features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Cognitive Capacity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Emotional Intelligence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Momentous State of Mind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Stress Management Skills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Inspiration, Focus</a:t>
            </a:r>
            <a:r>
              <a:rPr lang="bg-BG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Fatigue, etc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09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A picture containing text, screenshot, chair, design&#10;&#10;Description automatically generated">
            <a:extLst>
              <a:ext uri="{FF2B5EF4-FFF2-40B4-BE49-F238E27FC236}">
                <a16:creationId xmlns:a16="http://schemas.microsoft.com/office/drawing/2014/main" id="{6A6FC369-DCEB-C998-1583-AF74452FE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2000"/>
                    </a14:imgEffect>
                  </a14:imgLayer>
                </a14:imgProps>
              </a:ext>
            </a:extLst>
          </a:blip>
          <a:srcRect l="6325" t="47266" r="22706" b="9388"/>
          <a:stretch/>
        </p:blipFill>
        <p:spPr>
          <a:xfrm>
            <a:off x="128788" y="2106317"/>
            <a:ext cx="4735131" cy="3495526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noFill/>
          <a:effectLst>
            <a:softEdge rad="25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374091-9C2D-A0DD-A5E3-7F96BCF8E92D}"/>
              </a:ext>
            </a:extLst>
          </p:cNvPr>
          <p:cNvSpPr txBox="1"/>
          <p:nvPr/>
        </p:nvSpPr>
        <p:spPr>
          <a:xfrm>
            <a:off x="625225" y="1511155"/>
            <a:ext cx="397253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Human + Computer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752809" y="1063818"/>
            <a:ext cx="6100838" cy="54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Adaptive?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49437-2D92-B686-0C96-6F65B90DE4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61" y="1623873"/>
            <a:ext cx="5751068" cy="51666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071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752809" y="1063818"/>
            <a:ext cx="6100838" cy="54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Adaptive =&gt; Intelligent !!!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2FDB98-63DE-FB14-B1B2-D5689561A1C0}"/>
              </a:ext>
            </a:extLst>
          </p:cNvPr>
          <p:cNvSpPr txBox="1"/>
          <p:nvPr/>
        </p:nvSpPr>
        <p:spPr>
          <a:xfrm>
            <a:off x="5865054" y="1876161"/>
            <a:ext cx="61638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Project </a:t>
            </a:r>
            <a:r>
              <a:rPr lang="en-GB" sz="3200" b="1" dirty="0" err="1">
                <a:solidFill>
                  <a:schemeClr val="accent5">
                    <a:lumMod val="75000"/>
                  </a:schemeClr>
                </a:solidFill>
              </a:rPr>
              <a:t>iHMI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, KP-06-H37/18, "Investigating the possibilities for the development of intelligent human-machine interfaces in the direction of recognising risky cognitive and emotional states." </a:t>
            </a:r>
            <a:endParaRPr lang="en-GB" sz="2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(2019 – 2024)</a:t>
            </a:r>
          </a:p>
          <a:p>
            <a:endParaRPr lang="en-US" dirty="0">
              <a:latin typeface="+mj-lt"/>
            </a:endParaRPr>
          </a:p>
          <a:p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</a:rPr>
              <a:t>Framework, Datasets, Models &amp; Software</a:t>
            </a:r>
          </a:p>
          <a:p>
            <a:endParaRPr lang="bg-BG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696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CE8E47-306A-845E-2926-BCB1F436E4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2339" t="15402" r="3393" b="12549"/>
          <a:stretch/>
        </p:blipFill>
        <p:spPr>
          <a:xfrm>
            <a:off x="5735632" y="1774819"/>
            <a:ext cx="6330538" cy="4659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7872EE-A075-45E5-0821-A779D9294DD0}"/>
              </a:ext>
            </a:extLst>
          </p:cNvPr>
          <p:cNvSpPr txBox="1"/>
          <p:nvPr/>
        </p:nvSpPr>
        <p:spPr>
          <a:xfrm>
            <a:off x="6096000" y="6461542"/>
            <a:ext cx="5525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S</a:t>
            </a:r>
            <a:r>
              <a:rPr lang="en-US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kill-Rule-Knowledge Pyramid (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Lars Rasmussen)</a:t>
            </a:r>
            <a:endParaRPr lang="bg-BG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505458" y="211792"/>
            <a:ext cx="6560712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Towards implementation of emotional intelligence in human-machine collaborative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B2A1F-3B41-FC27-3946-0596AA3FFB47}"/>
              </a:ext>
            </a:extLst>
          </p:cNvPr>
          <p:cNvSpPr txBox="1"/>
          <p:nvPr/>
        </p:nvSpPr>
        <p:spPr>
          <a:xfrm>
            <a:off x="8065106" y="2046515"/>
            <a:ext cx="2191656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41000"/>
                  <a:lumOff val="59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High-to-Very-High Workload</a:t>
            </a:r>
            <a:endParaRPr lang="bg-BG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EFD1B-8554-B852-0898-D80D03C11B66}"/>
              </a:ext>
            </a:extLst>
          </p:cNvPr>
          <p:cNvSpPr txBox="1"/>
          <p:nvPr/>
        </p:nvSpPr>
        <p:spPr>
          <a:xfrm>
            <a:off x="8103810" y="3469356"/>
            <a:ext cx="1973942" cy="707886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Medium-to-High Workload</a:t>
            </a:r>
            <a:endParaRPr lang="bg-BG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CFF4B-E0F3-75DC-E6C2-BADD3F0E7FA5}"/>
              </a:ext>
            </a:extLst>
          </p:cNvPr>
          <p:cNvSpPr txBox="1"/>
          <p:nvPr/>
        </p:nvSpPr>
        <p:spPr>
          <a:xfrm>
            <a:off x="8727925" y="4914157"/>
            <a:ext cx="725714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0">
                <a:schemeClr val="accent6">
                  <a:lumMod val="45000"/>
                  <a:lumOff val="55000"/>
                </a:schemeClr>
              </a:gs>
              <a:gs pos="66000">
                <a:schemeClr val="accent6">
                  <a:lumMod val="45000"/>
                  <a:lumOff val="55000"/>
                </a:schemeClr>
              </a:gs>
              <a:gs pos="9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Low WL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220705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task&#10;&#10;Description automatically generated">
            <a:extLst>
              <a:ext uri="{FF2B5EF4-FFF2-40B4-BE49-F238E27FC236}">
                <a16:creationId xmlns:a16="http://schemas.microsoft.com/office/drawing/2014/main" id="{B8CA03E4-993D-AE55-2239-D17FDD560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8000"/>
                    </a14:imgEffect>
                    <a14:imgEffect>
                      <a14:saturation sat="228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</a:extLst>
          </a:blip>
          <a:srcRect l="3019" t="4157" r="9333" b="1622"/>
          <a:stretch/>
        </p:blipFill>
        <p:spPr>
          <a:xfrm>
            <a:off x="5844891" y="1677929"/>
            <a:ext cx="5881846" cy="5146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505458" y="211792"/>
            <a:ext cx="6560712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Towards implementation of emotional intelligence in human-machine collaborative 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D165E-0EDB-F850-B377-7CFE0085369A}"/>
              </a:ext>
            </a:extLst>
          </p:cNvPr>
          <p:cNvSpPr txBox="1"/>
          <p:nvPr/>
        </p:nvSpPr>
        <p:spPr>
          <a:xfrm>
            <a:off x="10540920" y="2225818"/>
            <a:ext cx="1738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 build on the Yerkes-Dodson law!</a:t>
            </a:r>
            <a:endParaRPr lang="bg-BG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59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0D7-6616-B6C4-B899-FD7D456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E2E742-0B9C-7051-D7C7-5E3F4C65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" y="1886824"/>
            <a:ext cx="4253299" cy="24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0386E-8AB5-6861-C99B-5C3E3C2D37AB}"/>
              </a:ext>
            </a:extLst>
          </p:cNvPr>
          <p:cNvSpPr txBox="1"/>
          <p:nvPr/>
        </p:nvSpPr>
        <p:spPr>
          <a:xfrm>
            <a:off x="5505458" y="211792"/>
            <a:ext cx="6560712" cy="14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ea typeface="+mj-ea"/>
                <a:cs typeface="+mj-cs"/>
              </a:rPr>
              <a:t>Towards implementation of emotional intelligence in human-machine collaborative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53975-C98C-268A-0030-A0D8A57BD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59"/>
          <a:stretch/>
        </p:blipFill>
        <p:spPr>
          <a:xfrm>
            <a:off x="5505459" y="2026068"/>
            <a:ext cx="6672618" cy="3675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BA129-2045-F122-E02D-92333D0E55D3}"/>
              </a:ext>
            </a:extLst>
          </p:cNvPr>
          <p:cNvSpPr txBox="1"/>
          <p:nvPr/>
        </p:nvSpPr>
        <p:spPr>
          <a:xfrm>
            <a:off x="5431924" y="5569804"/>
            <a:ext cx="6841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Concept of the Intelligent Human-Machine Interface Framework</a:t>
            </a:r>
            <a:endParaRPr lang="bg-BG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-TUV-ILIAD" id="{B3D807F2-1AFA-479D-A01E-4B7D92FBEFF3}" vid="{60EBA91F-5A76-4830-AE08-E1AECF79C8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438</Words>
  <Application>Microsoft Office PowerPoint</Application>
  <PresentationFormat>Widescreen</PresentationFormat>
  <Paragraphs>89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Palatino Linotype</vt:lpstr>
      <vt:lpstr>Wingdings</vt:lpstr>
      <vt:lpstr>Office Theme</vt:lpstr>
      <vt:lpstr>PowerPoint Presentation</vt:lpstr>
      <vt:lpstr>Our Mission </vt:lpstr>
      <vt:lpstr>Problem Formulation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e-Learning Setup</vt:lpstr>
      <vt:lpstr>Implications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Todor Ganchev</dc:creator>
  <cp:lastModifiedBy>Todor Ganchev</cp:lastModifiedBy>
  <cp:revision>73</cp:revision>
  <dcterms:created xsi:type="dcterms:W3CDTF">2022-10-07T10:13:00Z</dcterms:created>
  <dcterms:modified xsi:type="dcterms:W3CDTF">2023-08-29T10:59:25Z</dcterms:modified>
</cp:coreProperties>
</file>