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538" r:id="rId4"/>
    <p:sldId id="318" r:id="rId5"/>
    <p:sldId id="540" r:id="rId6"/>
    <p:sldId id="542" r:id="rId7"/>
    <p:sldId id="1224" r:id="rId8"/>
    <p:sldId id="1237" r:id="rId9"/>
    <p:sldId id="1233" r:id="rId10"/>
    <p:sldId id="1235" r:id="rId11"/>
    <p:sldId id="1234" r:id="rId12"/>
    <p:sldId id="1238" r:id="rId13"/>
    <p:sldId id="534" r:id="rId14"/>
    <p:sldId id="1142" r:id="rId15"/>
    <p:sldId id="1186" r:id="rId16"/>
    <p:sldId id="1239" r:id="rId17"/>
    <p:sldId id="1236" r:id="rId18"/>
    <p:sldId id="7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26"/>
  </p:normalViewPr>
  <p:slideViewPr>
    <p:cSldViewPr snapToGrid="0" snapToObjects="1">
      <p:cViewPr varScale="1">
        <p:scale>
          <a:sx n="121" d="100"/>
          <a:sy n="121" d="100"/>
        </p:scale>
        <p:origin x="146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73B93-344E-6346-88D4-F04659FC23A2}" type="datetimeFigureOut">
              <a:rPr lang="en-US" smtClean="0"/>
              <a:t>8/25/23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240B6B-0734-C948-8038-0D1AD041A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443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156" y="8685545"/>
            <a:ext cx="2972665" cy="456363"/>
          </a:xfrm>
          <a:prstGeom prst="rect">
            <a:avLst/>
          </a:prstGeom>
          <a:ln/>
        </p:spPr>
        <p:txBody>
          <a:bodyPr/>
          <a:lstStyle/>
          <a:p>
            <a:fld id="{2935BA08-CAEA-40B0-A9C5-E7A89CA79459}" type="slidenum">
              <a:rPr lang="en-US"/>
              <a:pPr/>
              <a:t>13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60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4521-29D7-EB4A-9C93-2332DCCBC3B3}" type="datetime1">
              <a:rPr lang="en-US" smtClean="0"/>
              <a:t>8/25/23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Kordon Consulting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765A-FD8B-224A-9E3F-70E699812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85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Click to edit Master text styles</a:t>
            </a:r>
          </a:p>
          <a:p>
            <a:pPr lvl="1"/>
            <a:r>
              <a:rPr lang="bg-BG"/>
              <a:t>Second level</a:t>
            </a:r>
          </a:p>
          <a:p>
            <a:pPr lvl="2"/>
            <a:r>
              <a:rPr lang="bg-BG"/>
              <a:t>Third level</a:t>
            </a:r>
          </a:p>
          <a:p>
            <a:pPr lvl="3"/>
            <a:r>
              <a:rPr lang="bg-BG"/>
              <a:t>Fourth level</a:t>
            </a:r>
          </a:p>
          <a:p>
            <a:pPr lvl="4"/>
            <a:r>
              <a:rPr lang="bg-BG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7709-FCAC-E04D-A6E6-D5A17CC7DCC6}" type="datetime1">
              <a:rPr lang="en-US" smtClean="0"/>
              <a:t>8/25/23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Kordon Consulting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765A-FD8B-224A-9E3F-70E699812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814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/>
              <a:t>Click to edit Master text styles</a:t>
            </a:r>
          </a:p>
          <a:p>
            <a:pPr lvl="1"/>
            <a:r>
              <a:rPr lang="bg-BG"/>
              <a:t>Second level</a:t>
            </a:r>
          </a:p>
          <a:p>
            <a:pPr lvl="2"/>
            <a:r>
              <a:rPr lang="bg-BG"/>
              <a:t>Third level</a:t>
            </a:r>
          </a:p>
          <a:p>
            <a:pPr lvl="3"/>
            <a:r>
              <a:rPr lang="bg-BG"/>
              <a:t>Fourth level</a:t>
            </a:r>
          </a:p>
          <a:p>
            <a:pPr lvl="4"/>
            <a:r>
              <a:rPr lang="bg-BG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4353-FE27-754C-A647-F3351DD640C8}" type="datetime1">
              <a:rPr lang="en-US" smtClean="0"/>
              <a:t>8/25/23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Kordon Consulting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765A-FD8B-224A-9E3F-70E699812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633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Click to edit Master text styles</a:t>
            </a:r>
          </a:p>
          <a:p>
            <a:pPr lvl="1"/>
            <a:r>
              <a:rPr lang="bg-BG"/>
              <a:t>Second level</a:t>
            </a:r>
          </a:p>
          <a:p>
            <a:pPr lvl="2"/>
            <a:r>
              <a:rPr lang="bg-BG"/>
              <a:t>Third level</a:t>
            </a:r>
          </a:p>
          <a:p>
            <a:pPr lvl="3"/>
            <a:r>
              <a:rPr lang="bg-BG"/>
              <a:t>Fourth level</a:t>
            </a:r>
          </a:p>
          <a:p>
            <a:pPr lvl="4"/>
            <a:r>
              <a:rPr lang="bg-BG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00AE-7FC9-0F4C-BAA0-2FCBAEA5ECDA}" type="datetime1">
              <a:rPr lang="en-US" smtClean="0"/>
              <a:t>8/25/23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Kordon Consulting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765A-FD8B-224A-9E3F-70E699812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271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EC60C-CB0D-614E-9EF4-E00B25395F16}" type="datetime1">
              <a:rPr lang="en-US" smtClean="0"/>
              <a:t>8/25/23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Kordon Consulting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765A-FD8B-224A-9E3F-70E699812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248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/>
              <a:t>Click to edit Master text styles</a:t>
            </a:r>
          </a:p>
          <a:p>
            <a:pPr lvl="1"/>
            <a:r>
              <a:rPr lang="bg-BG"/>
              <a:t>Second level</a:t>
            </a:r>
          </a:p>
          <a:p>
            <a:pPr lvl="2"/>
            <a:r>
              <a:rPr lang="bg-BG"/>
              <a:t>Third level</a:t>
            </a:r>
          </a:p>
          <a:p>
            <a:pPr lvl="3"/>
            <a:r>
              <a:rPr lang="bg-BG"/>
              <a:t>Fourth level</a:t>
            </a:r>
          </a:p>
          <a:p>
            <a:pPr lvl="4"/>
            <a:r>
              <a:rPr lang="bg-BG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/>
              <a:t>Click to edit Master text styles</a:t>
            </a:r>
          </a:p>
          <a:p>
            <a:pPr lvl="1"/>
            <a:r>
              <a:rPr lang="bg-BG"/>
              <a:t>Second level</a:t>
            </a:r>
          </a:p>
          <a:p>
            <a:pPr lvl="2"/>
            <a:r>
              <a:rPr lang="bg-BG"/>
              <a:t>Third level</a:t>
            </a:r>
          </a:p>
          <a:p>
            <a:pPr lvl="3"/>
            <a:r>
              <a:rPr lang="bg-BG"/>
              <a:t>Fourth level</a:t>
            </a:r>
          </a:p>
          <a:p>
            <a:pPr lvl="4"/>
            <a:r>
              <a:rPr lang="bg-BG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5C2F-500F-B54C-8AA3-AD177450D081}" type="datetime1">
              <a:rPr lang="en-US" smtClean="0"/>
              <a:t>8/25/23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Kordon Consulting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765A-FD8B-224A-9E3F-70E699812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79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Click to edit Master text styles</a:t>
            </a:r>
          </a:p>
          <a:p>
            <a:pPr lvl="1"/>
            <a:r>
              <a:rPr lang="bg-BG"/>
              <a:t>Second level</a:t>
            </a:r>
          </a:p>
          <a:p>
            <a:pPr lvl="2"/>
            <a:r>
              <a:rPr lang="bg-BG"/>
              <a:t>Third level</a:t>
            </a:r>
          </a:p>
          <a:p>
            <a:pPr lvl="3"/>
            <a:r>
              <a:rPr lang="bg-BG"/>
              <a:t>Fourth level</a:t>
            </a:r>
          </a:p>
          <a:p>
            <a:pPr lvl="4"/>
            <a:r>
              <a:rPr lang="bg-BG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Click to edit Master text styles</a:t>
            </a:r>
          </a:p>
          <a:p>
            <a:pPr lvl="1"/>
            <a:r>
              <a:rPr lang="bg-BG"/>
              <a:t>Second level</a:t>
            </a:r>
          </a:p>
          <a:p>
            <a:pPr lvl="2"/>
            <a:r>
              <a:rPr lang="bg-BG"/>
              <a:t>Third level</a:t>
            </a:r>
          </a:p>
          <a:p>
            <a:pPr lvl="3"/>
            <a:r>
              <a:rPr lang="bg-BG"/>
              <a:t>Fourth level</a:t>
            </a:r>
          </a:p>
          <a:p>
            <a:pPr lvl="4"/>
            <a:r>
              <a:rPr lang="bg-BG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4CD0-AB8D-9948-823B-E935122DE97F}" type="datetime1">
              <a:rPr lang="en-US" smtClean="0"/>
              <a:t>8/25/23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Kordon Consulting LLC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765A-FD8B-224A-9E3F-70E699812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69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F3D7-8FCD-AE4F-AF0C-3277166EB2C7}" type="datetime1">
              <a:rPr lang="en-US" smtClean="0"/>
              <a:t>8/25/23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Kordon Consulting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765A-FD8B-224A-9E3F-70E699812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22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50AF4-9D82-1D46-87CB-67CEF33F1578}" type="datetime1">
              <a:rPr lang="en-US" smtClean="0"/>
              <a:t>8/25/23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Kordon Consulting LLC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765A-FD8B-224A-9E3F-70E699812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1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Click to edit Master text styles</a:t>
            </a:r>
          </a:p>
          <a:p>
            <a:pPr lvl="1"/>
            <a:r>
              <a:rPr lang="bg-BG"/>
              <a:t>Second level</a:t>
            </a:r>
          </a:p>
          <a:p>
            <a:pPr lvl="2"/>
            <a:r>
              <a:rPr lang="bg-BG"/>
              <a:t>Third level</a:t>
            </a:r>
          </a:p>
          <a:p>
            <a:pPr lvl="3"/>
            <a:r>
              <a:rPr lang="bg-BG"/>
              <a:t>Fourth level</a:t>
            </a:r>
          </a:p>
          <a:p>
            <a:pPr lvl="4"/>
            <a:r>
              <a:rPr lang="bg-BG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B707-1BB6-7141-AAFE-18748DB2D7A7}" type="datetime1">
              <a:rPr lang="en-US" smtClean="0"/>
              <a:t>8/25/23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Kordon Consulting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765A-FD8B-224A-9E3F-70E699812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423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E882-7B0F-DF49-81E9-74421D381CFA}" type="datetime1">
              <a:rPr lang="en-US" smtClean="0"/>
              <a:t>8/25/23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Kordon Consulting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765A-FD8B-224A-9E3F-70E699812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938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Click to edit Master text styles</a:t>
            </a:r>
          </a:p>
          <a:p>
            <a:pPr lvl="1"/>
            <a:r>
              <a:rPr lang="bg-BG"/>
              <a:t>Second level</a:t>
            </a:r>
          </a:p>
          <a:p>
            <a:pPr lvl="2"/>
            <a:r>
              <a:rPr lang="bg-BG"/>
              <a:t>Third level</a:t>
            </a:r>
          </a:p>
          <a:p>
            <a:pPr lvl="3"/>
            <a:r>
              <a:rPr lang="bg-BG"/>
              <a:t>Fourth level</a:t>
            </a:r>
          </a:p>
          <a:p>
            <a:pPr lvl="4"/>
            <a:r>
              <a:rPr lang="bg-BG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A504E-D86A-3E45-A95B-78D25CD1321D}" type="datetime1">
              <a:rPr lang="en-US" smtClean="0"/>
              <a:t>8/25/23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Kordon Consulting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C765A-FD8B-224A-9E3F-70E699812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540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tiff"/><Relationship Id="rId10" Type="http://schemas.openxmlformats.org/officeDocument/2006/relationships/image" Target="../media/image35.jpeg"/><Relationship Id="rId4" Type="http://schemas.openxmlformats.org/officeDocument/2006/relationships/image" Target="../media/image29.tiff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5.jpeg"/><Relationship Id="rId7" Type="http://schemas.openxmlformats.org/officeDocument/2006/relationships/image" Target="../media/image46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28.jpeg"/><Relationship Id="rId10" Type="http://schemas.openxmlformats.org/officeDocument/2006/relationships/image" Target="../media/image49.jpeg"/><Relationship Id="rId4" Type="http://schemas.openxmlformats.org/officeDocument/2006/relationships/image" Target="../media/image44.png"/><Relationship Id="rId9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2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783" y="1191816"/>
            <a:ext cx="7918434" cy="1470025"/>
          </a:xfrm>
        </p:spPr>
        <p:txBody>
          <a:bodyPr>
            <a:normAutofit/>
          </a:bodyPr>
          <a:lstStyle/>
          <a:p>
            <a:r>
              <a:rPr lang="bg-BG" sz="3200" dirty="0"/>
              <a:t>Основни Проблеми на Съвременния Изкуствен Интелект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87" y="3000907"/>
            <a:ext cx="6400800" cy="1080843"/>
          </a:xfrm>
        </p:spPr>
        <p:txBody>
          <a:bodyPr>
            <a:noAutofit/>
          </a:bodyPr>
          <a:lstStyle/>
          <a:p>
            <a:r>
              <a:rPr lang="bg-BG" sz="2400" dirty="0">
                <a:solidFill>
                  <a:schemeClr val="tx1"/>
                </a:solidFill>
              </a:rPr>
              <a:t>Артур Кордон</a:t>
            </a:r>
          </a:p>
          <a:p>
            <a:r>
              <a:rPr lang="bg-BG" sz="2400" dirty="0">
                <a:solidFill>
                  <a:schemeClr val="tx1"/>
                </a:solidFill>
              </a:rPr>
              <a:t>Кордон Консълтинг</a:t>
            </a:r>
          </a:p>
          <a:p>
            <a:pPr algn="l"/>
            <a:r>
              <a:rPr lang="bg-BG" sz="1400" b="1" i="0" u="none" strike="noStrike" cap="all" dirty="0">
                <a:solidFill>
                  <a:srgbClr val="FFFFFF"/>
                </a:solidFill>
                <a:effectLst/>
                <a:latin typeface="Raleway" pitchFamily="2" charset="77"/>
              </a:rPr>
              <a:t>ИНОВАТИВНАТА ОБРАЗОВАТЕЛНА СРЕДА ПРЕЗ ПРИЗМАТА НА ЕМОЦИОНАЛН</a:t>
            </a:r>
          </a:p>
          <a:p>
            <a:pPr algn="l"/>
            <a:r>
              <a:rPr lang="en-US" sz="1600" kern="1800" cap="all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ИНОВАТИВНАТА</a:t>
            </a:r>
            <a:r>
              <a:rPr lang="en-US" sz="1600" b="1" kern="1800" cap="all" dirty="0">
                <a:solidFill>
                  <a:srgbClr val="000000"/>
                </a:solidFill>
                <a:effectLst/>
                <a:latin typeface="Raleway" pitchFamily="2" charset="77"/>
                <a:ea typeface="Times New Roman" panose="02020603050405020304" pitchFamily="18" charset="0"/>
              </a:rPr>
              <a:t> </a:t>
            </a:r>
            <a:r>
              <a:rPr lang="en-US" sz="1600" kern="1800" cap="all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ОБРАЗОВАТЕЛНА СРЕДА ПРЕЗ ПРИЗМАТА НА ЕМОЦИОНАЛНАТА ИНТЕЛИГЕНТНОСТ </a:t>
            </a:r>
            <a:r>
              <a:rPr lang="en-US" sz="1600" kern="1800" cap="all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en-US" sz="1600" kern="1800" cap="all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ИЗКУСТВЕНИЯ ИНТЕЛЕКТ</a:t>
            </a:r>
            <a:endParaRPr lang="en-US" sz="16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bg-BG" sz="1400" b="1" i="0" u="none" strike="noStrike" cap="all" dirty="0">
              <a:solidFill>
                <a:srgbClr val="FFFFFF"/>
              </a:solidFill>
              <a:effectLst/>
              <a:latin typeface="Raleway" pitchFamily="2" charset="77"/>
            </a:endParaRPr>
          </a:p>
          <a:p>
            <a:r>
              <a:rPr lang="bg-BG" sz="2400" dirty="0">
                <a:solidFill>
                  <a:schemeClr val="tx1"/>
                </a:solidFill>
              </a:rPr>
              <a:t>Варна, 31 Август 2023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964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37313" y="365849"/>
            <a:ext cx="8624680" cy="477712"/>
          </a:xfrm>
        </p:spPr>
        <p:txBody>
          <a:bodyPr>
            <a:noAutofit/>
          </a:bodyPr>
          <a:lstStyle/>
          <a:p>
            <a:r>
              <a:rPr lang="bg-BG" sz="2400" dirty="0"/>
              <a:t>Степен на проникване на изкуствения интелект </a:t>
            </a:r>
            <a:br>
              <a:rPr lang="bg-BG" sz="2400" dirty="0"/>
            </a:br>
            <a:r>
              <a:rPr lang="bg-BG" sz="2400" dirty="0"/>
              <a:t>в основните отрасли на американската икономика в %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765A-FD8B-224A-9E3F-70E69981210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5E9AA0-BCCD-1D4E-BE8A-032267952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Kordon Consulting LLC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E51FEF-487B-1D4C-925B-356B09A43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116" y="3854325"/>
            <a:ext cx="2274119" cy="16095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5233D11-9FC0-284D-8634-DC0B9A09A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477" y="4355489"/>
            <a:ext cx="1075314" cy="52350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0A3A92A-B43A-214C-B4DE-955CDA07DAF9}"/>
              </a:ext>
            </a:extLst>
          </p:cNvPr>
          <p:cNvSpPr txBox="1"/>
          <p:nvPr/>
        </p:nvSpPr>
        <p:spPr>
          <a:xfrm>
            <a:off x="2197470" y="5663853"/>
            <a:ext cx="3885409" cy="6924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g-BG" sz="1500" b="1" dirty="0"/>
              <a:t>Критичната маса на специалисти по ИИ вече е в </a:t>
            </a:r>
            <a:r>
              <a:rPr lang="bg-BG" sz="2400" b="1" dirty="0">
                <a:solidFill>
                  <a:srgbClr val="FF0000"/>
                </a:solidFill>
              </a:rPr>
              <a:t>БИЗНЕСА </a:t>
            </a:r>
            <a:r>
              <a:rPr lang="bg-BG" sz="1600" b="1" dirty="0"/>
              <a:t>(близо 2 милиона)</a:t>
            </a:r>
            <a:r>
              <a:rPr lang="bg-BG" sz="2400" b="1" dirty="0">
                <a:solidFill>
                  <a:srgbClr val="FF0000"/>
                </a:solidFill>
              </a:rPr>
              <a:t> </a:t>
            </a:r>
            <a:r>
              <a:rPr lang="bg-BG" sz="1500" b="1" dirty="0"/>
              <a:t>!!!</a:t>
            </a:r>
            <a:endParaRPr lang="en-US" sz="1500" b="1" dirty="0"/>
          </a:p>
        </p:txBody>
      </p:sp>
      <p:pic>
        <p:nvPicPr>
          <p:cNvPr id="21" name="Picture 20" descr="A graph with purple and white bars&#10;&#10;Description automatically generated">
            <a:extLst>
              <a:ext uri="{FF2B5EF4-FFF2-40B4-BE49-F238E27FC236}">
                <a16:creationId xmlns:a16="http://schemas.microsoft.com/office/drawing/2014/main" id="{BC922B11-E15E-4EA3-9956-9A87B124EB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50" y="1164889"/>
            <a:ext cx="7769553" cy="245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012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network&#10;&#10;Description automatically generated">
            <a:extLst>
              <a:ext uri="{FF2B5EF4-FFF2-40B4-BE49-F238E27FC236}">
                <a16:creationId xmlns:a16="http://schemas.microsoft.com/office/drawing/2014/main" id="{8B6EA1E5-D4B4-9087-E88A-7E592D1D3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12" y="1129891"/>
            <a:ext cx="4915690" cy="50734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2248" y="413696"/>
            <a:ext cx="9142636" cy="298913"/>
          </a:xfrm>
        </p:spPr>
        <p:txBody>
          <a:bodyPr>
            <a:noAutofit/>
          </a:bodyPr>
          <a:lstStyle/>
          <a:p>
            <a:r>
              <a:rPr lang="bg-BG" sz="2400" dirty="0"/>
              <a:t>Защо чат – пат изкуствения интелект не е готов за бизнеса?</a:t>
            </a:r>
            <a:endParaRPr lang="en-US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11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2B744C-96C4-3A41-8EBA-34B44561D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Kordon Consulting LLC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AA9B39-EBAC-CA43-7286-1F3BF6EA7D2A}"/>
              </a:ext>
            </a:extLst>
          </p:cNvPr>
          <p:cNvSpPr txBox="1"/>
          <p:nvPr/>
        </p:nvSpPr>
        <p:spPr>
          <a:xfrm>
            <a:off x="2401552" y="1314543"/>
            <a:ext cx="1669382" cy="3000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g-BG" sz="1350" b="1" dirty="0"/>
              <a:t>Общо знание</a:t>
            </a:r>
            <a:endParaRPr lang="en-US" sz="135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2CFB70-9F1E-346A-7B2E-58B5A2DE98C5}"/>
              </a:ext>
            </a:extLst>
          </p:cNvPr>
          <p:cNvSpPr txBox="1"/>
          <p:nvPr/>
        </p:nvSpPr>
        <p:spPr>
          <a:xfrm>
            <a:off x="5188692" y="4426771"/>
            <a:ext cx="1482125" cy="5078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g-BG" sz="1350" b="1" dirty="0"/>
              <a:t>Най-вероятната следваща дума</a:t>
            </a:r>
            <a:endParaRPr lang="en-US" sz="135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9BC823-B6C5-B24A-8FFD-1044DCA744FF}"/>
              </a:ext>
            </a:extLst>
          </p:cNvPr>
          <p:cNvSpPr txBox="1"/>
          <p:nvPr/>
        </p:nvSpPr>
        <p:spPr>
          <a:xfrm>
            <a:off x="5188692" y="1668695"/>
            <a:ext cx="1526116" cy="5078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1350" b="1" dirty="0"/>
              <a:t>Няма бизнес данни</a:t>
            </a:r>
            <a:endParaRPr lang="en-US" sz="135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B611FC-0F89-7A51-474D-0CD113B291F9}"/>
              </a:ext>
            </a:extLst>
          </p:cNvPr>
          <p:cNvSpPr txBox="1"/>
          <p:nvPr/>
        </p:nvSpPr>
        <p:spPr>
          <a:xfrm>
            <a:off x="5169302" y="2308384"/>
            <a:ext cx="1911028" cy="7155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1350" b="1" dirty="0"/>
              <a:t>Няма надеждно представяне на бизнес знанието</a:t>
            </a:r>
            <a:endParaRPr lang="en-US" sz="135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9E8B48-A822-7EB2-7AB0-926B1F4B69D3}"/>
              </a:ext>
            </a:extLst>
          </p:cNvPr>
          <p:cNvSpPr txBox="1"/>
          <p:nvPr/>
        </p:nvSpPr>
        <p:spPr>
          <a:xfrm>
            <a:off x="5169302" y="3071273"/>
            <a:ext cx="1891638" cy="7155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1350" b="1" dirty="0"/>
              <a:t>Не се използват причинно – следствени връзки</a:t>
            </a:r>
            <a:endParaRPr lang="en-US" sz="135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455D94-3DFD-0248-2898-835312062067}"/>
              </a:ext>
            </a:extLst>
          </p:cNvPr>
          <p:cNvSpPr txBox="1"/>
          <p:nvPr/>
        </p:nvSpPr>
        <p:spPr>
          <a:xfrm>
            <a:off x="5178160" y="3810363"/>
            <a:ext cx="1802936" cy="5078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1350" b="1" dirty="0"/>
              <a:t>Няма критерий за истина</a:t>
            </a:r>
            <a:endParaRPr lang="en-US" sz="135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7A782F-9E26-CC29-665A-4D6B81AAFDA9}"/>
              </a:ext>
            </a:extLst>
          </p:cNvPr>
          <p:cNvSpPr txBox="1"/>
          <p:nvPr/>
        </p:nvSpPr>
        <p:spPr>
          <a:xfrm>
            <a:off x="7225284" y="2812528"/>
            <a:ext cx="166510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b="1" dirty="0"/>
              <a:t>Няма оптимизация</a:t>
            </a:r>
            <a:endParaRPr lang="en-US" b="1" dirty="0"/>
          </a:p>
        </p:txBody>
      </p:sp>
      <p:pic>
        <p:nvPicPr>
          <p:cNvPr id="15" name="Picture 2" descr="Image result for stochastic parrots">
            <a:extLst>
              <a:ext uri="{FF2B5EF4-FFF2-40B4-BE49-F238E27FC236}">
                <a16:creationId xmlns:a16="http://schemas.microsoft.com/office/drawing/2014/main" id="{7F6BBB34-0F93-4155-596D-95FC892E8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773" y="4268607"/>
            <a:ext cx="1248646" cy="71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picture containing sky&#10;&#10;Description automatically generated">
            <a:extLst>
              <a:ext uri="{FF2B5EF4-FFF2-40B4-BE49-F238E27FC236}">
                <a16:creationId xmlns:a16="http://schemas.microsoft.com/office/drawing/2014/main" id="{6753065D-7388-6D7B-04E0-12DCBE1176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1046" y="1570973"/>
            <a:ext cx="1665105" cy="121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323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B876953C-598E-759F-92EC-E8A985CA4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413" y="1260326"/>
            <a:ext cx="7772400" cy="43373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097" y="0"/>
            <a:ext cx="8229600" cy="740594"/>
          </a:xfrm>
        </p:spPr>
        <p:txBody>
          <a:bodyPr>
            <a:normAutofit/>
          </a:bodyPr>
          <a:lstStyle/>
          <a:p>
            <a:r>
              <a:rPr lang="bg-BG" sz="2800" dirty="0"/>
              <a:t>Съдържание</a:t>
            </a:r>
            <a:endParaRPr lang="en-US" sz="2800" dirty="0"/>
          </a:p>
        </p:txBody>
      </p:sp>
      <p:pic>
        <p:nvPicPr>
          <p:cNvPr id="7" name="Picture 1" descr="C:\Users\u224589\AppData\Local\Microsoft\Windows\Temporary Internet Files\Content.IE5\7HQ6H1FJ\MC90044213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7661" y="3780014"/>
            <a:ext cx="356978" cy="364313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BE3F4A-1F37-4541-BB84-ADAC86C7E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765A-FD8B-224A-9E3F-70E699812103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1A02F-5953-3830-1AE3-4CE4359F2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2069020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03317545-4ADF-CF4B-AB19-CF25E3B1EC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31" y="5425075"/>
            <a:ext cx="952540" cy="952540"/>
          </a:xfrm>
          <a:prstGeom prst="rect">
            <a:avLst/>
          </a:prstGeom>
        </p:spPr>
      </p:pic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229600" cy="792163"/>
          </a:xfrm>
        </p:spPr>
        <p:txBody>
          <a:bodyPr/>
          <a:lstStyle/>
          <a:p>
            <a:r>
              <a:rPr lang="bg-BG" sz="2391" dirty="0"/>
              <a:t>Разширена Наука за Данните (</a:t>
            </a:r>
            <a:r>
              <a:rPr lang="en-US" sz="2391" dirty="0"/>
              <a:t>Data Science)</a:t>
            </a:r>
          </a:p>
        </p:txBody>
      </p:sp>
      <p:sp>
        <p:nvSpPr>
          <p:cNvPr id="4" name="Text Box 25">
            <a:extLst>
              <a:ext uri="{FF2B5EF4-FFF2-40B4-BE49-F238E27FC236}">
                <a16:creationId xmlns:a16="http://schemas.microsoft.com/office/drawing/2014/main" id="{9A578E7D-AE30-814F-8D86-BBFC04C43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130" y="795321"/>
            <a:ext cx="8001000" cy="461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1439" tIns="45719" rIns="91439" bIns="45719">
            <a:spAutoFit/>
          </a:bodyPr>
          <a:lstStyle/>
          <a:p>
            <a:pPr marL="342882" indent="-342882">
              <a:spcBef>
                <a:spcPct val="20000"/>
              </a:spcBef>
            </a:pPr>
            <a:r>
              <a:rPr lang="bg-BG" sz="2400" b="1" dirty="0"/>
              <a:t>Разширената Наука за Данните включва методите на ИИ</a:t>
            </a:r>
            <a:endParaRPr lang="en-US" sz="20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D3177C7-F491-BD42-B1B7-4D33FF0F8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Kordon Consulting LLC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9F685E-6557-7844-8B94-3E20A3390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5B2D8-D77D-4E8C-95DB-7CD2E53E820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52FEE1-54F5-3941-89DA-21176C04C4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7520" y="2572944"/>
            <a:ext cx="3208959" cy="29098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2919CD-00AB-7741-96FE-0376D68F0E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5591" y="2944627"/>
            <a:ext cx="1892300" cy="1473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42F2E08-B05F-D548-A627-B825D05E08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731" y="4537670"/>
            <a:ext cx="750226" cy="105733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196FE12-7355-DA4F-9DDD-9F92ED7B43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457" y="5066338"/>
            <a:ext cx="723278" cy="72327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527099B-94E2-684E-BCDC-F56687E971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024" y="1626316"/>
            <a:ext cx="1051156" cy="105115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A0347B0-C9A6-8043-8464-2ACA1FC2A9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581020"/>
            <a:ext cx="1223462" cy="122346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B30E5DB-0ACA-3D4A-8FDD-3F80FF5E0E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323139"/>
            <a:ext cx="1354765" cy="89988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E662E69-14EF-B748-90AC-2C9E6675EC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500" y="2012198"/>
            <a:ext cx="924700" cy="92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4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862" y="427832"/>
            <a:ext cx="7886700" cy="298913"/>
          </a:xfrm>
        </p:spPr>
        <p:txBody>
          <a:bodyPr>
            <a:normAutofit fontScale="90000"/>
          </a:bodyPr>
          <a:lstStyle/>
          <a:p>
            <a:r>
              <a:rPr lang="bg-BG" sz="2100" dirty="0"/>
              <a:t>Основни типове кадри за приложния изкуствен интелект</a:t>
            </a:r>
            <a:endParaRPr lang="en-US" sz="21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14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Kordon Consulting LLC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4A27FC-82BD-BA40-BD18-CE8891AEA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60" y="778970"/>
            <a:ext cx="6596846" cy="30492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8C7D7EF-1315-0A43-A5DA-236C2DC5D6A3}"/>
              </a:ext>
            </a:extLst>
          </p:cNvPr>
          <p:cNvSpPr txBox="1"/>
          <p:nvPr/>
        </p:nvSpPr>
        <p:spPr>
          <a:xfrm>
            <a:off x="5511863" y="1473714"/>
            <a:ext cx="2882771" cy="259683"/>
          </a:xfrm>
          <a:prstGeom prst="rect">
            <a:avLst/>
          </a:prstGeom>
          <a:solidFill>
            <a:srgbClr val="FFFF00"/>
          </a:solidFill>
        </p:spPr>
        <p:txBody>
          <a:bodyPr wrap="none" lIns="51432" tIns="25716" rIns="51432" bIns="25716" rtlCol="0">
            <a:spAutoFit/>
          </a:bodyPr>
          <a:lstStyle/>
          <a:p>
            <a:r>
              <a:rPr lang="bg-BG" sz="1350" b="1" dirty="0"/>
              <a:t>Ръководители на организации на ИИ</a:t>
            </a:r>
            <a:endParaRPr lang="en-US" sz="135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FBA10C-1FA8-5F44-8B52-3691311199A3}"/>
              </a:ext>
            </a:extLst>
          </p:cNvPr>
          <p:cNvSpPr txBox="1"/>
          <p:nvPr/>
        </p:nvSpPr>
        <p:spPr>
          <a:xfrm>
            <a:off x="6019800" y="2319542"/>
            <a:ext cx="2509207" cy="2596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51432" tIns="25716" rIns="51432" bIns="25716" rtlCol="0">
            <a:spAutoFit/>
          </a:bodyPr>
          <a:lstStyle/>
          <a:p>
            <a:r>
              <a:rPr lang="bg-BG" sz="1350" b="1" dirty="0"/>
              <a:t>Разработчици на проекти на ИИ</a:t>
            </a:r>
            <a:endParaRPr lang="en-US" sz="135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C11578-CBEA-724D-AA36-3F4F2FB13A19}"/>
              </a:ext>
            </a:extLst>
          </p:cNvPr>
          <p:cNvSpPr txBox="1"/>
          <p:nvPr/>
        </p:nvSpPr>
        <p:spPr>
          <a:xfrm>
            <a:off x="6965556" y="3092477"/>
            <a:ext cx="1333501" cy="4674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lIns="51432" tIns="25716" rIns="51432" bIns="25716" rtlCol="0">
            <a:spAutoFit/>
          </a:bodyPr>
          <a:lstStyle/>
          <a:p>
            <a:r>
              <a:rPr lang="bg-BG" sz="1350" b="1" dirty="0"/>
              <a:t>Потребители на </a:t>
            </a:r>
            <a:br>
              <a:rPr lang="bg-BG" sz="1350" b="1" dirty="0"/>
            </a:br>
            <a:r>
              <a:rPr lang="bg-BG" sz="1350" b="1" dirty="0"/>
              <a:t>системи на ИИ</a:t>
            </a:r>
            <a:endParaRPr lang="en-US" sz="135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F3747C-35A5-A2B6-46DD-1FFE94F2B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8509" y="3619513"/>
            <a:ext cx="2711291" cy="323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157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622" y="558884"/>
            <a:ext cx="7886700" cy="298913"/>
          </a:xfrm>
        </p:spPr>
        <p:txBody>
          <a:bodyPr>
            <a:normAutofit fontScale="90000"/>
          </a:bodyPr>
          <a:lstStyle/>
          <a:p>
            <a:r>
              <a:rPr lang="bg-BG" sz="2700" dirty="0"/>
              <a:t>Стратегия за обучение на кадри за българския бизнес</a:t>
            </a:r>
            <a:endParaRPr lang="en-US" sz="27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15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2B744C-96C4-3A41-8EBA-34B44561D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Kordon Consulting LLC</a:t>
            </a:r>
          </a:p>
        </p:txBody>
      </p:sp>
      <p:pic>
        <p:nvPicPr>
          <p:cNvPr id="3" name="Picture 6" descr="Meeting Icon 4146155">
            <a:extLst>
              <a:ext uri="{FF2B5EF4-FFF2-40B4-BE49-F238E27FC236}">
                <a16:creationId xmlns:a16="http://schemas.microsoft.com/office/drawing/2014/main" id="{47D26BFA-BE1D-ED53-BF77-501C45F77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932" y="1709387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CD515CA-8291-CAFA-3755-E5B56540D176}"/>
              </a:ext>
            </a:extLst>
          </p:cNvPr>
          <p:cNvSpPr txBox="1">
            <a:spLocks/>
          </p:cNvSpPr>
          <p:nvPr/>
        </p:nvSpPr>
        <p:spPr>
          <a:xfrm>
            <a:off x="329512" y="1835656"/>
            <a:ext cx="3065329" cy="3499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68579" tIns="34289" rIns="68579" bIns="3428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bg-BG" sz="1688" b="1" dirty="0">
                <a:solidFill>
                  <a:srgbClr val="C00000"/>
                </a:solidFill>
              </a:rPr>
              <a:t>Бизнес лидери с ВИЗИЯ за ИИ</a:t>
            </a:r>
            <a:endParaRPr lang="en-US" sz="1055" b="1" dirty="0">
              <a:solidFill>
                <a:srgbClr val="C00000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89F4356-3690-3DCD-072E-0E9EFCDC0BAE}"/>
              </a:ext>
            </a:extLst>
          </p:cNvPr>
          <p:cNvSpPr txBox="1">
            <a:spLocks/>
          </p:cNvSpPr>
          <p:nvPr/>
        </p:nvSpPr>
        <p:spPr>
          <a:xfrm>
            <a:off x="329513" y="2257950"/>
            <a:ext cx="3958708" cy="3499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68579" tIns="34289" rIns="68579" bIns="3428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bg-BG" sz="1688" b="1" dirty="0">
                <a:solidFill>
                  <a:srgbClr val="C00000"/>
                </a:solidFill>
              </a:rPr>
              <a:t>Стартъп предприемачи с МИСИЯ за ИИ</a:t>
            </a:r>
            <a:endParaRPr lang="en-US" sz="1055" b="1" dirty="0">
              <a:solidFill>
                <a:srgbClr val="C00000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3E977CC-3EBA-04A6-8E64-F64E4B38EB0D}"/>
              </a:ext>
            </a:extLst>
          </p:cNvPr>
          <p:cNvSpPr txBox="1">
            <a:spLocks/>
          </p:cNvSpPr>
          <p:nvPr/>
        </p:nvSpPr>
        <p:spPr>
          <a:xfrm>
            <a:off x="329513" y="3206062"/>
            <a:ext cx="4108017" cy="349982"/>
          </a:xfrm>
          <a:prstGeom prst="rect">
            <a:avLst/>
          </a:prstGeom>
          <a:solidFill>
            <a:srgbClr val="FFFF00"/>
          </a:solidFill>
        </p:spPr>
        <p:txBody>
          <a:bodyPr vert="horz" lIns="68579" tIns="34289" rIns="68579" bIns="3428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bg-BG" sz="1688" b="1" dirty="0">
                <a:solidFill>
                  <a:srgbClr val="C00000"/>
                </a:solidFill>
              </a:rPr>
              <a:t>Учени за данни, които да РЕАЛИЗИРАТ ИИ</a:t>
            </a:r>
            <a:endParaRPr lang="en-US" sz="1055" b="1" dirty="0">
              <a:solidFill>
                <a:srgbClr val="C00000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A15037A-2AE3-8415-6476-D1C5BFD276BB}"/>
              </a:ext>
            </a:extLst>
          </p:cNvPr>
          <p:cNvSpPr txBox="1">
            <a:spLocks/>
          </p:cNvSpPr>
          <p:nvPr/>
        </p:nvSpPr>
        <p:spPr>
          <a:xfrm>
            <a:off x="416918" y="4951433"/>
            <a:ext cx="4028958" cy="34998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68579" tIns="34289" rIns="68579" bIns="3428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1688" b="1" dirty="0">
                <a:solidFill>
                  <a:srgbClr val="C00000"/>
                </a:solidFill>
              </a:rPr>
              <a:t> </a:t>
            </a:r>
            <a:r>
              <a:rPr lang="bg-BG" sz="1688" b="1" dirty="0">
                <a:solidFill>
                  <a:srgbClr val="C00000"/>
                </a:solidFill>
              </a:rPr>
              <a:t>Масово обучение на принципите на ИИ</a:t>
            </a:r>
            <a:endParaRPr lang="en-US" sz="1055" b="1" dirty="0">
              <a:solidFill>
                <a:srgbClr val="C00000"/>
              </a:solidFill>
            </a:endParaRPr>
          </a:p>
        </p:txBody>
      </p:sp>
      <p:pic>
        <p:nvPicPr>
          <p:cNvPr id="13" name="Picture 4" descr="programmer Icon 2767105">
            <a:extLst>
              <a:ext uri="{FF2B5EF4-FFF2-40B4-BE49-F238E27FC236}">
                <a16:creationId xmlns:a16="http://schemas.microsoft.com/office/drawing/2014/main" id="{2174D9F9-DBC3-D82F-3731-6F076F3BA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920" y="3290676"/>
            <a:ext cx="852524" cy="85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Employee Icon 1572851">
            <a:extLst>
              <a:ext uri="{FF2B5EF4-FFF2-40B4-BE49-F238E27FC236}">
                <a16:creationId xmlns:a16="http://schemas.microsoft.com/office/drawing/2014/main" id="{DCC9FED1-BC18-8DFA-E3F5-6190480E6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602" y="4571352"/>
            <a:ext cx="1053161" cy="105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AFD72CB-6F77-44D4-D0E6-E6A17F7E5882}"/>
              </a:ext>
            </a:extLst>
          </p:cNvPr>
          <p:cNvSpPr txBox="1">
            <a:spLocks/>
          </p:cNvSpPr>
          <p:nvPr/>
        </p:nvSpPr>
        <p:spPr>
          <a:xfrm>
            <a:off x="329512" y="3724968"/>
            <a:ext cx="4242487" cy="5736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68579" tIns="34289" rIns="68579" bIns="3428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bg-BG" sz="1688" b="1" dirty="0">
                <a:solidFill>
                  <a:srgbClr val="C00000"/>
                </a:solidFill>
              </a:rPr>
              <a:t>Непрофесионални учени за данни, които поддържат приложените системи за ИИ</a:t>
            </a:r>
            <a:endParaRPr lang="en-US" sz="1055" b="1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366A51-7AD3-C7E9-4722-EFF10C82A207}"/>
              </a:ext>
            </a:extLst>
          </p:cNvPr>
          <p:cNvSpPr txBox="1"/>
          <p:nvPr/>
        </p:nvSpPr>
        <p:spPr>
          <a:xfrm>
            <a:off x="6276365" y="2861737"/>
            <a:ext cx="2674788" cy="14369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51432" tIns="25716" rIns="51432" bIns="25716" rtlCol="0">
            <a:spAutoFit/>
          </a:bodyPr>
          <a:lstStyle/>
          <a:p>
            <a:r>
              <a:rPr lang="bg-BG" b="1" dirty="0"/>
              <a:t>ИИ е силно динамична област и </a:t>
            </a:r>
          </a:p>
          <a:p>
            <a:r>
              <a:rPr lang="bg-BG" b="1" dirty="0"/>
              <a:t>изисква постоянна промяна на </a:t>
            </a:r>
          </a:p>
          <a:p>
            <a:r>
              <a:rPr lang="bg-BG" b="1" dirty="0"/>
              <a:t>учебните планове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1438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B876953C-598E-759F-92EC-E8A985CA4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413" y="1260326"/>
            <a:ext cx="7772400" cy="43373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097" y="0"/>
            <a:ext cx="8229600" cy="740594"/>
          </a:xfrm>
        </p:spPr>
        <p:txBody>
          <a:bodyPr>
            <a:normAutofit/>
          </a:bodyPr>
          <a:lstStyle/>
          <a:p>
            <a:r>
              <a:rPr lang="bg-BG" sz="2800" dirty="0"/>
              <a:t>Съдържание</a:t>
            </a:r>
            <a:endParaRPr lang="en-US" sz="2800" dirty="0"/>
          </a:p>
        </p:txBody>
      </p:sp>
      <p:pic>
        <p:nvPicPr>
          <p:cNvPr id="7" name="Picture 1" descr="C:\Users\u224589\AppData\Local\Microsoft\Windows\Temporary Internet Files\Content.IE5\7HQ6H1FJ\MC90044213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0798" y="5009726"/>
            <a:ext cx="356978" cy="364313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BE3F4A-1F37-4541-BB84-ADAC86C7E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765A-FD8B-224A-9E3F-70E699812103}" type="slidenum">
              <a:rPr lang="en-US" smtClean="0"/>
              <a:t>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1A02F-5953-3830-1AE3-4CE4359F2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665685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336" y="190616"/>
            <a:ext cx="7886700" cy="298913"/>
          </a:xfrm>
        </p:spPr>
        <p:txBody>
          <a:bodyPr>
            <a:normAutofit fontScale="90000"/>
          </a:bodyPr>
          <a:lstStyle/>
          <a:p>
            <a:r>
              <a:rPr lang="bg-BG" sz="2100" dirty="0"/>
              <a:t>Влияние на чат – пат изкуствения интелект</a:t>
            </a:r>
            <a:endParaRPr lang="en-US" sz="21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2B744C-96C4-3A41-8EBA-34B44561D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Kordon Consulting LLC</a:t>
            </a:r>
          </a:p>
        </p:txBody>
      </p:sp>
      <p:pic>
        <p:nvPicPr>
          <p:cNvPr id="5" name="Picture 4" descr="Image result for chatGPT logo">
            <a:extLst>
              <a:ext uri="{FF2B5EF4-FFF2-40B4-BE49-F238E27FC236}">
                <a16:creationId xmlns:a16="http://schemas.microsoft.com/office/drawing/2014/main" id="{DB312A75-7F14-7116-31B4-D9D7A0C10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922" y="540301"/>
            <a:ext cx="1020156" cy="102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D29F3896-2D3E-FE24-EC19-4F1DE655C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028" y="1738987"/>
            <a:ext cx="5833241" cy="424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519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18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513247"/>
            <a:ext cx="7886700" cy="298913"/>
          </a:xfrm>
        </p:spPr>
        <p:txBody>
          <a:bodyPr>
            <a:noAutofit/>
          </a:bodyPr>
          <a:lstStyle/>
          <a:p>
            <a:r>
              <a:rPr lang="bg-BG" sz="2800" dirty="0"/>
              <a:t>Подходът на гората срещу листата</a:t>
            </a:r>
            <a:endParaRPr lang="en-US" sz="2800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B70358D5-E086-3E48-9642-83BEB209F508}"/>
              </a:ext>
            </a:extLst>
          </p:cNvPr>
          <p:cNvSpPr txBox="1">
            <a:spLocks/>
          </p:cNvSpPr>
          <p:nvPr/>
        </p:nvSpPr>
        <p:spPr>
          <a:xfrm>
            <a:off x="629090" y="1322003"/>
            <a:ext cx="3246210" cy="4966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68579" tIns="34289" rIns="68579" bIns="3428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bg-BG" sz="1688" b="1" dirty="0"/>
              <a:t>Гората е символ на широкия поглед (мислене)</a:t>
            </a:r>
            <a:endParaRPr lang="en-US" sz="1050" b="1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CB6D20B6-9AB4-664D-9D53-3EFD0D443481}"/>
              </a:ext>
            </a:extLst>
          </p:cNvPr>
          <p:cNvSpPr txBox="1">
            <a:spLocks/>
          </p:cNvSpPr>
          <p:nvPr/>
        </p:nvSpPr>
        <p:spPr>
          <a:xfrm>
            <a:off x="5305588" y="2443053"/>
            <a:ext cx="2771916" cy="56652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68579" tIns="34289" rIns="68579" bIns="3428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bg-BG" sz="1688" b="1" dirty="0"/>
              <a:t>Листата са символ на конкретното мислене</a:t>
            </a:r>
            <a:endParaRPr lang="en-US" sz="1050" b="1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7E24E40-9F84-2F4B-B7BB-3A0C78BCBA8D}"/>
              </a:ext>
            </a:extLst>
          </p:cNvPr>
          <p:cNvGrpSpPr/>
          <p:nvPr/>
        </p:nvGrpSpPr>
        <p:grpSpPr>
          <a:xfrm>
            <a:off x="818276" y="1908519"/>
            <a:ext cx="2565698" cy="3890840"/>
            <a:chOff x="1293965" y="1434225"/>
            <a:chExt cx="3420931" cy="518778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D236F25-BEC8-3B48-BB19-D0B1AD32C0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3965" y="1434225"/>
              <a:ext cx="3420931" cy="518778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F151E8E-995E-4C43-B163-841346254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221" y="1577886"/>
              <a:ext cx="641365" cy="426016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8E2F6C9-58EC-7447-BDCA-48F7A78FF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3124" y="5098910"/>
              <a:ext cx="592194" cy="83461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EBCBB88-191C-B241-8AA8-58E46B0996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2246" y="2267352"/>
              <a:ext cx="514543" cy="514543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8EC96A3-69C3-AA42-AFF0-82F547D6C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60234" y="5098910"/>
              <a:ext cx="668276" cy="428513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B0BDC380-6263-BD43-BBEB-F3993533B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74393" y="3279850"/>
              <a:ext cx="488434" cy="505277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4E61126C-E736-2B48-9C49-8BAF094DB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1724" y="3645653"/>
              <a:ext cx="813251" cy="411773"/>
            </a:xfrm>
            <a:prstGeom prst="rect">
              <a:avLst/>
            </a:prstGeom>
          </p:spPr>
        </p:pic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2C614113-4877-5449-A547-BC9487B5AB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486" y="3168961"/>
            <a:ext cx="2482204" cy="164876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71B9236-CCDE-2644-8969-E516656BDFE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649" y="3168961"/>
            <a:ext cx="2500323" cy="1648763"/>
          </a:xfrm>
          <a:prstGeom prst="rect">
            <a:avLst/>
          </a:prstGeom>
        </p:spPr>
      </p:pic>
      <p:sp>
        <p:nvSpPr>
          <p:cNvPr id="38" name="Footer Placeholder 37">
            <a:extLst>
              <a:ext uri="{FF2B5EF4-FFF2-40B4-BE49-F238E27FC236}">
                <a16:creationId xmlns:a16="http://schemas.microsoft.com/office/drawing/2014/main" id="{31DAC1F4-B757-CA45-8419-5A4B6222A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Kordon Consulting LLC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1A31D-9841-A51D-0221-CF46DCFA1770}"/>
              </a:ext>
            </a:extLst>
          </p:cNvPr>
          <p:cNvSpPr txBox="1">
            <a:spLocks/>
          </p:cNvSpPr>
          <p:nvPr/>
        </p:nvSpPr>
        <p:spPr>
          <a:xfrm>
            <a:off x="4064486" y="5126377"/>
            <a:ext cx="4849183" cy="496675"/>
          </a:xfrm>
          <a:prstGeom prst="rect">
            <a:avLst/>
          </a:prstGeom>
          <a:solidFill>
            <a:srgbClr val="FFFF00"/>
          </a:solidFill>
        </p:spPr>
        <p:txBody>
          <a:bodyPr vert="horz" lIns="68579" tIns="34289" rIns="68579" bIns="3428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bg-BG" sz="1688" b="1" dirty="0"/>
              <a:t>Поради универсалната си същност изкуствения интелект ИЗИСКВА широк поглед 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1747102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B876953C-598E-759F-92EC-E8A985CA4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413" y="1260326"/>
            <a:ext cx="7772400" cy="43373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097" y="0"/>
            <a:ext cx="8229600" cy="740594"/>
          </a:xfrm>
        </p:spPr>
        <p:txBody>
          <a:bodyPr>
            <a:normAutofit/>
          </a:bodyPr>
          <a:lstStyle/>
          <a:p>
            <a:r>
              <a:rPr lang="bg-BG" sz="2800" dirty="0"/>
              <a:t>Съдържание</a:t>
            </a:r>
            <a:endParaRPr lang="en-US" sz="2800" dirty="0"/>
          </a:p>
        </p:txBody>
      </p:sp>
      <p:pic>
        <p:nvPicPr>
          <p:cNvPr id="7" name="Picture 1" descr="C:\Users\u224589\AppData\Local\Microsoft\Windows\Temporary Internet Files\Content.IE5\7HQ6H1FJ\MC90044213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1929" y="1499271"/>
            <a:ext cx="356978" cy="364313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BE3F4A-1F37-4541-BB84-ADAC86C7E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765A-FD8B-224A-9E3F-70E699812103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1A02F-5953-3830-1AE3-4CE4359F2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2437016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5884"/>
          </a:xfrm>
        </p:spPr>
        <p:txBody>
          <a:bodyPr>
            <a:normAutofit fontScale="90000"/>
          </a:bodyPr>
          <a:lstStyle/>
          <a:p>
            <a:pPr defTabSz="914400"/>
            <a:r>
              <a:rPr lang="bg-BG" sz="2800" dirty="0">
                <a:ea typeface="ＭＳ Ｐゴシック" charset="0"/>
                <a:cs typeface="ＭＳ Ｐゴシック" charset="0"/>
              </a:rPr>
              <a:t>Определение на изкуствения интелект </a:t>
            </a:r>
            <a:endParaRPr lang="en-US" sz="28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C78AF6-93DF-914B-8A60-A46B1B1BC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765A-FD8B-224A-9E3F-70E699812103}" type="slidenum">
              <a:rPr lang="en-US" smtClean="0"/>
              <a:t>3</a:t>
            </a:fld>
            <a:endParaRPr lang="en-US"/>
          </a:p>
        </p:txBody>
      </p:sp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F079AFAF-E9C1-4FA3-ADC4-0415C1AF4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02" y="2379083"/>
            <a:ext cx="8314795" cy="34255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CBB3BF-49F0-D94D-FDEE-5E672F41788F}"/>
              </a:ext>
            </a:extLst>
          </p:cNvPr>
          <p:cNvSpPr txBox="1"/>
          <p:nvPr/>
        </p:nvSpPr>
        <p:spPr>
          <a:xfrm>
            <a:off x="982715" y="1053321"/>
            <a:ext cx="74045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зкуственият интелект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е клон на компютърните науки, който изучава свойствата на интелигентността чрез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синтезиране на интелигентност</a:t>
            </a:r>
            <a:r>
              <a:rPr lang="bg-BG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bg-BG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bg-B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Хърбърт Саймън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5875C9-818D-111C-D56F-713B46D75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810361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16008-7CF4-0B40-A930-C65A7A155A1C}" type="slidenum">
              <a:rPr lang="en-US"/>
              <a:pPr/>
              <a:t>4</a:t>
            </a:fld>
            <a:endParaRPr lang="en-US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63563"/>
          </a:xfrm>
        </p:spPr>
        <p:txBody>
          <a:bodyPr/>
          <a:lstStyle/>
          <a:p>
            <a:r>
              <a:rPr lang="bg-BG" sz="2800" dirty="0"/>
              <a:t>Основни типове системи за изкуствен интелект</a:t>
            </a:r>
            <a:endParaRPr lang="en-US" sz="2800" dirty="0"/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4800600" y="1219200"/>
            <a:ext cx="3313527" cy="228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bg-BG" sz="1400" b="1" dirty="0"/>
              <a:t>Системи УСИЛВАЩИ човешкия интелект</a:t>
            </a:r>
            <a:endParaRPr lang="en-US" sz="1400" b="1" dirty="0"/>
          </a:p>
        </p:txBody>
      </p:sp>
      <p:sp>
        <p:nvSpPr>
          <p:cNvPr id="80905" name="Text Box 9"/>
          <p:cNvSpPr txBox="1">
            <a:spLocks noChangeArrowheads="1"/>
          </p:cNvSpPr>
          <p:nvPr/>
        </p:nvSpPr>
        <p:spPr bwMode="auto">
          <a:xfrm>
            <a:off x="685800" y="1524000"/>
            <a:ext cx="2819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g-BG" sz="1200" i="1" dirty="0"/>
              <a:t>Системи които имитират успешно човешкия интелект за определена дейност. </a:t>
            </a:r>
            <a:endParaRPr lang="en-US" sz="1200" dirty="0"/>
          </a:p>
        </p:txBody>
      </p:sp>
      <p:sp>
        <p:nvSpPr>
          <p:cNvPr id="80907" name="Text Box 11"/>
          <p:cNvSpPr txBox="1">
            <a:spLocks noChangeArrowheads="1"/>
          </p:cNvSpPr>
          <p:nvPr/>
        </p:nvSpPr>
        <p:spPr bwMode="auto">
          <a:xfrm>
            <a:off x="4800600" y="1600200"/>
            <a:ext cx="3505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g-BG" sz="1200" i="1" dirty="0"/>
              <a:t>Системи които усилват човешкия интелект чрез самообучение и откриване  на нови тенденции, зависимости и структури от данните в сложния динамичен свят. </a:t>
            </a:r>
            <a:endParaRPr lang="en-US" sz="1200" dirty="0"/>
          </a:p>
        </p:txBody>
      </p:sp>
      <p:sp>
        <p:nvSpPr>
          <p:cNvPr id="80909" name="Text Box 13"/>
          <p:cNvSpPr txBox="1">
            <a:spLocks noChangeArrowheads="1"/>
          </p:cNvSpPr>
          <p:nvPr/>
        </p:nvSpPr>
        <p:spPr bwMode="auto">
          <a:xfrm>
            <a:off x="1225652" y="6048573"/>
            <a:ext cx="101822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sz="1400" b="1" dirty="0"/>
              <a:t>Конкурент</a:t>
            </a:r>
            <a:endParaRPr lang="en-US" sz="1400" b="1" dirty="0"/>
          </a:p>
        </p:txBody>
      </p:sp>
      <p:sp>
        <p:nvSpPr>
          <p:cNvPr id="80910" name="Text Box 14"/>
          <p:cNvSpPr txBox="1">
            <a:spLocks noChangeArrowheads="1"/>
          </p:cNvSpPr>
          <p:nvPr/>
        </p:nvSpPr>
        <p:spPr bwMode="auto">
          <a:xfrm>
            <a:off x="5914497" y="6048573"/>
            <a:ext cx="98460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sz="1400" b="1" dirty="0"/>
              <a:t>Усилвател</a:t>
            </a:r>
            <a:endParaRPr lang="en-US" sz="1400" b="1" dirty="0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44073" y="1219200"/>
            <a:ext cx="3313527" cy="228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bg-BG" sz="1400" b="1" dirty="0"/>
              <a:t>Системи ЗАМЕНЯЩИ човешкия интелект</a:t>
            </a:r>
            <a:endParaRPr lang="en-US" sz="1400" b="1" dirty="0"/>
          </a:p>
        </p:txBody>
      </p:sp>
      <p:pic>
        <p:nvPicPr>
          <p:cNvPr id="17" name="Picture 3" descr="harmony_tile_blu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9379" y="2586821"/>
            <a:ext cx="2735841" cy="3194336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</p:spPr>
      </p:pic>
      <p:pic>
        <p:nvPicPr>
          <p:cNvPr id="18" name="Picture 50" descr="fuzzy4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968" y="2532737"/>
            <a:ext cx="741138" cy="86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22" descr="NN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78646" y="3343997"/>
            <a:ext cx="926423" cy="845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8" descr="svmBWex.B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78646" y="4209341"/>
            <a:ext cx="880101" cy="709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76" descr="EC_logo_ex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04562" y="2596724"/>
            <a:ext cx="550063" cy="904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5452" y="3560333"/>
            <a:ext cx="1087605" cy="1027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20845" y="4795693"/>
            <a:ext cx="833780" cy="92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3" descr="AnylogicAgents.bmp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32325" y="4966517"/>
            <a:ext cx="972744" cy="753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" descr="hond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170331"/>
            <a:ext cx="2389188" cy="3402012"/>
          </a:xfrm>
          <a:prstGeom prst="rect">
            <a:avLst/>
          </a:prstGeom>
          <a:noFill/>
        </p:spPr>
      </p:pic>
      <p:pic>
        <p:nvPicPr>
          <p:cNvPr id="27" name="Picture 26" descr="C:\Users\u224589\AppData\Local\Microsoft\Windows\Temporary Internet Files\Content.IE5\7HQ6H1FJ\MC900442139[1]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265901" y="954541"/>
            <a:ext cx="709073" cy="723643"/>
          </a:xfrm>
          <a:prstGeom prst="rect">
            <a:avLst/>
          </a:prstGeom>
          <a:noFill/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860438A-9977-0FCC-4A65-8735FB479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1309790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097" y="0"/>
            <a:ext cx="8229600" cy="740594"/>
          </a:xfrm>
        </p:spPr>
        <p:txBody>
          <a:bodyPr>
            <a:normAutofit/>
          </a:bodyPr>
          <a:lstStyle/>
          <a:p>
            <a:r>
              <a:rPr lang="bg-BG" sz="2800" dirty="0"/>
              <a:t>Основни методи на изкуствения интелект</a:t>
            </a:r>
            <a:endParaRPr 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BE3F4A-1F37-4541-BB84-ADAC86C7E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765A-FD8B-224A-9E3F-70E699812103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0E500CDF-288A-A707-7395-77BD7E7B3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448" y="740594"/>
            <a:ext cx="7309222" cy="5733778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2E2A3B-5396-E423-407D-539A9729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1885683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097" y="0"/>
            <a:ext cx="8229600" cy="740594"/>
          </a:xfrm>
        </p:spPr>
        <p:txBody>
          <a:bodyPr>
            <a:normAutofit/>
          </a:bodyPr>
          <a:lstStyle/>
          <a:p>
            <a:r>
              <a:rPr lang="bg-BG" sz="2800" dirty="0"/>
              <a:t>Как функционира изкуствения интелект?</a:t>
            </a:r>
            <a:endParaRPr 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BE3F4A-1F37-4541-BB84-ADAC86C7E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765A-FD8B-224A-9E3F-70E699812103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C4A58D02-6BF0-DCB1-8FA7-C5E5D443D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14" y="1493414"/>
            <a:ext cx="8462717" cy="3604103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4F1CB2-FE1D-D3C1-64B6-48B5E893D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536831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79B3C-B98A-73E3-BB69-B8D2D50FF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63" y="136525"/>
            <a:ext cx="8513494" cy="541782"/>
          </a:xfrm>
        </p:spPr>
        <p:txBody>
          <a:bodyPr>
            <a:normAutofit fontScale="90000"/>
          </a:bodyPr>
          <a:lstStyle/>
          <a:p>
            <a:r>
              <a:rPr lang="bg-BG" sz="3100" dirty="0"/>
              <a:t>Какво представлява чат – пат изкуствения интелект?</a:t>
            </a:r>
            <a:br>
              <a:rPr lang="bg-BG" sz="3100" dirty="0"/>
            </a:br>
            <a:r>
              <a:rPr lang="bg-BG" sz="2100" dirty="0"/>
              <a:t>(</a:t>
            </a:r>
            <a:r>
              <a:rPr lang="en-US" sz="2100" dirty="0"/>
              <a:t>ChatGPT, Large Language Models, Generative Models)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D21166-BC26-20C2-9334-5DB19C58AC9A}"/>
              </a:ext>
            </a:extLst>
          </p:cNvPr>
          <p:cNvSpPr txBox="1"/>
          <p:nvPr/>
        </p:nvSpPr>
        <p:spPr>
          <a:xfrm>
            <a:off x="5736676" y="1498480"/>
            <a:ext cx="3117361" cy="13773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g-BG" sz="1600" b="1" dirty="0">
                <a:solidFill>
                  <a:srgbClr val="111111"/>
                </a:solidFill>
                <a:latin typeface="Arial" panose="020B0604020202020204" pitchFamily="34" charset="0"/>
              </a:rPr>
              <a:t>Проблеми</a:t>
            </a:r>
          </a:p>
          <a:p>
            <a:r>
              <a:rPr lang="bg-BG" sz="1350" dirty="0">
                <a:solidFill>
                  <a:srgbClr val="111111"/>
                </a:solidFill>
                <a:latin typeface="Arial" panose="020B0604020202020204" pitchFamily="34" charset="0"/>
              </a:rPr>
              <a:t>- Халюцинация</a:t>
            </a:r>
          </a:p>
          <a:p>
            <a:r>
              <a:rPr lang="bg-BG" sz="1350" dirty="0">
                <a:solidFill>
                  <a:srgbClr val="111111"/>
                </a:solidFill>
                <a:latin typeface="Arial" panose="020B0604020202020204" pitchFamily="34" charset="0"/>
              </a:rPr>
              <a:t>- Непредсказуема продуктивност</a:t>
            </a:r>
          </a:p>
          <a:p>
            <a:r>
              <a:rPr lang="bg-BG" sz="1350" dirty="0">
                <a:solidFill>
                  <a:srgbClr val="111111"/>
                </a:solidFill>
                <a:latin typeface="Arial" panose="020B0604020202020204" pitchFamily="34" charset="0"/>
              </a:rPr>
              <a:t>- Липса на механизъм за разсъждение</a:t>
            </a:r>
          </a:p>
          <a:p>
            <a:r>
              <a:rPr lang="bg-BG" sz="1350" dirty="0">
                <a:solidFill>
                  <a:srgbClr val="111111"/>
                </a:solidFill>
                <a:latin typeface="Arial" panose="020B0604020202020204" pitchFamily="34" charset="0"/>
              </a:rPr>
              <a:t>- Трудна интерпретация</a:t>
            </a:r>
            <a:endParaRPr lang="en-US" sz="135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162BD2B-5C9F-1FC8-71C9-58A25BC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59877-FEC0-384B-94AB-CE45CCD0EE69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F0DBC-C6DE-B0C5-77C6-697CAA4CE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Kordon Consulting LLC</a:t>
            </a:r>
          </a:p>
        </p:txBody>
      </p:sp>
      <p:pic>
        <p:nvPicPr>
          <p:cNvPr id="10" name="Picture 9" descr="A diagram of a network&#10;&#10;Description automatically generated">
            <a:extLst>
              <a:ext uri="{FF2B5EF4-FFF2-40B4-BE49-F238E27FC236}">
                <a16:creationId xmlns:a16="http://schemas.microsoft.com/office/drawing/2014/main" id="{98D8FD0F-7FF5-DCB3-C0E8-CDCB39500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63" y="772510"/>
            <a:ext cx="5501237" cy="5677842"/>
          </a:xfrm>
          <a:prstGeom prst="rect">
            <a:avLst/>
          </a:prstGeom>
        </p:spPr>
      </p:pic>
      <p:pic>
        <p:nvPicPr>
          <p:cNvPr id="11" name="Picture 2" descr="Image result for stochastic parrots">
            <a:extLst>
              <a:ext uri="{FF2B5EF4-FFF2-40B4-BE49-F238E27FC236}">
                <a16:creationId xmlns:a16="http://schemas.microsoft.com/office/drawing/2014/main" id="{13C91D60-E677-76DB-3CB0-20CCAE7FA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158877"/>
            <a:ext cx="2002340" cy="114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5AC0479-0208-8065-6B21-7746C42D1C66}"/>
              </a:ext>
            </a:extLst>
          </p:cNvPr>
          <p:cNvSpPr txBox="1"/>
          <p:nvPr/>
        </p:nvSpPr>
        <p:spPr>
          <a:xfrm>
            <a:off x="5567916" y="3780676"/>
            <a:ext cx="2575034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g-BG" sz="1600" b="1" dirty="0">
                <a:solidFill>
                  <a:srgbClr val="111111"/>
                </a:solidFill>
                <a:latin typeface="Arial" panose="020B0604020202020204" pitchFamily="34" charset="0"/>
              </a:rPr>
              <a:t>Статистически папагал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48061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B876953C-598E-759F-92EC-E8A985CA4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413" y="1260326"/>
            <a:ext cx="7772400" cy="43373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097" y="0"/>
            <a:ext cx="8229600" cy="740594"/>
          </a:xfrm>
        </p:spPr>
        <p:txBody>
          <a:bodyPr>
            <a:normAutofit/>
          </a:bodyPr>
          <a:lstStyle/>
          <a:p>
            <a:r>
              <a:rPr lang="bg-BG" sz="2800" dirty="0"/>
              <a:t>Съдържание</a:t>
            </a:r>
            <a:endParaRPr lang="en-US" sz="2800" dirty="0"/>
          </a:p>
        </p:txBody>
      </p:sp>
      <p:pic>
        <p:nvPicPr>
          <p:cNvPr id="7" name="Picture 1" descr="C:\Users\u224589\AppData\Local\Microsoft\Windows\Temporary Internet Files\Content.IE5\7HQ6H1FJ\MC90044213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2950" y="2707960"/>
            <a:ext cx="356978" cy="364313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BE3F4A-1F37-4541-BB84-ADAC86C7E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765A-FD8B-224A-9E3F-70E699812103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1A02F-5953-3830-1AE3-4CE4359F2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2342467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165" y="233937"/>
            <a:ext cx="7886700" cy="298913"/>
          </a:xfrm>
        </p:spPr>
        <p:txBody>
          <a:bodyPr>
            <a:noAutofit/>
          </a:bodyPr>
          <a:lstStyle/>
          <a:p>
            <a:r>
              <a:rPr lang="bg-BG" sz="2400" dirty="0"/>
              <a:t>Бизнес ландшафт на изкуствения интелект</a:t>
            </a:r>
            <a:endParaRPr lang="en-US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2B744C-96C4-3A41-8EBA-34B44561D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Kordon Consulting LLC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D0223F-81F0-50A3-887E-8B4B532AA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165" y="749653"/>
            <a:ext cx="7772400" cy="361397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B390509-3A42-589B-0993-6FF9325908A5}"/>
              </a:ext>
            </a:extLst>
          </p:cNvPr>
          <p:cNvGrpSpPr/>
          <p:nvPr/>
        </p:nvGrpSpPr>
        <p:grpSpPr>
          <a:xfrm>
            <a:off x="2523748" y="4855297"/>
            <a:ext cx="3325086" cy="614823"/>
            <a:chOff x="1363184" y="5155389"/>
            <a:chExt cx="4433448" cy="81976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DBA0806-3DCB-3F11-1530-CA3E69E5FB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63184" y="5164915"/>
              <a:ext cx="810238" cy="81023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209D2A9-F8FF-EA0F-58CC-24BAD68AA0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12843" y="5155389"/>
              <a:ext cx="1130300" cy="6858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0137F1D-08DE-B3BC-8639-2460C0C91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13070" y="5266850"/>
              <a:ext cx="651208" cy="55254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63800E9-46A1-FE5A-AC09-6694D7C8E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33761" y="5270627"/>
              <a:ext cx="562382" cy="55254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7BFC8739-5DB7-DD74-843A-DB6827E5A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08596" y="5273686"/>
              <a:ext cx="588036" cy="588036"/>
            </a:xfrm>
            <a:prstGeom prst="rect">
              <a:avLst/>
            </a:prstGeom>
          </p:spPr>
        </p:pic>
      </p:grp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52481C4F-A715-AD87-300B-D318766E0017}"/>
              </a:ext>
            </a:extLst>
          </p:cNvPr>
          <p:cNvSpPr txBox="1">
            <a:spLocks/>
          </p:cNvSpPr>
          <p:nvPr/>
        </p:nvSpPr>
        <p:spPr>
          <a:xfrm>
            <a:off x="1378325" y="5004833"/>
            <a:ext cx="789388" cy="319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51434" tIns="25717" rIns="51434" bIns="25717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bg-BG" sz="1575" b="1" dirty="0">
                <a:solidFill>
                  <a:srgbClr val="FF0000"/>
                </a:solidFill>
              </a:rPr>
              <a:t>Масите</a:t>
            </a:r>
            <a:endParaRPr lang="en-US" sz="1575" b="1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n-US" sz="1125" b="1" dirty="0">
              <a:solidFill>
                <a:srgbClr val="C00000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n-US" sz="1125" b="1" dirty="0">
              <a:solidFill>
                <a:srgbClr val="C00000"/>
              </a:solidFill>
            </a:endParaRP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B68EF018-9E98-D650-2578-C71FAD462ADF}"/>
              </a:ext>
            </a:extLst>
          </p:cNvPr>
          <p:cNvSpPr txBox="1">
            <a:spLocks/>
          </p:cNvSpPr>
          <p:nvPr/>
        </p:nvSpPr>
        <p:spPr>
          <a:xfrm>
            <a:off x="5916432" y="4888078"/>
            <a:ext cx="2191418" cy="5242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51434" tIns="25717" rIns="51434" bIns="25717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bg-BG" sz="1600" b="1" dirty="0"/>
              <a:t>Усилена индивидуална интелигентност</a:t>
            </a:r>
            <a:endParaRPr lang="en-US" sz="1600" b="1" dirty="0"/>
          </a:p>
          <a:p>
            <a:pPr>
              <a:buFont typeface="Arial" panose="020B0604020202020204" pitchFamily="34" charset="0"/>
              <a:buNone/>
            </a:pPr>
            <a:endParaRPr lang="en-US" sz="1125" b="1" dirty="0">
              <a:solidFill>
                <a:srgbClr val="C00000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n-US" sz="1125" b="1" dirty="0">
              <a:solidFill>
                <a:srgbClr val="C00000"/>
              </a:solidFill>
            </a:endParaRPr>
          </a:p>
        </p:txBody>
      </p:sp>
      <p:sp>
        <p:nvSpPr>
          <p:cNvPr id="44" name="Up Arrow 43">
            <a:extLst>
              <a:ext uri="{FF2B5EF4-FFF2-40B4-BE49-F238E27FC236}">
                <a16:creationId xmlns:a16="http://schemas.microsoft.com/office/drawing/2014/main" id="{6F8B8072-595E-5999-1EDD-AA19F5EF52DA}"/>
              </a:ext>
            </a:extLst>
          </p:cNvPr>
          <p:cNvSpPr/>
          <p:nvPr/>
        </p:nvSpPr>
        <p:spPr>
          <a:xfrm>
            <a:off x="4013117" y="4279378"/>
            <a:ext cx="611452" cy="514349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6" name="Right Brace 45">
            <a:extLst>
              <a:ext uri="{FF2B5EF4-FFF2-40B4-BE49-F238E27FC236}">
                <a16:creationId xmlns:a16="http://schemas.microsoft.com/office/drawing/2014/main" id="{503CC227-D258-4B90-FABD-E8A563D4519A}"/>
              </a:ext>
            </a:extLst>
          </p:cNvPr>
          <p:cNvSpPr/>
          <p:nvPr/>
        </p:nvSpPr>
        <p:spPr>
          <a:xfrm rot="16200000">
            <a:off x="4154678" y="3529262"/>
            <a:ext cx="214351" cy="2711991"/>
          </a:xfrm>
          <a:prstGeom prst="rightBrace">
            <a:avLst>
              <a:gd name="adj1" fmla="val 8333"/>
              <a:gd name="adj2" fmla="val 48475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7" name="Picture 46" descr="Image result for chatGPT logo">
            <a:extLst>
              <a:ext uri="{FF2B5EF4-FFF2-40B4-BE49-F238E27FC236}">
                <a16:creationId xmlns:a16="http://schemas.microsoft.com/office/drawing/2014/main" id="{44F562C3-0BDE-AD49-7CC0-2AFABAA36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40" y="4403182"/>
            <a:ext cx="419708" cy="41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186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103528</TotalTime>
  <Words>454</Words>
  <Application>Microsoft Macintosh PowerPoint</Application>
  <PresentationFormat>On-screen Show (4:3)</PresentationFormat>
  <Paragraphs>99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Raleway</vt:lpstr>
      <vt:lpstr>Times New Roman</vt:lpstr>
      <vt:lpstr>Office Theme</vt:lpstr>
      <vt:lpstr>Основни Проблеми на Съвременния Изкуствен Интелект</vt:lpstr>
      <vt:lpstr>Съдържание</vt:lpstr>
      <vt:lpstr>Определение на изкуствения интелект </vt:lpstr>
      <vt:lpstr>Основни типове системи за изкуствен интелект</vt:lpstr>
      <vt:lpstr>Основни методи на изкуствения интелект</vt:lpstr>
      <vt:lpstr>Как функционира изкуствения интелект?</vt:lpstr>
      <vt:lpstr>Какво представлява чат – пат изкуствения интелект? (ChatGPT, Large Language Models, Generative Models)</vt:lpstr>
      <vt:lpstr>Съдържание</vt:lpstr>
      <vt:lpstr>Бизнес ландшафт на изкуствения интелект</vt:lpstr>
      <vt:lpstr>Степен на проникване на изкуствения интелект  в основните отрасли на американската икономика в %</vt:lpstr>
      <vt:lpstr>Защо чат – пат изкуствения интелект не е готов за бизнеса?</vt:lpstr>
      <vt:lpstr>Съдържание</vt:lpstr>
      <vt:lpstr>Разширена Наука за Данните (Data Science)</vt:lpstr>
      <vt:lpstr>Основни типове кадри за приложния изкуствен интелект</vt:lpstr>
      <vt:lpstr>Стратегия за обучение на кадри за българския бизнес</vt:lpstr>
      <vt:lpstr>Съдържание</vt:lpstr>
      <vt:lpstr>Влияние на чат – пат изкуствения интелект</vt:lpstr>
      <vt:lpstr>Подходът на гората срещу листата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Изкуственият Интелект: Митове и Реалност</dc:title>
  <dc:creator>Arthur Kordon</dc:creator>
  <cp:lastModifiedBy>arthur@kordon-consulting.com</cp:lastModifiedBy>
  <cp:revision>161</cp:revision>
  <dcterms:created xsi:type="dcterms:W3CDTF">2017-06-18T23:41:33Z</dcterms:created>
  <dcterms:modified xsi:type="dcterms:W3CDTF">2023-08-28T14:23:08Z</dcterms:modified>
</cp:coreProperties>
</file>