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98" r:id="rId4"/>
    <p:sldId id="299" r:id="rId5"/>
    <p:sldId id="260" r:id="rId6"/>
    <p:sldId id="304" r:id="rId7"/>
    <p:sldId id="305" r:id="rId8"/>
    <p:sldId id="306" r:id="rId9"/>
    <p:sldId id="307" r:id="rId10"/>
    <p:sldId id="308" r:id="rId11"/>
    <p:sldId id="309" r:id="rId12"/>
    <p:sldId id="310" r:id="rId13"/>
  </p:sldIdLst>
  <p:sldSz cx="9144000" cy="5143500" type="screen16x9"/>
  <p:notesSz cx="6797675" cy="9926638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Book Antiqua" panose="02040602050305030304" pitchFamily="18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Indie Flower" panose="020B0604020202020204" charset="0"/>
      <p:regular r:id="rId32"/>
    </p:embeddedFont>
    <p:embeddedFont>
      <p:font typeface="Monotype Corsiva" panose="03010101010201010101" pitchFamily="66" charset="0"/>
      <p:italic r:id="rId33"/>
    </p:embeddedFont>
    <p:embeddedFont>
      <p:font typeface="Garamond" panose="02020404030301010803" pitchFamily="18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3D4"/>
    <a:srgbClr val="AF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44912-1E15-4735-8F12-87E61B0C3742}">
  <a:tblStyle styleId="{97A44912-1E15-4735-8F12-87E61B0C37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9906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1571200" y="2248025"/>
            <a:ext cx="6001500" cy="6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Montserrat"/>
              <a:buNone/>
              <a:defRPr sz="4000" b="1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551975" y="2255102"/>
            <a:ext cx="6036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47.jpeg"/><Relationship Id="rId9" Type="http://schemas.openxmlformats.org/officeDocument/2006/relationships/hyperlink" Target="https://clipchamp.com/watch/daeu2zzVqa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536204" y="364931"/>
            <a:ext cx="6289391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1" hangingPunct="1">
              <a:lnSpc>
                <a:spcPct val="100000"/>
              </a:lnSpc>
              <a:spcAft>
                <a:spcPts val="1000"/>
              </a:spcAft>
              <a:buFont typeface="Wingdings 2" panose="05020102010507070707" pitchFamily="18" charset="2"/>
              <a:buNone/>
            </a:pPr>
            <a:r>
              <a:rPr lang="bg-BG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Трети международен образователен форум</a:t>
            </a:r>
            <a:r>
              <a:rPr lang="de-DE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de-DE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Организатор Община Варна</a:t>
            </a:r>
            <a:r>
              <a:rPr lang="de-DE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de-DE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DE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de-DE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altLang="bg-BG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Иновативна образователна среда през призмата на емоционалната интелигентност и изкуствения интелект- </a:t>
            </a:r>
            <a:br>
              <a:rPr lang="bg-BG" altLang="bg-BG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altLang="bg-BG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посоки и предизвикателства</a:t>
            </a:r>
            <a:r>
              <a:rPr lang="en-US" altLang="en-US" sz="800" dirty="0">
                <a:solidFill>
                  <a:srgbClr val="7030A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800" dirty="0">
                <a:solidFill>
                  <a:srgbClr val="7030A0"/>
                </a:solidFill>
                <a:latin typeface="Book Antiqua" panose="0204060205030503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sz="1200" dirty="0">
              <a:latin typeface="Book Antiqua" panose="02040602050305030304" pitchFamily="18" charset="0"/>
            </a:endParaRPr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1384338" y="1564006"/>
            <a:ext cx="6864100" cy="830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STEAM обучение и проект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ориентирана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ДГ №6 „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Палечко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de-DE" sz="20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8ABA0024-AC80-947C-B72A-82F9A10C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721" y="-19457"/>
            <a:ext cx="925145" cy="6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E9A34A72-571C-6DBE-7521-82A4E22E567F}"/>
              </a:ext>
            </a:extLst>
          </p:cNvPr>
          <p:cNvSpPr txBox="1"/>
          <p:nvPr/>
        </p:nvSpPr>
        <p:spPr>
          <a:xfrm>
            <a:off x="4747552" y="2446120"/>
            <a:ext cx="4095860" cy="738664"/>
          </a:xfrm>
          <a:prstGeom prst="rect">
            <a:avLst/>
          </a:prstGeom>
          <a:solidFill>
            <a:srgbClr val="9BD3D4">
              <a:alpha val="36863"/>
            </a:srgbClr>
          </a:solidFill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dirty="0">
                <a:latin typeface="Garamond" panose="02020404030301010803" pitchFamily="18" charset="0"/>
              </a:rPr>
              <a:t>Изготвила:  Росица Велева – Илчева</a:t>
            </a:r>
          </a:p>
          <a:p>
            <a:pPr>
              <a:defRPr/>
            </a:pPr>
            <a:r>
              <a:rPr lang="bg-BG" dirty="0">
                <a:latin typeface="Garamond" panose="02020404030301010803" pitchFamily="18" charset="0"/>
              </a:rPr>
              <a:t>ДГ №6 „</a:t>
            </a:r>
            <a:r>
              <a:rPr lang="bg-BG" dirty="0" err="1">
                <a:latin typeface="Garamond" panose="02020404030301010803" pitchFamily="18" charset="0"/>
              </a:rPr>
              <a:t>Палечко</a:t>
            </a:r>
            <a:r>
              <a:rPr lang="bg-BG" dirty="0">
                <a:latin typeface="Garamond" panose="02020404030301010803" pitchFamily="18" charset="0"/>
              </a:rPr>
              <a:t>“ с </a:t>
            </a:r>
            <a:r>
              <a:rPr lang="bg-BG" dirty="0" err="1">
                <a:latin typeface="Garamond" panose="02020404030301010803" pitchFamily="18" charset="0"/>
              </a:rPr>
              <a:t>яслена</a:t>
            </a:r>
            <a:r>
              <a:rPr lang="bg-BG" dirty="0">
                <a:latin typeface="Garamond" panose="02020404030301010803" pitchFamily="18" charset="0"/>
              </a:rPr>
              <a:t> група, </a:t>
            </a:r>
          </a:p>
          <a:p>
            <a:pPr>
              <a:defRPr/>
            </a:pPr>
            <a:r>
              <a:rPr lang="bg-BG" dirty="0">
                <a:latin typeface="Garamond" panose="02020404030301010803" pitchFamily="18" charset="0"/>
              </a:rPr>
              <a:t>Варна, България</a:t>
            </a:r>
            <a:endParaRPr lang="bg-BG" sz="1400" dirty="0">
              <a:latin typeface="+mj-lt"/>
            </a:endParaRPr>
          </a:p>
        </p:txBody>
      </p:sp>
      <p:pic>
        <p:nvPicPr>
          <p:cNvPr id="161" name="Picture 160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6" y="-213"/>
            <a:ext cx="1981200" cy="476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2B71D78-56EE-03E3-7981-A9ADBBCF70E8}"/>
              </a:ext>
            </a:extLst>
          </p:cNvPr>
          <p:cNvSpPr txBox="1"/>
          <p:nvPr/>
        </p:nvSpPr>
        <p:spPr>
          <a:xfrm>
            <a:off x="373310" y="280902"/>
            <a:ext cx="83973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en-US" sz="1200" i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altLang="en-US" sz="1200" i="1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Биоградините</a:t>
            </a:r>
            <a:r>
              <a:rPr lang="ru-RU" altLang="en-US" sz="1200" i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иновация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образованието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прекрасен инструмент за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интегрирано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обучение,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който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стимулира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процеса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"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учене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чрез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преживяване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“, </a:t>
            </a:r>
            <a:r>
              <a:rPr lang="bg-BG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всяко дете взема лично участие - от посаждането  на семенцата до грижата и похапването от вкусната реколта.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bg-BG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Децата се запознават с различни начини на използване на отпадъците-рециклиране и </a:t>
            </a:r>
            <a:r>
              <a:rPr lang="bg-BG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компостиране</a:t>
            </a:r>
            <a:r>
              <a:rPr lang="bg-BG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биоразградими отпадъци и използването им в последствие за наторяване на  почвата.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bg-BG" altLang="en-US" sz="1200" b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За да се преживее  магията на билките, се пресъздават и в изкуство. Спазват се традициите и обичаите на „Еньовден“. </a:t>
            </a:r>
            <a:endParaRPr lang="ru-RU" altLang="en-US" sz="1200" b="1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DE570DB7-B40F-8383-8F01-6D7A382EF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96" y="2250672"/>
            <a:ext cx="3116116" cy="2534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3">
            <a:extLst>
              <a:ext uri="{FF2B5EF4-FFF2-40B4-BE49-F238E27FC236}">
                <a16:creationId xmlns:a16="http://schemas.microsoft.com/office/drawing/2014/main" id="{E32EF6BD-7BBC-3506-3F0F-CBF65A083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593" y="3602421"/>
            <a:ext cx="1403130" cy="137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15DEA74-79C7-2461-C979-998B5DA24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4057" y="1954924"/>
            <a:ext cx="3137482" cy="128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6AA4F9A-6E20-412A-B20C-A6C4C20E2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3084" y="3406850"/>
            <a:ext cx="2856185" cy="1569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7790555-C0FF-2FA9-6F68-5C67D7D87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20611" y="1954925"/>
            <a:ext cx="2187947" cy="145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9453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C89372C1-7937-4514-9061-562689E6F3A1}"/>
              </a:ext>
            </a:extLst>
          </p:cNvPr>
          <p:cNvSpPr txBox="1"/>
          <p:nvPr/>
        </p:nvSpPr>
        <p:spPr>
          <a:xfrm>
            <a:off x="318782" y="196941"/>
            <a:ext cx="8388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STEAM Проект -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ориентираната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дейност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градина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своите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реални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успехи и носи ползи за   учители, родители,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Всички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заедно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се учим: да правим, да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живеем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да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общуваме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да си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партнираме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Обучението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чрез активно участие,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експериментиране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съпреживяване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дейностите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води до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развиване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различни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компетенции и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възпитава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малкия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откривател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талантливия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изследовател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altLang="bg-BG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F1AD92-5C8B-0018-F04B-D50A1B6DA4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3307" y="1994338"/>
            <a:ext cx="1372867" cy="189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8748680-AD72-0589-611C-7B43DBB8D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38" y="3413234"/>
            <a:ext cx="1732068" cy="173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16ADB4E-8A5D-D20A-CFF8-46F57B955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595" y="3271345"/>
            <a:ext cx="2067374" cy="187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7CC8E88-08B9-35A1-FEFA-65C57D2402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838" y="1802329"/>
            <a:ext cx="2761419" cy="2017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082F13D-CF69-AC40-74A0-A23100B95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70" y="1568960"/>
            <a:ext cx="2132130" cy="169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6F4DD0A-0EA1-C09F-DC82-4CB9B888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749" y="3892691"/>
            <a:ext cx="1570089" cy="116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DAEAD33-DCC3-1247-F75E-7F05465C4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005" y="1568960"/>
            <a:ext cx="1884964" cy="158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>
            <a:hlinkClick r:id="rId9"/>
            <a:extLst>
              <a:ext uri="{FF2B5EF4-FFF2-40B4-BE49-F238E27FC236}">
                <a16:creationId xmlns:a16="http://schemas.microsoft.com/office/drawing/2014/main" id="{9597E574-E6AE-4EF8-4CC1-A5E8EC05B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2386" y="1109169"/>
            <a:ext cx="620785" cy="62078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169979" y="13006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9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B722249A-C8C3-6666-A65B-FB5F81F9A508}"/>
              </a:ext>
            </a:extLst>
          </p:cNvPr>
          <p:cNvSpPr txBox="1"/>
          <p:nvPr/>
        </p:nvSpPr>
        <p:spPr>
          <a:xfrm>
            <a:off x="201778" y="347856"/>
            <a:ext cx="86742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STEAM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обучението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дава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възможност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да се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изграждат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практически умения и знания, критично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мислене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оценка, широк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кръг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социални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умения. В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градина «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Палечко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това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се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осъществява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подкрепата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партньорството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родителската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общност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STEAM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практиката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спомага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реализирането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основните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принципи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стратегии на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образованието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бъдеще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»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чрез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правене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», «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чрез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преживяване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», «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заедно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Основно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правило е всяко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бъде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прието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подкрепено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 включено в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различни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дейности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зачитайки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неговото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желание, интерес и личностен  потенциал, 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детската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градина да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бъде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позитивна среда,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притегателен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център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родители и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altLang="bg-BG" sz="1400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bg-BG" sz="1400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e-DE" altLang="bg-BG" sz="1400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E0B7C94C-7ABB-9919-E340-1B2BBC9C7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07" y="2513865"/>
            <a:ext cx="2093519" cy="197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473686D7-2AF2-5CEB-1B81-3A341EEAA5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1913" y="2513864"/>
            <a:ext cx="2650145" cy="19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26549A-98B2-AA2D-1C80-D00A976AF7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110" y="2513864"/>
            <a:ext cx="2560753" cy="19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7DF3AF93-A8CC-CBC6-9339-6F64F2B2DC31}"/>
              </a:ext>
            </a:extLst>
          </p:cNvPr>
          <p:cNvSpPr txBox="1"/>
          <p:nvPr/>
        </p:nvSpPr>
        <p:spPr>
          <a:xfrm>
            <a:off x="1671145" y="3959604"/>
            <a:ext cx="5702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2400" spc="6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endParaRPr lang="bg-BG" sz="2400" spc="6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bg-BG" sz="2400" spc="600" dirty="0">
                <a:solidFill>
                  <a:schemeClr val="bg1"/>
                </a:solidFill>
                <a:latin typeface="Monotype Corsiva" panose="03010101010201010101" pitchFamily="66" charset="0"/>
              </a:rPr>
              <a:t>Благодарим за вниманието !</a:t>
            </a:r>
          </a:p>
        </p:txBody>
      </p:sp>
      <p:pic>
        <p:nvPicPr>
          <p:cNvPr id="7" name="Picture 6" descr="Screenshot_20221120-155407_0"/>
          <p:cNvPicPr/>
          <p:nvPr/>
        </p:nvPicPr>
        <p:blipFill>
          <a:blip r:embed="rId5"/>
          <a:stretch>
            <a:fillRect/>
          </a:stretch>
        </p:blipFill>
        <p:spPr>
          <a:xfrm>
            <a:off x="2106963" y="2513864"/>
            <a:ext cx="1257147" cy="197930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0307" y="540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-173421" y="-920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838286" y="18806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177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1118982" y="402295"/>
            <a:ext cx="7211285" cy="3437700"/>
          </a:xfrm>
          <a:prstGeom prst="rect">
            <a:avLst/>
          </a:prstGeom>
          <a:solidFill>
            <a:srgbClr val="9BD3D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STEAM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е метод</a:t>
            </a:r>
            <a:r>
              <a:rPr 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според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който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учат най- добре чрез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собствения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си опит. </a:t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е метод за активно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защото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овладяват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знания чрез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разрешаването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реални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Работят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заедно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Всеки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със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своите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възможности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силни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страни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Учителят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подпомага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мотивира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насърчава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Участвайки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активно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възможност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наблюдават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общуват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помежду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си, при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се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сътрудничеството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екипността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02FEBAD0-FA80-1AC4-C993-CA4765DD3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565" y="2571750"/>
            <a:ext cx="5084379" cy="206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82D6535-AFAD-11D2-E830-A0885D47C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059" y="275816"/>
            <a:ext cx="8414157" cy="3437700"/>
          </a:xfrm>
          <a:solidFill>
            <a:srgbClr val="9BD3D4"/>
          </a:solidFill>
        </p:spPr>
        <p:txBody>
          <a:bodyPr/>
          <a:lstStyle/>
          <a:p>
            <a:pPr marL="139700" indent="0" algn="just"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Непрекъснатия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</a:rPr>
              <a:t>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напредък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технологиите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променя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начина, по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който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се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обучават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придобиват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знания,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свързват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се с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другите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взаимодействат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помежду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всеки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ден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139700" indent="0" algn="just"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Oсновни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принципи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активно участие,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практическо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приложение,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преживяване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наученото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обвързанo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с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основни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 ценности,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кореспондиращи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със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съвременните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образователни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технологии и стратегии.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Структуриране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оптимална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педагогическа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среда,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която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подкрепя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стимулира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развива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детето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. Участие в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различни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практическа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реализация,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интегриране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взаимосвързаност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на знания и умения от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различни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области.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9700" indent="0">
              <a:buClr>
                <a:schemeClr val="tx1">
                  <a:lumMod val="75000"/>
                </a:schemeClr>
              </a:buClr>
              <a:buNone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bg-BG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47DCCF58-822B-59B5-7899-BFDFB5468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59" y="3444766"/>
            <a:ext cx="2585617" cy="135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EE90E9A-D684-2914-D1F0-5C7C2C045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381" y="1765017"/>
            <a:ext cx="2784585" cy="1506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66F2C42-A464-8962-FE09-EE649911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208" y="1994666"/>
            <a:ext cx="2790679" cy="280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0DEEF3A-7F01-B529-AA90-5BE7FBEFCA50}"/>
              </a:ext>
            </a:extLst>
          </p:cNvPr>
          <p:cNvSpPr/>
          <p:nvPr/>
        </p:nvSpPr>
        <p:spPr>
          <a:xfrm>
            <a:off x="-100668" y="257175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1923393"/>
            <a:ext cx="2565165" cy="1426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444766"/>
            <a:ext cx="2672399" cy="1552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80" y="3444766"/>
            <a:ext cx="2891820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6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A3DBED59-24CA-BC98-4D13-7164C4109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221" y="393262"/>
            <a:ext cx="8181162" cy="3437700"/>
          </a:xfrm>
          <a:solidFill>
            <a:srgbClr val="9BD3D4"/>
          </a:solidFill>
        </p:spPr>
        <p:txBody>
          <a:bodyPr/>
          <a:lstStyle/>
          <a:p>
            <a:pPr marL="139700" indent="0" algn="just">
              <a:buNone/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39700" indent="0" algn="just">
              <a:buNone/>
            </a:pP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-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ориентираното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образование и обучение чрез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преживяване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възможност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оптимално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 се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реализират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основните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идеи на STEAM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чрез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методите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науката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технологиите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активно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различни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преживеят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усвоеното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да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споделят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идеите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си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екипа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да намерят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практическо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приложение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наученото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bg-BG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CFD8B0F-A9C0-D82F-E020-9320781AD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20" y="2010103"/>
            <a:ext cx="2537256" cy="259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BA2AD01A-2648-F7F7-E6AB-4C2A5A1D8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731" y="1828800"/>
            <a:ext cx="2277561" cy="297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09377FC-F274-AAA1-3F51-A1E9C53085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2965" y="2010103"/>
            <a:ext cx="3054090" cy="271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448443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2"/>
          <p:cNvSpPr/>
          <p:nvPr/>
        </p:nvSpPr>
        <p:spPr>
          <a:xfrm>
            <a:off x="5029563" y="-32768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bg-BG"/>
          </a:p>
        </p:txBody>
      </p:sp>
      <p:pic>
        <p:nvPicPr>
          <p:cNvPr id="592" name="Google Shape;592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700" y="0"/>
            <a:ext cx="2288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CE8110F0-B096-0E53-D133-343D11790D2B}"/>
              </a:ext>
            </a:extLst>
          </p:cNvPr>
          <p:cNvSpPr txBox="1"/>
          <p:nvPr/>
        </p:nvSpPr>
        <p:spPr>
          <a:xfrm>
            <a:off x="244365" y="307427"/>
            <a:ext cx="4829171" cy="2492990"/>
          </a:xfrm>
          <a:prstGeom prst="rect">
            <a:avLst/>
          </a:prstGeom>
          <a:solidFill>
            <a:srgbClr val="9BD3D4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Колкото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по-рано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възрастните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насочат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преоткриване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чудесата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технологичния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свят и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науката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толкова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по-вероятно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е те да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изпитат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интерес и  </a:t>
            </a:r>
            <a:r>
              <a:rPr lang="ru-RU" altLang="bg-BG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развият</a:t>
            </a:r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умения. 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Децата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се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нуждаят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 практически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дейности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много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по-ангажирани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процеса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обучение,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по-лесно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усвояват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запомнят,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когатo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могат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самостоятелно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изпробват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наученото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Ранните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преживявания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учене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засилват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развитието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мозъчните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процеси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STEAM практики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се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използват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още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яслена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тръгвайки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от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простото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към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сложното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от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близкото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към</a:t>
            </a:r>
            <a:endParaRPr lang="ru-RU" altLang="en-US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далечното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bg-BG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B57CB9E-49F3-8705-4F21-0D10AD6FC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192" y="70945"/>
            <a:ext cx="2288400" cy="198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A66AA04B-3E6F-D872-673D-B9FDE5B2B1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851" y="2997613"/>
            <a:ext cx="2144178" cy="202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Картина 1">
            <a:extLst>
              <a:ext uri="{FF2B5EF4-FFF2-40B4-BE49-F238E27FC236}">
                <a16:creationId xmlns:a16="http://schemas.microsoft.com/office/drawing/2014/main" id="{884D0D59-55ED-9FB0-CE69-7A854BAA6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480" y="1385838"/>
            <a:ext cx="2417520" cy="198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index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3870">
            <a:off x="824768" y="2705612"/>
            <a:ext cx="3203313" cy="19149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9236FAD4-3E80-1227-A7B5-098A1AABCE47}"/>
              </a:ext>
            </a:extLst>
          </p:cNvPr>
          <p:cNvSpPr txBox="1"/>
          <p:nvPr/>
        </p:nvSpPr>
        <p:spPr>
          <a:xfrm>
            <a:off x="256750" y="375292"/>
            <a:ext cx="842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Децата биват мотивирани да документират наблюденията и резултатите от експериментите. Може да отбелязват с картинки, да правят рисунки, да поставят знаци, да изготвят своя книжка или дневник, да снимат, да представят презентация, табло  изготвено с помощта на възрастния, да  споделят, да обсъждат с другите, да обобщават резултата и да приложат знанията в дейността.  За децата се създават условия за удовлетвореност от правенето, търсенето и постигнатото.</a:t>
            </a:r>
            <a:endParaRPr lang="bg-BG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B954CF9-70C8-BF8D-37E4-B3B6A3DA4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50" y="3500858"/>
            <a:ext cx="3172250" cy="156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:\MyDoc\СЛУЖЕБНИ БЕЛЕЖКИ\Преоразмерен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6681">
            <a:off x="3060283" y="2075951"/>
            <a:ext cx="2750051" cy="262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7A3FE61-F6CE-C185-4638-81F4A42495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323" y="1505608"/>
            <a:ext cx="3436883" cy="197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8E0B20D-4C77-A520-B4C9-B0442A1A5F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0408" y="3560101"/>
            <a:ext cx="3244714" cy="1573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3ECACB4-1C95-0E83-1298-279B98A4E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75" y="1505608"/>
            <a:ext cx="3384876" cy="190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9625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ABE9F3F3-7F0F-1EC3-73F8-0C686FBFE210}"/>
              </a:ext>
            </a:extLst>
          </p:cNvPr>
          <p:cNvSpPr txBox="1"/>
          <p:nvPr/>
        </p:nvSpPr>
        <p:spPr>
          <a:xfrm>
            <a:off x="4714613" y="294202"/>
            <a:ext cx="40609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Интегрирането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от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различни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проекти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създава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възможност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осмисли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взаимовръзки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околната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среда. </a:t>
            </a: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само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попиват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знания за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отглеждане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растенията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но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наблюдават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им,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проследяват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последователността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процесите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спазване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получават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положителен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резултат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качествен продукт. </a:t>
            </a:r>
          </a:p>
          <a:p>
            <a:pPr algn="just"/>
            <a:endParaRPr lang="ru-RU" sz="1200" dirty="0">
              <a:solidFill>
                <a:schemeClr val="tx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Общуват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по естествен начин с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природата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bg-BG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4260E66-D995-BB2A-F9B3-1A578DA4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3" y="489905"/>
            <a:ext cx="2137429" cy="185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AE736C0-737A-875C-9476-76EE3100A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569" y="489905"/>
            <a:ext cx="1989561" cy="1857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47859CC-0CE4-95A0-14D5-F1E8A3E37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72" y="2571748"/>
            <a:ext cx="2017410" cy="214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5207A82B-CA05-580F-4269-8CB776C10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421" y="2571748"/>
            <a:ext cx="1983094" cy="214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591;p32">
            <a:extLst>
              <a:ext uri="{FF2B5EF4-FFF2-40B4-BE49-F238E27FC236}">
                <a16:creationId xmlns:a16="http://schemas.microsoft.com/office/drawing/2014/main" id="{E20EFEDC-99F8-F667-6B92-A65631743CB6}"/>
              </a:ext>
            </a:extLst>
          </p:cNvPr>
          <p:cNvSpPr/>
          <p:nvPr/>
        </p:nvSpPr>
        <p:spPr>
          <a:xfrm>
            <a:off x="4602443" y="-32768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56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E8A38AB2-740E-FA85-AAF3-7B20FBC9927B}"/>
              </a:ext>
            </a:extLst>
          </p:cNvPr>
          <p:cNvSpPr txBox="1"/>
          <p:nvPr/>
        </p:nvSpPr>
        <p:spPr>
          <a:xfrm>
            <a:off x="350238" y="189442"/>
            <a:ext cx="8443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Успеха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носи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положително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емоционално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преживяване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удовлетнорение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кара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отново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опитват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биоградината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трудови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навици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полезните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човешки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дейности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осъзнаването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че за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получиш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трябва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да се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трудиш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В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дейността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децата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разбират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че за да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постигнеш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нещо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се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изминава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дълъг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път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се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изисква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 само знание, а </a:t>
            </a:r>
            <a:r>
              <a:rPr lang="ru-RU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търпение</a:t>
            </a:r>
            <a:r>
              <a:rPr lang="ru-RU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труд и постоянство. </a:t>
            </a:r>
            <a:endParaRPr lang="bg-BG" dirty="0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7A64CB17-27F5-9B96-3438-6666F069C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683" y="2278118"/>
            <a:ext cx="2719551" cy="281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3E825F3-F034-EA63-FBB7-3D5CFFDB9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03" y="1420549"/>
            <a:ext cx="1878669" cy="136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A997FD9-21EA-3850-5891-6B12E61A3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020" y="1420548"/>
            <a:ext cx="2806700" cy="217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1B631DC-A46F-29A4-FA50-E4A44E0CD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729" y="2065283"/>
            <a:ext cx="2559031" cy="255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3E214DBD-22B9-C687-5B2C-7E9B1A493C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6299" y="3753106"/>
            <a:ext cx="2035366" cy="133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7AE6FD40-CD14-AFD0-AC57-368BD93633B9}"/>
              </a:ext>
            </a:extLst>
          </p:cNvPr>
          <p:cNvSpPr txBox="1"/>
          <p:nvPr/>
        </p:nvSpPr>
        <p:spPr>
          <a:xfrm>
            <a:off x="226503" y="260059"/>
            <a:ext cx="850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</a:t>
            </a:r>
            <a:r>
              <a:rPr lang="ru-RU" altLang="en-US" sz="1200" b="1" i="1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Реализирани</a:t>
            </a:r>
            <a:r>
              <a:rPr lang="ru-RU" altLang="en-US" sz="1200" b="1" i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b="1" i="1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успешни</a:t>
            </a:r>
            <a:r>
              <a:rPr lang="ru-RU" altLang="en-US" sz="1200" b="1" i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en-US" sz="1200" b="1" i="1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устойчиви</a:t>
            </a:r>
            <a:r>
              <a:rPr lang="ru-RU" altLang="en-US" sz="1200" b="1" i="1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практики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„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Екоучилища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 и “Учим за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гората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“, 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проектите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„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Големият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лов на растения“, „Храни се разумно - живей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здравословно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», «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сръчковци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на «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Ротари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клуб», «АФА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България-Децата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България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бъдещето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планетата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- »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Малките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големи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приятели на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природата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». Проект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Нашата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биоградина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а всяка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възрастова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група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работи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по свой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вътрешен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проект. Проект за взаимодействие и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приемственост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със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СУ «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Елин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Пелин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 и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най-дългосрочния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проект в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партньорство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със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сдружение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«Обновление»-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вестниче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altLang="en-US" sz="1200" dirty="0" err="1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Палечко</a:t>
            </a:r>
            <a:r>
              <a:rPr lang="ru-RU" altLang="en-US" sz="12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».</a:t>
            </a:r>
            <a:endParaRPr lang="bg-BG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64ACCB2-1EE4-3CFF-6E09-B504E1900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03" y="3263462"/>
            <a:ext cx="1669734" cy="154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12F934C-8C0B-DAAF-0127-AB06BB216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172" y="3402368"/>
            <a:ext cx="1095704" cy="140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FED1E6A-77B8-8F6A-BC4F-2A75D933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178" y="1460388"/>
            <a:ext cx="4837761" cy="194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9" y="1615966"/>
            <a:ext cx="2009833" cy="143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07" y="3493725"/>
            <a:ext cx="2680138" cy="1567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4" y="1460388"/>
            <a:ext cx="1521372" cy="1716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2" y="3493725"/>
            <a:ext cx="2940269" cy="15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6653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869</Words>
  <Application>Microsoft Office PowerPoint</Application>
  <PresentationFormat>On-screen Show (16:9)</PresentationFormat>
  <Paragraphs>49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Open Sans</vt:lpstr>
      <vt:lpstr>Montserrat</vt:lpstr>
      <vt:lpstr>Book Antiqua</vt:lpstr>
      <vt:lpstr>Arial</vt:lpstr>
      <vt:lpstr>Wingdings 2</vt:lpstr>
      <vt:lpstr>Wingdings</vt:lpstr>
      <vt:lpstr>Verdana</vt:lpstr>
      <vt:lpstr>Indie Flower</vt:lpstr>
      <vt:lpstr>Times New Roman</vt:lpstr>
      <vt:lpstr>Monotype Corsiva</vt:lpstr>
      <vt:lpstr>Garamond</vt:lpstr>
      <vt:lpstr>Science Education Center by Slidesgo</vt:lpstr>
      <vt:lpstr>Трети международен образователен форум  Организатор Община Варна  Иновативна образователна среда през призмата на емоционалната интелигентност и изкуствения интелект-  посоки и предизвикателства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 международен образователен форум  Организатор Община Варна  Иновативна образователна среда през призмата на емоционалната ителигентност и изкуствен интелект-  посоки и предизвикателства</dc:title>
  <dc:creator>Maria Ilcheva</dc:creator>
  <cp:lastModifiedBy>ДГ6</cp:lastModifiedBy>
  <cp:revision>147</cp:revision>
  <cp:lastPrinted>2023-08-21T15:05:36Z</cp:lastPrinted>
  <dcterms:modified xsi:type="dcterms:W3CDTF">2023-08-23T20:44:25Z</dcterms:modified>
</cp:coreProperties>
</file>