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9" r:id="rId4"/>
  </p:sldMasterIdLst>
  <p:notesMasterIdLst>
    <p:notesMasterId r:id="rId16"/>
  </p:notesMasterIdLst>
  <p:handoutMasterIdLst>
    <p:handoutMasterId r:id="rId17"/>
  </p:handoutMasterIdLst>
  <p:sldIdLst>
    <p:sldId id="258" r:id="rId5"/>
    <p:sldId id="266" r:id="rId6"/>
    <p:sldId id="267" r:id="rId7"/>
    <p:sldId id="268" r:id="rId8"/>
    <p:sldId id="269" r:id="rId9"/>
    <p:sldId id="270" r:id="rId10"/>
    <p:sldId id="271" r:id="rId11"/>
    <p:sldId id="272" r:id="rId12"/>
    <p:sldId id="273" r:id="rId13"/>
    <p:sldId id="274" r:id="rId14"/>
    <p:sldId id="27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bg-BG" noProof="1"/>
          </a:p>
        </p:txBody>
      </p:sp>
      <p:sp>
        <p:nvSpPr>
          <p:cNvPr id="3" name="Контейнер за 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3C8AC94-4EFF-4A3D-8BFD-94A46A9F533E}" type="datetime1">
              <a:rPr lang="bg-BG" noProof="1" smtClean="0"/>
              <a:t>6.7.2023 г.</a:t>
            </a:fld>
            <a:endParaRPr lang="bg-BG" noProof="1"/>
          </a:p>
        </p:txBody>
      </p:sp>
      <p:sp>
        <p:nvSpPr>
          <p:cNvPr id="4" name="Контейнер за долен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bg-BG" noProof="1"/>
          </a:p>
        </p:txBody>
      </p:sp>
      <p:sp>
        <p:nvSpPr>
          <p:cNvPr id="5" name="Контейнер за номер на слайд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FB2356-45F8-4CBB-BBF8-E3F4E0C0F34E}" type="slidenum">
              <a:rPr lang="bg-BG" noProof="1" smtClean="0"/>
              <a:t>‹#›</a:t>
            </a:fld>
            <a:endParaRPr lang="bg-BG" noProof="1"/>
          </a:p>
        </p:txBody>
      </p:sp>
    </p:spTree>
    <p:extLst>
      <p:ext uri="{BB962C8B-B14F-4D97-AF65-F5344CB8AC3E}">
        <p14:creationId xmlns:p14="http://schemas.microsoft.com/office/powerpoint/2010/main" val="40868277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ен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bg-BG" noProof="1"/>
          </a:p>
        </p:txBody>
      </p:sp>
      <p:sp>
        <p:nvSpPr>
          <p:cNvPr id="3" name="Контейнер за 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1404A9E0-E9BB-4C27-969D-D7F0CE007AD1}" type="datetime1">
              <a:rPr lang="bg-BG" noProof="1" smtClean="0"/>
              <a:t>6.7.2023 г.</a:t>
            </a:fld>
            <a:endParaRPr lang="bg-BG" noProof="1"/>
          </a:p>
        </p:txBody>
      </p:sp>
      <p:sp>
        <p:nvSpPr>
          <p:cNvPr id="4" name="Контейнер за изображение на слайд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bg-BG" noProof="1"/>
          </a:p>
        </p:txBody>
      </p:sp>
      <p:sp>
        <p:nvSpPr>
          <p:cNvPr id="5" name="Контейнер за бележ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bg-BG" noProof="1"/>
              <a:t>Щракнете, за да редактирате стилове на текст в образеца</a:t>
            </a:r>
          </a:p>
          <a:p>
            <a:pPr lvl="1" rtl="0"/>
            <a:r>
              <a:rPr lang="bg-BG" noProof="1"/>
              <a:t>Второ ниво</a:t>
            </a:r>
          </a:p>
          <a:p>
            <a:pPr lvl="2" rtl="0"/>
            <a:r>
              <a:rPr lang="bg-BG" noProof="1"/>
              <a:t>Трето ниво</a:t>
            </a:r>
          </a:p>
          <a:p>
            <a:pPr lvl="3" rtl="0"/>
            <a:r>
              <a:rPr lang="bg-BG" noProof="1"/>
              <a:t>Четвърто ниво</a:t>
            </a:r>
          </a:p>
          <a:p>
            <a:pPr lvl="4" rtl="0"/>
            <a:r>
              <a:rPr lang="bg-BG" noProof="1"/>
              <a:t>Пето ниво</a:t>
            </a:r>
          </a:p>
        </p:txBody>
      </p:sp>
      <p:sp>
        <p:nvSpPr>
          <p:cNvPr id="6" name="Контейнер за долен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bg-BG" noProof="1"/>
          </a:p>
        </p:txBody>
      </p:sp>
      <p:sp>
        <p:nvSpPr>
          <p:cNvPr id="7" name="Контейнер за номер на слайд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C900A82-9926-4DBA-8BA5-A22EEB8ACF8E}" type="slidenum">
              <a:rPr lang="bg-BG" noProof="1" dirty="0" smtClean="0"/>
              <a:t>‹#›</a:t>
            </a:fld>
            <a:endParaRPr lang="bg-BG" noProof="1"/>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10"/>
          </p:nvPr>
        </p:nvSpPr>
        <p:spPr/>
        <p:txBody>
          <a:bodyPr rtlCol="0"/>
          <a:lstStyle/>
          <a:p>
            <a:pPr rtl="0"/>
            <a:fld id="{9C900A82-9926-4DBA-8BA5-A22EEB8ACF8E}" type="slidenum">
              <a:rPr lang="bg-BG" noProof="1" smtClean="0"/>
              <a:t>1</a:t>
            </a:fld>
            <a:endParaRPr lang="bg-BG" noProof="1"/>
          </a:p>
        </p:txBody>
      </p:sp>
    </p:spTree>
    <p:extLst>
      <p:ext uri="{BB962C8B-B14F-4D97-AF65-F5344CB8AC3E}">
        <p14:creationId xmlns:p14="http://schemas.microsoft.com/office/powerpoint/2010/main" val="56157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 1"/>
          <p:cNvSpPr>
            <a:spLocks noGrp="1" noRot="1" noChangeAspect="1"/>
          </p:cNvSpPr>
          <p:nvPr>
            <p:ph type="sldImg"/>
          </p:nvPr>
        </p:nvSpPr>
        <p:spPr/>
      </p:sp>
      <p:sp>
        <p:nvSpPr>
          <p:cNvPr id="3" name="Контейнер за бележки 2"/>
          <p:cNvSpPr>
            <a:spLocks noGrp="1"/>
          </p:cNvSpPr>
          <p:nvPr>
            <p:ph type="body" idx="1"/>
          </p:nvPr>
        </p:nvSpPr>
        <p:spPr/>
        <p:txBody>
          <a:bodyPr rtlCol="0"/>
          <a:lstStyle/>
          <a:p>
            <a:pPr rtl="0"/>
            <a:endParaRPr lang="bg-BG" noProof="1"/>
          </a:p>
        </p:txBody>
      </p:sp>
      <p:sp>
        <p:nvSpPr>
          <p:cNvPr id="4" name="Контейнер за номер на слайд 3"/>
          <p:cNvSpPr>
            <a:spLocks noGrp="1"/>
          </p:cNvSpPr>
          <p:nvPr>
            <p:ph type="sldNum" sz="quarter" idx="10"/>
          </p:nvPr>
        </p:nvSpPr>
        <p:spPr/>
        <p:txBody>
          <a:bodyPr rtlCol="0"/>
          <a:lstStyle/>
          <a:p>
            <a:pPr rtl="0"/>
            <a:fld id="{9C900A82-9926-4DBA-8BA5-A22EEB8ACF8E}" type="slidenum">
              <a:rPr lang="bg-BG" noProof="1" smtClean="0"/>
              <a:t>2</a:t>
            </a:fld>
            <a:endParaRPr lang="bg-BG" noProof="1"/>
          </a:p>
        </p:txBody>
      </p:sp>
    </p:spTree>
    <p:extLst>
      <p:ext uri="{BB962C8B-B14F-4D97-AF65-F5344CB8AC3E}">
        <p14:creationId xmlns:p14="http://schemas.microsoft.com/office/powerpoint/2010/main" val="97141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bg-BG"/>
              <a:t>Редакт. стил загл. образец</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rtl="0"/>
            <a:fld id="{7D1DDF16-108A-4C6F-80BC-8A16A5AEECE7}" type="datetime1">
              <a:rPr lang="bg-BG" noProof="1" smtClean="0"/>
              <a:t>6.7.2023 г.</a:t>
            </a:fld>
            <a:endParaRPr lang="bg-BG" noProof="1"/>
          </a:p>
        </p:txBody>
      </p:sp>
      <p:sp>
        <p:nvSpPr>
          <p:cNvPr id="5" name="Footer Placeholder 4"/>
          <p:cNvSpPr>
            <a:spLocks noGrp="1"/>
          </p:cNvSpPr>
          <p:nvPr>
            <p:ph type="ftr" sz="quarter" idx="11"/>
          </p:nvPr>
        </p:nvSpPr>
        <p:spPr/>
        <p:txBody>
          <a:bodyPr/>
          <a:lstStyle>
            <a:lvl1pPr>
              <a:defRPr>
                <a:solidFill>
                  <a:srgbClr val="FFFFFF"/>
                </a:solidFill>
              </a:defRPr>
            </a:lvl1pPr>
          </a:lstStyle>
          <a:p>
            <a:pPr rtl="0"/>
            <a:endParaRPr lang="bg-BG" noProof="1"/>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rtl="0"/>
            <a:fld id="{D57F1E4F-1CFF-5643-939E-217C01CDF565}" type="slidenum">
              <a:rPr lang="bg-BG" noProof="1" smtClean="0"/>
              <a:pPr rtl="0"/>
              <a:t>‹#›</a:t>
            </a:fld>
            <a:endParaRPr lang="bg-BG" noProof="1"/>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77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26116953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277587963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313279555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bg-BG"/>
              <a:t>Редакт. стил загл. образец</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5" name="Footer Placeholder 4"/>
          <p:cNvSpPr>
            <a:spLocks noGrp="1"/>
          </p:cNvSpPr>
          <p:nvPr>
            <p:ph type="ftr" sz="quarter" idx="11"/>
          </p:nvPr>
        </p:nvSpPr>
        <p:spPr/>
        <p:txBody>
          <a:bodyPr/>
          <a:lstStyle/>
          <a:p>
            <a:pPr rtl="0"/>
            <a:endParaRPr lang="bg-BG" noProof="1"/>
          </a:p>
        </p:txBody>
      </p:sp>
      <p:sp>
        <p:nvSpPr>
          <p:cNvPr id="6" name="Slide Number Placeholder 5"/>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662967"/>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6" name="Footer Placeholder 5"/>
          <p:cNvSpPr>
            <a:spLocks noGrp="1"/>
          </p:cNvSpPr>
          <p:nvPr>
            <p:ph type="ftr" sz="quarter" idx="11"/>
          </p:nvPr>
        </p:nvSpPr>
        <p:spPr/>
        <p:txBody>
          <a:bodyPr/>
          <a:lstStyle/>
          <a:p>
            <a:pPr rtl="0"/>
            <a:endParaRPr lang="bg-BG" noProof="1"/>
          </a:p>
        </p:txBody>
      </p:sp>
      <p:sp>
        <p:nvSpPr>
          <p:cNvPr id="7" name="Slide Number Placeholder 6"/>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5795247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8" name="Footer Placeholder 7"/>
          <p:cNvSpPr>
            <a:spLocks noGrp="1"/>
          </p:cNvSpPr>
          <p:nvPr>
            <p:ph type="ftr" sz="quarter" idx="11"/>
          </p:nvPr>
        </p:nvSpPr>
        <p:spPr/>
        <p:txBody>
          <a:bodyPr/>
          <a:lstStyle/>
          <a:p>
            <a:pPr rtl="0"/>
            <a:endParaRPr lang="bg-BG" noProof="1"/>
          </a:p>
        </p:txBody>
      </p:sp>
      <p:sp>
        <p:nvSpPr>
          <p:cNvPr id="9" name="Slide Number Placeholder 8"/>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33911999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pPr rtl="0"/>
            <a:fld id="{5A0AD6E3-632F-417C-8301-27544C1EF595}" type="datetime1">
              <a:rPr lang="bg-BG" noProof="1" smtClean="0"/>
              <a:t>6.7.2023 г.</a:t>
            </a:fld>
            <a:endParaRPr lang="bg-BG" noProof="1"/>
          </a:p>
        </p:txBody>
      </p:sp>
      <p:sp>
        <p:nvSpPr>
          <p:cNvPr id="4" name="Footer Placeholder 3"/>
          <p:cNvSpPr>
            <a:spLocks noGrp="1"/>
          </p:cNvSpPr>
          <p:nvPr>
            <p:ph type="ftr" sz="quarter" idx="11"/>
          </p:nvPr>
        </p:nvSpPr>
        <p:spPr/>
        <p:txBody>
          <a:bodyPr/>
          <a:lstStyle/>
          <a:p>
            <a:pPr rtl="0"/>
            <a:endParaRPr lang="bg-BG" noProof="1"/>
          </a:p>
        </p:txBody>
      </p:sp>
      <p:sp>
        <p:nvSpPr>
          <p:cNvPr id="5" name="Slide Number Placeholder 4"/>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220388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3" name="Footer Placeholder 2"/>
          <p:cNvSpPr>
            <a:spLocks noGrp="1"/>
          </p:cNvSpPr>
          <p:nvPr>
            <p:ph type="ftr" sz="quarter" idx="11"/>
          </p:nvPr>
        </p:nvSpPr>
        <p:spPr/>
        <p:txBody>
          <a:bodyPr/>
          <a:lstStyle/>
          <a:p>
            <a:pPr rtl="0"/>
            <a:endParaRPr lang="bg-BG" noProof="1"/>
          </a:p>
        </p:txBody>
      </p:sp>
      <p:sp>
        <p:nvSpPr>
          <p:cNvPr id="4" name="Slide Number Placeholder 3"/>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42349612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a:t>Редакт. стил загл. образец</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6" name="Footer Placeholder 5"/>
          <p:cNvSpPr>
            <a:spLocks noGrp="1"/>
          </p:cNvSpPr>
          <p:nvPr>
            <p:ph type="ftr" sz="quarter" idx="11"/>
          </p:nvPr>
        </p:nvSpPr>
        <p:spPr/>
        <p:txBody>
          <a:bodyPr/>
          <a:lstStyle/>
          <a:p>
            <a:pPr rtl="0"/>
            <a:endParaRPr lang="bg-BG" noProof="1"/>
          </a:p>
        </p:txBody>
      </p:sp>
      <p:sp>
        <p:nvSpPr>
          <p:cNvPr id="7" name="Slide Number Placeholder 6"/>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44382425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pPr rtl="0"/>
            <a:fld id="{EDCC09A2-3F09-47B4-AC95-FC0D515DABD2}" type="datetime1">
              <a:rPr lang="bg-BG" noProof="1" smtClean="0"/>
              <a:t>6.7.2023 г.</a:t>
            </a:fld>
            <a:endParaRPr lang="bg-BG" noProof="1"/>
          </a:p>
        </p:txBody>
      </p:sp>
      <p:sp>
        <p:nvSpPr>
          <p:cNvPr id="6" name="Footer Placeholder 5"/>
          <p:cNvSpPr>
            <a:spLocks noGrp="1"/>
          </p:cNvSpPr>
          <p:nvPr>
            <p:ph type="ftr" sz="quarter" idx="11"/>
          </p:nvPr>
        </p:nvSpPr>
        <p:spPr/>
        <p:txBody>
          <a:bodyPr/>
          <a:lstStyle/>
          <a:p>
            <a:pPr rtl="0"/>
            <a:endParaRPr lang="bg-BG" noProof="1"/>
          </a:p>
        </p:txBody>
      </p:sp>
      <p:sp>
        <p:nvSpPr>
          <p:cNvPr id="7" name="Slide Number Placeholder 6"/>
          <p:cNvSpPr>
            <a:spLocks noGrp="1"/>
          </p:cNvSpPr>
          <p:nvPr>
            <p:ph type="sldNum" sz="quarter" idx="12"/>
          </p:nvPr>
        </p:nvSpPr>
        <p:spPr/>
        <p:txBody>
          <a:body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22871693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rtl="0"/>
            <a:fld id="{EDCC09A2-3F09-47B4-AC95-FC0D515DABD2}" type="datetime1">
              <a:rPr lang="bg-BG" noProof="1" smtClean="0"/>
              <a:t>6.7.2023 г.</a:t>
            </a:fld>
            <a:endParaRPr lang="bg-BG" noProof="1"/>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rtl="0"/>
            <a:endParaRPr lang="bg-BG" noProof="1"/>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rtl="0"/>
            <a:fld id="{D57F1E4F-1CFF-5643-939E-217C01CDF565}" type="slidenum">
              <a:rPr lang="bg-BG" noProof="1" smtClean="0"/>
              <a:pPr rtl="0"/>
              <a:t>‹#›</a:t>
            </a:fld>
            <a:endParaRPr lang="bg-BG" noProof="1"/>
          </a:p>
        </p:txBody>
      </p:sp>
    </p:spTree>
    <p:extLst>
      <p:ext uri="{BB962C8B-B14F-4D97-AF65-F5344CB8AC3E}">
        <p14:creationId xmlns:p14="http://schemas.microsoft.com/office/powerpoint/2010/main" val="163804867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42C1D04-249B-46E2-9FAF-8DF29CC445DB}"/>
              </a:ext>
            </a:extLst>
          </p:cNvPr>
          <p:cNvSpPr>
            <a:spLocks noGrp="1"/>
          </p:cNvSpPr>
          <p:nvPr>
            <p:ph type="ctrTitle"/>
          </p:nvPr>
        </p:nvSpPr>
        <p:spPr>
          <a:xfrm>
            <a:off x="1509314" y="644263"/>
            <a:ext cx="8676222" cy="3643822"/>
          </a:xfrm>
        </p:spPr>
        <p:txBody>
          <a:bodyPr rtlCol="0" anchor="ctr">
            <a:normAutofit/>
          </a:bodyPr>
          <a:lstStyle/>
          <a:p>
            <a:pPr>
              <a:lnSpc>
                <a:spcPct val="90000"/>
              </a:lnSpc>
            </a:pPr>
            <a:r>
              <a:rPr lang="en-US" sz="4000" noProof="1"/>
              <a:t>Innational educational forum</a:t>
            </a:r>
            <a:br>
              <a:rPr lang="bg-BG" sz="5100" noProof="1"/>
            </a:br>
            <a:r>
              <a:rPr lang="en-US" sz="2800" noProof="1"/>
              <a:t>topic</a:t>
            </a:r>
            <a:r>
              <a:rPr lang="bg-BG" sz="2800" noProof="1"/>
              <a:t>:</a:t>
            </a:r>
            <a:endParaRPr lang="bg-BG" sz="5100" noProof="1"/>
          </a:p>
        </p:txBody>
      </p:sp>
      <p:sp>
        <p:nvSpPr>
          <p:cNvPr id="3" name="Подзаглавие 2">
            <a:extLst>
              <a:ext uri="{FF2B5EF4-FFF2-40B4-BE49-F238E27FC236}">
                <a16:creationId xmlns:a16="http://schemas.microsoft.com/office/drawing/2014/main" id="{728B1921-F533-4F9E-8BF6-80EC4D451D77}"/>
              </a:ext>
            </a:extLst>
          </p:cNvPr>
          <p:cNvSpPr>
            <a:spLocks noGrp="1"/>
          </p:cNvSpPr>
          <p:nvPr>
            <p:ph type="subTitle" idx="1"/>
          </p:nvPr>
        </p:nvSpPr>
        <p:spPr>
          <a:xfrm>
            <a:off x="1581113" y="3973955"/>
            <a:ext cx="8676222" cy="628260"/>
          </a:xfrm>
        </p:spPr>
        <p:txBody>
          <a:bodyPr rtlCol="0">
            <a:normAutofit fontScale="85000" lnSpcReduction="20000"/>
          </a:bodyPr>
          <a:lstStyle/>
          <a:p>
            <a:r>
              <a:rPr lang="en-US" sz="2800" noProof="1"/>
              <a:t>“Innovative educational area trough the prism of the emotional intelligence’’</a:t>
            </a:r>
            <a:endParaRPr lang="en-US" sz="2800" dirty="0">
              <a:solidFill>
                <a:srgbClr val="E6E6E6"/>
              </a:solidFill>
            </a:endParaRPr>
          </a:p>
        </p:txBody>
      </p:sp>
      <p:sp>
        <p:nvSpPr>
          <p:cNvPr id="6" name="Текстово поле 5">
            <a:extLst>
              <a:ext uri="{FF2B5EF4-FFF2-40B4-BE49-F238E27FC236}">
                <a16:creationId xmlns:a16="http://schemas.microsoft.com/office/drawing/2014/main" id="{ED74699A-F7A8-39C6-73CF-C75741266C20}"/>
              </a:ext>
            </a:extLst>
          </p:cNvPr>
          <p:cNvSpPr txBox="1"/>
          <p:nvPr/>
        </p:nvSpPr>
        <p:spPr>
          <a:xfrm>
            <a:off x="6187736" y="5498569"/>
            <a:ext cx="5019323" cy="646331"/>
          </a:xfrm>
          <a:prstGeom prst="rect">
            <a:avLst/>
          </a:prstGeom>
          <a:noFill/>
        </p:spPr>
        <p:txBody>
          <a:bodyPr wrap="none" rtlCol="0">
            <a:spAutoFit/>
          </a:bodyPr>
          <a:lstStyle/>
          <a:p>
            <a:r>
              <a:rPr lang="bg-BG" dirty="0"/>
              <a:t>Изготвил Камелия Йорданова Димитрова</a:t>
            </a:r>
          </a:p>
          <a:p>
            <a:r>
              <a:rPr lang="bg-BG" dirty="0"/>
              <a:t>     старши учител от ДГ50</a:t>
            </a:r>
            <a:r>
              <a:rPr lang="en-US" dirty="0"/>
              <a:t>”</a:t>
            </a:r>
            <a:r>
              <a:rPr lang="bg-BG" dirty="0"/>
              <a:t>Зорница</a:t>
            </a:r>
            <a:r>
              <a:rPr lang="en-US" dirty="0"/>
              <a:t>”</a:t>
            </a:r>
          </a:p>
        </p:txBody>
      </p:sp>
      <p:sp>
        <p:nvSpPr>
          <p:cNvPr id="8" name="Правоъгълник 7">
            <a:extLst>
              <a:ext uri="{FF2B5EF4-FFF2-40B4-BE49-F238E27FC236}">
                <a16:creationId xmlns:a16="http://schemas.microsoft.com/office/drawing/2014/main" id="{06026440-4575-99FA-AE57-0394AF69A1D7}"/>
              </a:ext>
            </a:extLst>
          </p:cNvPr>
          <p:cNvSpPr/>
          <p:nvPr/>
        </p:nvSpPr>
        <p:spPr>
          <a:xfrm flipH="1">
            <a:off x="1836347" y="568171"/>
            <a:ext cx="45719" cy="7609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5680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circle(in)">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sp>
        <p:nvSpPr>
          <p:cNvPr id="2" name="Заглавие 1">
            <a:extLst>
              <a:ext uri="{FF2B5EF4-FFF2-40B4-BE49-F238E27FC236}">
                <a16:creationId xmlns:a16="http://schemas.microsoft.com/office/drawing/2014/main" id="{FC57EDE6-36C8-32EC-89CF-23B1C294982A}"/>
              </a:ext>
            </a:extLst>
          </p:cNvPr>
          <p:cNvSpPr>
            <a:spLocks noGrp="1"/>
          </p:cNvSpPr>
          <p:nvPr>
            <p:ph type="title"/>
          </p:nvPr>
        </p:nvSpPr>
        <p:spPr>
          <a:xfrm>
            <a:off x="643467" y="643466"/>
            <a:ext cx="3602736" cy="5269651"/>
          </a:xfrm>
        </p:spPr>
        <p:txBody>
          <a:bodyPr>
            <a:normAutofit/>
          </a:bodyPr>
          <a:lstStyle/>
          <a:p>
            <a:pPr algn="ctr"/>
            <a:r>
              <a:rPr lang="en-US" sz="3200" b="1" i="0" dirty="0">
                <a:solidFill>
                  <a:schemeClr val="tx2"/>
                </a:solidFill>
                <a:effectLst/>
                <a:latin typeface="Roboto" panose="02000000000000000000" pitchFamily="2" charset="0"/>
              </a:rPr>
              <a:t>STEM</a:t>
            </a:r>
            <a:r>
              <a:rPr lang="bg-BG" sz="3200" b="1" i="0" dirty="0">
                <a:solidFill>
                  <a:schemeClr val="tx2"/>
                </a:solidFill>
                <a:effectLst/>
                <a:latin typeface="Roboto" panose="02000000000000000000" pitchFamily="2" charset="0"/>
              </a:rPr>
              <a:t> </a:t>
            </a:r>
            <a:r>
              <a:rPr lang="en-US" sz="3200" b="1" i="0" dirty="0">
                <a:solidFill>
                  <a:schemeClr val="tx2"/>
                </a:solidFill>
                <a:effectLst/>
                <a:latin typeface="Roboto" panose="02000000000000000000" pitchFamily="2" charset="0"/>
              </a:rPr>
              <a:t>EDUCATIONS</a:t>
            </a:r>
            <a:br>
              <a:rPr lang="bg-BG" sz="3200" b="1" i="0" dirty="0">
                <a:solidFill>
                  <a:schemeClr val="tx2"/>
                </a:solidFill>
                <a:effectLst/>
                <a:latin typeface="Roboto" panose="02000000000000000000" pitchFamily="2" charset="0"/>
              </a:rPr>
            </a:br>
            <a:endParaRPr lang="en-US" sz="3200" dirty="0">
              <a:solidFill>
                <a:schemeClr val="tx2"/>
              </a:solidFill>
            </a:endParaRPr>
          </a:p>
        </p:txBody>
      </p:sp>
      <p:cxnSp>
        <p:nvCxnSpPr>
          <p:cNvPr id="12" name="Straight Connector 11">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Контейнер за съдържание 2">
            <a:extLst>
              <a:ext uri="{FF2B5EF4-FFF2-40B4-BE49-F238E27FC236}">
                <a16:creationId xmlns:a16="http://schemas.microsoft.com/office/drawing/2014/main" id="{E310D837-3F9E-515B-DDFE-78A2FE1BB663}"/>
              </a:ext>
            </a:extLst>
          </p:cNvPr>
          <p:cNvSpPr>
            <a:spLocks noGrp="1"/>
          </p:cNvSpPr>
          <p:nvPr>
            <p:ph idx="1"/>
          </p:nvPr>
        </p:nvSpPr>
        <p:spPr>
          <a:xfrm>
            <a:off x="5065182" y="643466"/>
            <a:ext cx="6173333" cy="5269650"/>
          </a:xfrm>
        </p:spPr>
        <p:txBody>
          <a:bodyPr anchor="ctr">
            <a:normAutofit/>
          </a:bodyPr>
          <a:lstStyle/>
          <a:p>
            <a:r>
              <a:rPr lang="en-US" sz="2000" dirty="0">
                <a:solidFill>
                  <a:schemeClr val="tx2"/>
                </a:solidFill>
                <a:latin typeface="Gilam"/>
              </a:rPr>
              <a:t>Using the methodology of </a:t>
            </a:r>
            <a:r>
              <a:rPr lang="ru-RU" sz="2000" b="0" i="0" dirty="0">
                <a:solidFill>
                  <a:schemeClr val="tx2"/>
                </a:solidFill>
                <a:effectLst/>
                <a:latin typeface="Gilam"/>
              </a:rPr>
              <a:t> STEM </a:t>
            </a:r>
            <a:r>
              <a:rPr lang="en-US" sz="2000" b="0" i="0" dirty="0">
                <a:solidFill>
                  <a:schemeClr val="tx2"/>
                </a:solidFill>
                <a:effectLst/>
                <a:latin typeface="Gilam"/>
              </a:rPr>
              <a:t>the students take participations with experiments and they are  supported to share their ideas. </a:t>
            </a:r>
            <a:r>
              <a:rPr lang="en-US" sz="2000" dirty="0">
                <a:solidFill>
                  <a:schemeClr val="tx2"/>
                </a:solidFill>
                <a:latin typeface="Gilam"/>
              </a:rPr>
              <a:t>This helps to development of group projects directed to getting knowledge of the world among them. </a:t>
            </a:r>
            <a:r>
              <a:rPr lang="ru-RU" sz="2000" b="0" i="0" dirty="0">
                <a:solidFill>
                  <a:schemeClr val="tx2"/>
                </a:solidFill>
                <a:effectLst/>
                <a:latin typeface="Gilam"/>
              </a:rPr>
              <a:t> </a:t>
            </a:r>
            <a:endParaRPr lang="en-US" sz="2000" dirty="0">
              <a:solidFill>
                <a:schemeClr val="tx2"/>
              </a:solidFill>
            </a:endParaRPr>
          </a:p>
        </p:txBody>
      </p:sp>
    </p:spTree>
    <p:extLst>
      <p:ext uri="{BB962C8B-B14F-4D97-AF65-F5344CB8AC3E}">
        <p14:creationId xmlns:p14="http://schemas.microsoft.com/office/powerpoint/2010/main" val="1535179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6D0A735-58B1-F865-FC17-96FAA5762FF6}"/>
              </a:ext>
            </a:extLst>
          </p:cNvPr>
          <p:cNvSpPr>
            <a:spLocks noGrp="1"/>
          </p:cNvSpPr>
          <p:nvPr>
            <p:ph type="title"/>
          </p:nvPr>
        </p:nvSpPr>
        <p:spPr/>
        <p:txBody>
          <a:bodyPr/>
          <a:lstStyle/>
          <a:p>
            <a:r>
              <a:rPr lang="bg-BG" dirty="0"/>
              <a:t>         </a:t>
            </a:r>
            <a:r>
              <a:rPr lang="en-US" dirty="0"/>
              <a:t>THANK YOU FOR YOUR ATTENTION </a:t>
            </a:r>
          </a:p>
        </p:txBody>
      </p:sp>
      <p:pic>
        <p:nvPicPr>
          <p:cNvPr id="4098" name="Picture 2" descr="Смайли – Уикипедия">
            <a:extLst>
              <a:ext uri="{FF2B5EF4-FFF2-40B4-BE49-F238E27FC236}">
                <a16:creationId xmlns:a16="http://schemas.microsoft.com/office/drawing/2014/main" id="{AB68458E-88FF-0830-26EB-B02A63E08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757" y="2433684"/>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569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BC67B137-15B0-4AF6-94A8-AC00BA8D7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5699F27B-22F2-45E1-BFB8-2B1FF14A9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sp>
      <p:sp>
        <p:nvSpPr>
          <p:cNvPr id="4" name="Заглавие 3">
            <a:extLst>
              <a:ext uri="{FF2B5EF4-FFF2-40B4-BE49-F238E27FC236}">
                <a16:creationId xmlns:a16="http://schemas.microsoft.com/office/drawing/2014/main" id="{CC267F08-C104-9B01-B8B7-D7AF91F05425}"/>
              </a:ext>
            </a:extLst>
          </p:cNvPr>
          <p:cNvSpPr>
            <a:spLocks noGrp="1"/>
          </p:cNvSpPr>
          <p:nvPr>
            <p:ph type="title"/>
          </p:nvPr>
        </p:nvSpPr>
        <p:spPr>
          <a:xfrm>
            <a:off x="643467" y="643466"/>
            <a:ext cx="3602736" cy="5269651"/>
          </a:xfrm>
        </p:spPr>
        <p:txBody>
          <a:bodyPr vert="horz" lIns="91440" tIns="45720" rIns="91440" bIns="45720" rtlCol="0" anchor="ctr">
            <a:normAutofit/>
          </a:bodyPr>
          <a:lstStyle/>
          <a:p>
            <a:pPr algn="ctr"/>
            <a:r>
              <a:rPr lang="en-US" sz="3200" dirty="0">
                <a:solidFill>
                  <a:schemeClr val="tx2"/>
                </a:solidFill>
              </a:rPr>
              <a:t>Innovative educational area</a:t>
            </a:r>
          </a:p>
        </p:txBody>
      </p:sp>
      <p:cxnSp>
        <p:nvCxnSpPr>
          <p:cNvPr id="14" name="Straight Connector 13">
            <a:extLst>
              <a:ext uri="{FF2B5EF4-FFF2-40B4-BE49-F238E27FC236}">
                <a16:creationId xmlns:a16="http://schemas.microsoft.com/office/drawing/2014/main" id="{633ABDA7-FF8C-4E26-8C7D-47E0AE54EA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265557"/>
            <a:ext cx="7031" cy="39319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Текстово поле 4">
            <a:extLst>
              <a:ext uri="{FF2B5EF4-FFF2-40B4-BE49-F238E27FC236}">
                <a16:creationId xmlns:a16="http://schemas.microsoft.com/office/drawing/2014/main" id="{B7B8F770-2F47-5868-399E-FBA4CF5F7A6D}"/>
              </a:ext>
            </a:extLst>
          </p:cNvPr>
          <p:cNvSpPr txBox="1"/>
          <p:nvPr/>
        </p:nvSpPr>
        <p:spPr>
          <a:xfrm>
            <a:off x="5065182" y="643466"/>
            <a:ext cx="6173333" cy="5269650"/>
          </a:xfrm>
          <a:prstGeom prst="rect">
            <a:avLst/>
          </a:prstGeom>
        </p:spPr>
        <p:txBody>
          <a:bodyPr vert="horz" lIns="91440" tIns="45720" rIns="91440" bIns="45720" rtlCol="0" anchor="ctr">
            <a:normAutofit/>
          </a:bodyPr>
          <a:lstStyle/>
          <a:p>
            <a:pPr indent="-182880" defTabSz="914400">
              <a:lnSpc>
                <a:spcPct val="90000"/>
              </a:lnSpc>
              <a:spcBef>
                <a:spcPct val="20000"/>
              </a:spcBef>
              <a:spcAft>
                <a:spcPts val="600"/>
              </a:spcAft>
              <a:buClr>
                <a:schemeClr val="accent1"/>
              </a:buClr>
              <a:buSzPct val="80000"/>
              <a:buFont typeface="Corbel" pitchFamily="34" charset="0"/>
              <a:buChar char="•"/>
            </a:pPr>
            <a:r>
              <a:rPr lang="en-US" sz="2000" cap="small" dirty="0" err="1">
                <a:solidFill>
                  <a:schemeClr val="tx2"/>
                </a:solidFill>
                <a:effectLst>
                  <a:glow rad="38100">
                    <a:schemeClr val="bg1">
                      <a:lumMod val="50000"/>
                      <a:lumOff val="50000"/>
                      <a:alpha val="20000"/>
                    </a:schemeClr>
                  </a:glow>
                  <a:outerShdw blurRad="44450" dist="12700" dir="13860000" algn="tl" rotWithShape="0">
                    <a:srgbClr val="000000">
                      <a:alpha val="20000"/>
                    </a:srgbClr>
                  </a:outerShdw>
                </a:effectLst>
              </a:rPr>
              <a:t>Nowdays</a:t>
            </a:r>
            <a:r>
              <a:rPr lang="en-US" sz="2000" cap="small" dirty="0">
                <a:solidFill>
                  <a:schemeClr val="tx2"/>
                </a:solidFill>
                <a:effectLst>
                  <a:glow rad="38100">
                    <a:schemeClr val="bg1">
                      <a:lumMod val="50000"/>
                      <a:lumOff val="50000"/>
                      <a:alpha val="20000"/>
                    </a:schemeClr>
                  </a:glow>
                  <a:outerShdw blurRad="44450" dist="12700" dir="13860000" algn="tl" rotWithShape="0">
                    <a:srgbClr val="000000">
                      <a:alpha val="20000"/>
                    </a:srgbClr>
                  </a:outerShdw>
                </a:effectLst>
              </a:rPr>
              <a:t> we live in a time , in which we have to give our kids possibility to show their potential and imagination   in special fulfilled area. </a:t>
            </a:r>
            <a:r>
              <a:rPr lang="en-US" sz="2000" b="0" i="0" cap="small" dirty="0">
                <a:solidFill>
                  <a:schemeClr val="tx2"/>
                </a:solidFill>
                <a:effectLst>
                  <a:glow rad="38100">
                    <a:schemeClr val="bg1">
                      <a:lumMod val="50000"/>
                      <a:lumOff val="50000"/>
                      <a:alpha val="20000"/>
                    </a:schemeClr>
                  </a:glow>
                  <a:outerShdw blurRad="44450" dist="12700" dir="13860000" algn="tl" rotWithShape="0">
                    <a:srgbClr val="000000">
                      <a:alpha val="20000"/>
                    </a:srgbClr>
                  </a:outerShdw>
                </a:effectLst>
              </a:rPr>
              <a:t>The aim of the process of learning is  to bring gladness and development of  individual opportunities. If we want to reach everything we have to give our kid freedom instead of being based in</a:t>
            </a:r>
            <a:r>
              <a:rPr lang="bg-BG" sz="2000" b="0" i="0" cap="small" dirty="0">
                <a:solidFill>
                  <a:schemeClr val="tx2"/>
                </a:solidFill>
                <a:effectLst>
                  <a:glow rad="38100">
                    <a:schemeClr val="bg1">
                      <a:lumMod val="50000"/>
                      <a:lumOff val="50000"/>
                      <a:alpha val="20000"/>
                    </a:schemeClr>
                  </a:glow>
                  <a:outerShdw blurRad="44450" dist="12700" dir="13860000" algn="tl" rotWithShape="0">
                    <a:srgbClr val="000000">
                      <a:alpha val="20000"/>
                    </a:srgbClr>
                  </a:outerShdw>
                </a:effectLst>
              </a:rPr>
              <a:t> </a:t>
            </a:r>
            <a:r>
              <a:rPr lang="en-US" sz="2000" b="0" i="0" cap="small" dirty="0">
                <a:solidFill>
                  <a:schemeClr val="tx2"/>
                </a:solidFill>
                <a:effectLst>
                  <a:glow rad="38100">
                    <a:schemeClr val="bg1">
                      <a:lumMod val="50000"/>
                      <a:lumOff val="50000"/>
                      <a:alpha val="20000"/>
                    </a:schemeClr>
                  </a:glow>
                  <a:outerShdw blurRad="44450" dist="12700" dir="13860000" algn="tl" rotWithShape="0">
                    <a:srgbClr val="000000">
                      <a:alpha val="20000"/>
                    </a:srgbClr>
                  </a:outerShdw>
                </a:effectLst>
              </a:rPr>
              <a:t>the frame of the state </a:t>
            </a:r>
            <a:r>
              <a:rPr lang="en-US" sz="2000" b="0" i="0" cap="small" dirty="0" err="1">
                <a:solidFill>
                  <a:schemeClr val="tx2"/>
                </a:solidFill>
                <a:effectLst>
                  <a:glow rad="38100">
                    <a:schemeClr val="bg1">
                      <a:lumMod val="50000"/>
                      <a:lumOff val="50000"/>
                      <a:alpha val="20000"/>
                    </a:schemeClr>
                  </a:glow>
                  <a:outerShdw blurRad="44450" dist="12700" dir="13860000" algn="tl" rotWithShape="0">
                    <a:srgbClr val="000000">
                      <a:alpha val="20000"/>
                    </a:srgbClr>
                  </a:outerShdw>
                </a:effectLst>
              </a:rPr>
              <a:t>standart</a:t>
            </a:r>
            <a:r>
              <a:rPr lang="en-US" sz="2000" cap="small" dirty="0">
                <a:solidFill>
                  <a:schemeClr val="tx2"/>
                </a:solidFill>
                <a:effectLst>
                  <a:glow rad="38100">
                    <a:schemeClr val="bg1">
                      <a:lumMod val="50000"/>
                      <a:lumOff val="50000"/>
                      <a:alpha val="20000"/>
                    </a:schemeClr>
                  </a:glow>
                  <a:outerShdw blurRad="44450" dist="12700" dir="13860000" algn="tl" rotWithShape="0">
                    <a:srgbClr val="000000">
                      <a:alpha val="20000"/>
                    </a:srgbClr>
                  </a:outerShdw>
                </a:effectLst>
              </a:rPr>
              <a:t>.</a:t>
            </a:r>
          </a:p>
        </p:txBody>
      </p:sp>
    </p:spTree>
    <p:extLst>
      <p:ext uri="{BB962C8B-B14F-4D97-AF65-F5344CB8AC3E}">
        <p14:creationId xmlns:p14="http://schemas.microsoft.com/office/powerpoint/2010/main" val="3387402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D46BA19-4CF8-104F-F292-16D5F5B634F9}"/>
              </a:ext>
            </a:extLst>
          </p:cNvPr>
          <p:cNvSpPr>
            <a:spLocks noGrp="1"/>
          </p:cNvSpPr>
          <p:nvPr>
            <p:ph type="title"/>
          </p:nvPr>
        </p:nvSpPr>
        <p:spPr/>
        <p:txBody>
          <a:bodyPr>
            <a:normAutofit/>
          </a:bodyPr>
          <a:lstStyle/>
          <a:p>
            <a:r>
              <a:rPr lang="en-US" b="1" i="0" dirty="0">
                <a:effectLst/>
              </a:rPr>
              <a:t>The emotional intelligence of the kid</a:t>
            </a:r>
            <a:br>
              <a:rPr lang="bg-BG" b="1" i="0" dirty="0">
                <a:effectLst/>
              </a:rPr>
            </a:br>
            <a:endParaRPr lang="en-US" dirty="0"/>
          </a:p>
        </p:txBody>
      </p:sp>
      <p:sp>
        <p:nvSpPr>
          <p:cNvPr id="3" name="Контейнер за съдържание 2">
            <a:extLst>
              <a:ext uri="{FF2B5EF4-FFF2-40B4-BE49-F238E27FC236}">
                <a16:creationId xmlns:a16="http://schemas.microsoft.com/office/drawing/2014/main" id="{A78C45A4-1F39-9173-9BAA-CFC5D52C792C}"/>
              </a:ext>
            </a:extLst>
          </p:cNvPr>
          <p:cNvSpPr>
            <a:spLocks noGrp="1"/>
          </p:cNvSpPr>
          <p:nvPr>
            <p:ph idx="1"/>
          </p:nvPr>
        </p:nvSpPr>
        <p:spPr/>
        <p:txBody>
          <a:bodyPr>
            <a:normAutofit/>
          </a:bodyPr>
          <a:lstStyle/>
          <a:p>
            <a:pPr algn="l"/>
            <a:r>
              <a:rPr lang="en-US" b="0" i="0" dirty="0">
                <a:solidFill>
                  <a:srgbClr val="777777"/>
                </a:solidFill>
                <a:effectLst/>
                <a:latin typeface="Open Sans" panose="020B0606030504020204" pitchFamily="34" charset="0"/>
              </a:rPr>
              <a:t>Emotional intellect is ability to identify </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use</a:t>
            </a:r>
            <a:r>
              <a:rPr lang="ru-RU" b="0" i="0" dirty="0">
                <a:solidFill>
                  <a:srgbClr val="777777"/>
                </a:solidFill>
                <a:effectLst/>
                <a:latin typeface="Open Sans" panose="020B0606030504020204" pitchFamily="34" charset="0"/>
              </a:rPr>
              <a:t> </a:t>
            </a:r>
            <a:r>
              <a:rPr lang="en-US" dirty="0">
                <a:solidFill>
                  <a:srgbClr val="777777"/>
                </a:solidFill>
                <a:latin typeface="Open Sans" panose="020B0606030504020204" pitchFamily="34" charset="0"/>
              </a:rPr>
              <a:t>and understand our emotions and</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we are able to control them</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It is directly connected with the happiness and the success in life</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because as well as we know us</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it is easier to get for us happiness</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Emotional intellect helps us to produce strong connections and harmonic relations with people in our vicinity.</a:t>
            </a:r>
            <a:r>
              <a:rPr lang="ru-RU" b="0" i="0" dirty="0">
                <a:solidFill>
                  <a:srgbClr val="777777"/>
                </a:solidFill>
                <a:effectLst/>
                <a:latin typeface="Open Sans" panose="020B0606030504020204" pitchFamily="34" charset="0"/>
              </a:rPr>
              <a:t> </a:t>
            </a:r>
            <a:r>
              <a:rPr lang="en-US" dirty="0">
                <a:solidFill>
                  <a:srgbClr val="777777"/>
                </a:solidFill>
                <a:latin typeface="Open Sans" panose="020B0606030504020204" pitchFamily="34" charset="0"/>
              </a:rPr>
              <a:t>Also we can reach easier our targets and get success in our job</a:t>
            </a:r>
            <a:r>
              <a:rPr lang="bg-BG" dirty="0">
                <a:solidFill>
                  <a:srgbClr val="777777"/>
                </a:solidFill>
                <a:latin typeface="Open Sans" panose="020B0606030504020204" pitchFamily="34" charset="0"/>
              </a:rPr>
              <a:t>/</a:t>
            </a:r>
            <a:r>
              <a:rPr lang="en-US" dirty="0">
                <a:solidFill>
                  <a:srgbClr val="777777"/>
                </a:solidFill>
                <a:latin typeface="Open Sans" panose="020B0606030504020204" pitchFamily="34" charset="0"/>
              </a:rPr>
              <a:t>school.</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Fortunately </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the emotional intellect can be developed</a:t>
            </a:r>
            <a:r>
              <a:rPr lang="ru-RU" b="0" i="0" dirty="0">
                <a:solidFill>
                  <a:srgbClr val="777777"/>
                </a:solidFill>
                <a:effectLst/>
                <a:latin typeface="Open Sans" panose="020B0606030504020204" pitchFamily="34" charset="0"/>
              </a:rPr>
              <a:t>.</a:t>
            </a:r>
            <a:r>
              <a:rPr lang="en-US" b="0" i="0" dirty="0">
                <a:solidFill>
                  <a:srgbClr val="777777"/>
                </a:solidFill>
                <a:effectLst/>
                <a:latin typeface="Open Sans" panose="020B0606030504020204" pitchFamily="34" charset="0"/>
              </a:rPr>
              <a:t>It cannot be given by birth</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Daniel </a:t>
            </a:r>
            <a:r>
              <a:rPr lang="en-US" b="0" i="0" dirty="0" err="1">
                <a:solidFill>
                  <a:srgbClr val="777777"/>
                </a:solidFill>
                <a:effectLst/>
                <a:latin typeface="Open Sans" panose="020B0606030504020204" pitchFamily="34" charset="0"/>
              </a:rPr>
              <a:t>Golman</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The real titan of learning of the emotional effect</a:t>
            </a:r>
            <a:r>
              <a:rPr lang="en-US" dirty="0">
                <a:solidFill>
                  <a:srgbClr val="777777"/>
                </a:solidFill>
                <a:latin typeface="Open Sans" panose="020B0606030504020204" pitchFamily="34" charset="0"/>
              </a:rPr>
              <a:t> says that it can be </a:t>
            </a:r>
            <a:r>
              <a:rPr lang="en-US" dirty="0" err="1">
                <a:solidFill>
                  <a:srgbClr val="777777"/>
                </a:solidFill>
                <a:latin typeface="Open Sans" panose="020B0606030504020204" pitchFamily="34" charset="0"/>
              </a:rPr>
              <a:t>fullfiled</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 since it is directly connected to the nerve pathways of the brain which develop </a:t>
            </a:r>
            <a:r>
              <a:rPr lang="en-US" dirty="0">
                <a:solidFill>
                  <a:srgbClr val="777777"/>
                </a:solidFill>
                <a:latin typeface="Open Sans" panose="020B0606030504020204" pitchFamily="34" charset="0"/>
              </a:rPr>
              <a:t>themselves to the area of the human life. As a result of this reason it is very important to be noted that in earlier age</a:t>
            </a:r>
            <a:r>
              <a:rPr lang="ru-RU" b="0" i="0" dirty="0">
                <a:solidFill>
                  <a:srgbClr val="777777"/>
                </a:solidFill>
                <a:effectLst/>
                <a:latin typeface="Open Sans" panose="020B0606030504020204" pitchFamily="34" charset="0"/>
              </a:rPr>
              <a:t> </a:t>
            </a:r>
            <a:r>
              <a:rPr lang="en-US" b="0" i="0" dirty="0">
                <a:solidFill>
                  <a:srgbClr val="777777"/>
                </a:solidFill>
                <a:effectLst/>
                <a:latin typeface="Open Sans" panose="020B0606030504020204" pitchFamily="34" charset="0"/>
              </a:rPr>
              <a:t>we have to do our best for the development of the emotional intellect of the kid. </a:t>
            </a:r>
            <a:endParaRPr lang="ru-RU" b="0" i="0" dirty="0">
              <a:solidFill>
                <a:srgbClr val="777777"/>
              </a:solidFill>
              <a:effectLst/>
              <a:latin typeface="Open Sans" panose="020B0606030504020204" pitchFamily="34" charset="0"/>
            </a:endParaRPr>
          </a:p>
        </p:txBody>
      </p:sp>
    </p:spTree>
    <p:extLst>
      <p:ext uri="{BB962C8B-B14F-4D97-AF65-F5344CB8AC3E}">
        <p14:creationId xmlns:p14="http://schemas.microsoft.com/office/powerpoint/2010/main" val="2195285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D036D0D5-3AA0-47FD-A83C-7A06CA2EE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pic>
        <p:nvPicPr>
          <p:cNvPr id="1026" name="Picture 2" descr="София играе: Емоционална интелигентност за деца">
            <a:extLst>
              <a:ext uri="{FF2B5EF4-FFF2-40B4-BE49-F238E27FC236}">
                <a16:creationId xmlns:a16="http://schemas.microsoft.com/office/drawing/2014/main" id="{CBE65180-3D20-40E1-B1C9-BA7021A0385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9824" y="645472"/>
            <a:ext cx="10240132" cy="5734474"/>
          </a:xfrm>
          <a:prstGeom prst="rect">
            <a:avLst/>
          </a:prstGeom>
          <a:noFill/>
          <a:extLst>
            <a:ext uri="{909E8E84-426E-40DD-AFC4-6F175D3DCCD1}">
              <a14:hiddenFill xmlns:a14="http://schemas.microsoft.com/office/drawing/2010/main">
                <a:solidFill>
                  <a:srgbClr val="FFFFFF"/>
                </a:solidFill>
              </a14:hiddenFill>
            </a:ext>
          </a:extLst>
        </p:spPr>
      </p:pic>
      <p:sp>
        <p:nvSpPr>
          <p:cNvPr id="7" name="Правоъгълник: със заоблени ъгли 6">
            <a:extLst>
              <a:ext uri="{FF2B5EF4-FFF2-40B4-BE49-F238E27FC236}">
                <a16:creationId xmlns:a16="http://schemas.microsoft.com/office/drawing/2014/main" id="{F92ACD5E-1A29-F150-A8FD-1B9BCC84A0B4}"/>
              </a:ext>
            </a:extLst>
          </p:cNvPr>
          <p:cNvSpPr/>
          <p:nvPr/>
        </p:nvSpPr>
        <p:spPr>
          <a:xfrm>
            <a:off x="7806246" y="5548545"/>
            <a:ext cx="2991775" cy="831401"/>
          </a:xfrm>
          <a:prstGeom prst="roundRect">
            <a:avLst>
              <a:gd name="adj" fmla="val 0"/>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0" name="Текстово поле 9">
            <a:extLst>
              <a:ext uri="{FF2B5EF4-FFF2-40B4-BE49-F238E27FC236}">
                <a16:creationId xmlns:a16="http://schemas.microsoft.com/office/drawing/2014/main" id="{3B1565FD-3D71-524B-B4F8-797B7AAFD10A}"/>
              </a:ext>
            </a:extLst>
          </p:cNvPr>
          <p:cNvSpPr txBox="1"/>
          <p:nvPr/>
        </p:nvSpPr>
        <p:spPr>
          <a:xfrm flipH="1">
            <a:off x="7945511" y="5672831"/>
            <a:ext cx="2725447" cy="646331"/>
          </a:xfrm>
          <a:prstGeom prst="rect">
            <a:avLst/>
          </a:prstGeom>
          <a:noFill/>
        </p:spPr>
        <p:txBody>
          <a:bodyPr wrap="square" rtlCol="0">
            <a:spAutoFit/>
          </a:bodyPr>
          <a:lstStyle/>
          <a:p>
            <a:r>
              <a:rPr lang="en-US" dirty="0"/>
              <a:t>Scheme of emotional intelligence </a:t>
            </a:r>
          </a:p>
        </p:txBody>
      </p:sp>
      <p:sp>
        <p:nvSpPr>
          <p:cNvPr id="2" name="Текстово поле 1">
            <a:extLst>
              <a:ext uri="{FF2B5EF4-FFF2-40B4-BE49-F238E27FC236}">
                <a16:creationId xmlns:a16="http://schemas.microsoft.com/office/drawing/2014/main" id="{3C270FAB-8661-713B-19DE-5BFD1BF98D9A}"/>
              </a:ext>
            </a:extLst>
          </p:cNvPr>
          <p:cNvSpPr txBox="1"/>
          <p:nvPr/>
        </p:nvSpPr>
        <p:spPr>
          <a:xfrm flipH="1">
            <a:off x="8494265" y="4300084"/>
            <a:ext cx="16157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Using of emotions </a:t>
            </a:r>
          </a:p>
        </p:txBody>
      </p:sp>
      <p:sp>
        <p:nvSpPr>
          <p:cNvPr id="3" name="Текстово поле 2">
            <a:extLst>
              <a:ext uri="{FF2B5EF4-FFF2-40B4-BE49-F238E27FC236}">
                <a16:creationId xmlns:a16="http://schemas.microsoft.com/office/drawing/2014/main" id="{E07F5282-9C69-F415-C04B-D14489C1B09F}"/>
              </a:ext>
            </a:extLst>
          </p:cNvPr>
          <p:cNvSpPr txBox="1"/>
          <p:nvPr/>
        </p:nvSpPr>
        <p:spPr>
          <a:xfrm flipH="1">
            <a:off x="5472022" y="4203909"/>
            <a:ext cx="16157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Control of emotions </a:t>
            </a:r>
          </a:p>
        </p:txBody>
      </p:sp>
      <p:sp>
        <p:nvSpPr>
          <p:cNvPr id="4" name="Текстово поле 3">
            <a:extLst>
              <a:ext uri="{FF2B5EF4-FFF2-40B4-BE49-F238E27FC236}">
                <a16:creationId xmlns:a16="http://schemas.microsoft.com/office/drawing/2014/main" id="{F0311793-FCEE-FC1D-9AB3-D66B90F4D918}"/>
              </a:ext>
            </a:extLst>
          </p:cNvPr>
          <p:cNvSpPr txBox="1"/>
          <p:nvPr/>
        </p:nvSpPr>
        <p:spPr>
          <a:xfrm flipH="1">
            <a:off x="5472022" y="1586476"/>
            <a:ext cx="16157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Perceiving of emotions </a:t>
            </a:r>
          </a:p>
        </p:txBody>
      </p:sp>
      <p:sp>
        <p:nvSpPr>
          <p:cNvPr id="5" name="Текстово поле 4">
            <a:extLst>
              <a:ext uri="{FF2B5EF4-FFF2-40B4-BE49-F238E27FC236}">
                <a16:creationId xmlns:a16="http://schemas.microsoft.com/office/drawing/2014/main" id="{56057263-8D09-D362-71F7-D020D94817CD}"/>
              </a:ext>
            </a:extLst>
          </p:cNvPr>
          <p:cNvSpPr txBox="1"/>
          <p:nvPr/>
        </p:nvSpPr>
        <p:spPr>
          <a:xfrm flipH="1">
            <a:off x="8571808" y="1525382"/>
            <a:ext cx="161573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Understanding of emotions </a:t>
            </a:r>
          </a:p>
        </p:txBody>
      </p:sp>
      <p:sp>
        <p:nvSpPr>
          <p:cNvPr id="6" name="Текстово поле 5">
            <a:extLst>
              <a:ext uri="{FF2B5EF4-FFF2-40B4-BE49-F238E27FC236}">
                <a16:creationId xmlns:a16="http://schemas.microsoft.com/office/drawing/2014/main" id="{8C656D40-1641-FA41-D607-A8D1AFA4C2A4}"/>
              </a:ext>
            </a:extLst>
          </p:cNvPr>
          <p:cNvSpPr txBox="1"/>
          <p:nvPr/>
        </p:nvSpPr>
        <p:spPr>
          <a:xfrm flipH="1">
            <a:off x="6545998" y="2962518"/>
            <a:ext cx="2520495"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dirty="0"/>
              <a:t>Emotional intelligence</a:t>
            </a:r>
          </a:p>
        </p:txBody>
      </p:sp>
      <p:sp>
        <p:nvSpPr>
          <p:cNvPr id="8" name="Текстово поле 7">
            <a:extLst>
              <a:ext uri="{FF2B5EF4-FFF2-40B4-BE49-F238E27FC236}">
                <a16:creationId xmlns:a16="http://schemas.microsoft.com/office/drawing/2014/main" id="{1C065EAE-F58E-05CB-3D8E-22B8E9396DCE}"/>
              </a:ext>
            </a:extLst>
          </p:cNvPr>
          <p:cNvSpPr txBox="1"/>
          <p:nvPr/>
        </p:nvSpPr>
        <p:spPr>
          <a:xfrm flipH="1">
            <a:off x="1677881" y="2028616"/>
            <a:ext cx="3655704"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4400" dirty="0"/>
              <a:t>Development of emotional intelligence of the kids </a:t>
            </a:r>
          </a:p>
        </p:txBody>
      </p:sp>
    </p:spTree>
    <p:extLst>
      <p:ext uri="{BB962C8B-B14F-4D97-AF65-F5344CB8AC3E}">
        <p14:creationId xmlns:p14="http://schemas.microsoft.com/office/powerpoint/2010/main" val="40442915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102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10"/>
                                        </p:tgtEl>
                                      </p:cBhvr>
                                    </p:animEffect>
                                    <p:animScale>
                                      <p:cBhvr>
                                        <p:cTn id="11" dur="250" autoRev="1" fill="hold"/>
                                        <p:tgtEl>
                                          <p:spTgt spid="10"/>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2"/>
                                        </p:tgtEl>
                                      </p:cBhvr>
                                    </p:animEffect>
                                    <p:animScale>
                                      <p:cBhvr>
                                        <p:cTn id="16" dur="250" autoRev="1" fill="hold"/>
                                        <p:tgtEl>
                                          <p:spTgt spid="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26" presetClass="emph" presetSubtype="0" fill="hold" grpId="0" nodeType="clickEffect">
                                  <p:stCondLst>
                                    <p:cond delay="0"/>
                                  </p:stCondLst>
                                  <p:childTnLst>
                                    <p:animEffect transition="out" filter="fade">
                                      <p:cBhvr>
                                        <p:cTn id="20" dur="500" tmFilter="0, 0; .2, .5; .8, .5; 1, 0"/>
                                        <p:tgtEl>
                                          <p:spTgt spid="3"/>
                                        </p:tgtEl>
                                      </p:cBhvr>
                                    </p:animEffect>
                                    <p:animScale>
                                      <p:cBhvr>
                                        <p:cTn id="21" dur="250" autoRev="1" fill="hold"/>
                                        <p:tgtEl>
                                          <p:spTgt spid="3"/>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26" presetClass="emph" presetSubtype="0" fill="hold" grpId="0" nodeType="clickEffect">
                                  <p:stCondLst>
                                    <p:cond delay="0"/>
                                  </p:stCondLst>
                                  <p:childTnLst>
                                    <p:animEffect transition="out" filter="fade">
                                      <p:cBhvr>
                                        <p:cTn id="25" dur="500" tmFilter="0, 0; .2, .5; .8, .5; 1, 0"/>
                                        <p:tgtEl>
                                          <p:spTgt spid="4"/>
                                        </p:tgtEl>
                                      </p:cBhvr>
                                    </p:animEffect>
                                    <p:animScale>
                                      <p:cBhvr>
                                        <p:cTn id="26" dur="250" autoRev="1" fill="hold"/>
                                        <p:tgtEl>
                                          <p:spTgt spid="4"/>
                                        </p:tgtEl>
                                      </p:cBhvr>
                                      <p:by x="105000" y="105000"/>
                                    </p:animScale>
                                  </p:childTnLst>
                                </p:cTn>
                              </p:par>
                            </p:childTnLst>
                          </p:cTn>
                        </p:par>
                      </p:childTnLst>
                    </p:cTn>
                  </p:par>
                  <p:par>
                    <p:cTn id="27" fill="hold">
                      <p:stCondLst>
                        <p:cond delay="indefinite"/>
                      </p:stCondLst>
                      <p:childTnLst>
                        <p:par>
                          <p:cTn id="28" fill="hold">
                            <p:stCondLst>
                              <p:cond delay="0"/>
                            </p:stCondLst>
                            <p:childTnLst>
                              <p:par>
                                <p:cTn id="29" presetID="26" presetClass="emph" presetSubtype="0" fill="hold" grpId="0" nodeType="clickEffect">
                                  <p:stCondLst>
                                    <p:cond delay="0"/>
                                  </p:stCondLst>
                                  <p:childTnLst>
                                    <p:animEffect transition="out" filter="fade">
                                      <p:cBhvr>
                                        <p:cTn id="30" dur="500" tmFilter="0, 0; .2, .5; .8, .5; 1, 0"/>
                                        <p:tgtEl>
                                          <p:spTgt spid="5"/>
                                        </p:tgtEl>
                                      </p:cBhvr>
                                    </p:animEffect>
                                    <p:animScale>
                                      <p:cBhvr>
                                        <p:cTn id="31" dur="250" autoRev="1" fill="hold"/>
                                        <p:tgtEl>
                                          <p:spTgt spid="5"/>
                                        </p:tgtEl>
                                      </p:cBhvr>
                                      <p:by x="105000" y="105000"/>
                                    </p:animScale>
                                  </p:childTnLst>
                                </p:cTn>
                              </p:par>
                            </p:childTnLst>
                          </p:cTn>
                        </p:par>
                      </p:childTnLst>
                    </p:cTn>
                  </p:par>
                  <p:par>
                    <p:cTn id="32" fill="hold">
                      <p:stCondLst>
                        <p:cond delay="indefinite"/>
                      </p:stCondLst>
                      <p:childTnLst>
                        <p:par>
                          <p:cTn id="33" fill="hold">
                            <p:stCondLst>
                              <p:cond delay="0"/>
                            </p:stCondLst>
                            <p:childTnLst>
                              <p:par>
                                <p:cTn id="34" presetID="26" presetClass="emph" presetSubtype="0" fill="hold" grpId="0" nodeType="clickEffect">
                                  <p:stCondLst>
                                    <p:cond delay="0"/>
                                  </p:stCondLst>
                                  <p:childTnLst>
                                    <p:animEffect transition="out" filter="fade">
                                      <p:cBhvr>
                                        <p:cTn id="35" dur="500" tmFilter="0, 0; .2, .5; .8, .5; 1, 0"/>
                                        <p:tgtEl>
                                          <p:spTgt spid="6"/>
                                        </p:tgtEl>
                                      </p:cBhvr>
                                    </p:animEffect>
                                    <p:animScale>
                                      <p:cBhvr>
                                        <p:cTn id="36" dur="250" autoRev="1" fill="hold"/>
                                        <p:tgtEl>
                                          <p:spTgt spid="6"/>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0" nodeType="clickEffect">
                                  <p:stCondLst>
                                    <p:cond delay="0"/>
                                  </p:stCondLst>
                                  <p:childTnLst>
                                    <p:animEffect transition="out" filter="fade">
                                      <p:cBhvr>
                                        <p:cTn id="40" dur="500" tmFilter="0, 0; .2, .5; .8, .5; 1, 0"/>
                                        <p:tgtEl>
                                          <p:spTgt spid="8"/>
                                        </p:tgtEl>
                                      </p:cBhvr>
                                    </p:animEffect>
                                    <p:animScale>
                                      <p:cBhvr>
                                        <p:cTn id="41"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7D84DB5-9E8F-F1BF-0320-7ADE1B64EAED}"/>
              </a:ext>
            </a:extLst>
          </p:cNvPr>
          <p:cNvSpPr>
            <a:spLocks noGrp="1"/>
          </p:cNvSpPr>
          <p:nvPr>
            <p:ph type="title"/>
          </p:nvPr>
        </p:nvSpPr>
        <p:spPr/>
        <p:txBody>
          <a:bodyPr/>
          <a:lstStyle/>
          <a:p>
            <a:r>
              <a:rPr lang="en-US" dirty="0"/>
              <a:t>Development of emotional intelligence of the kid</a:t>
            </a:r>
          </a:p>
        </p:txBody>
      </p:sp>
      <p:sp>
        <p:nvSpPr>
          <p:cNvPr id="3" name="Контейнер за съдържание 2">
            <a:extLst>
              <a:ext uri="{FF2B5EF4-FFF2-40B4-BE49-F238E27FC236}">
                <a16:creationId xmlns:a16="http://schemas.microsoft.com/office/drawing/2014/main" id="{9C8A5B96-AA32-5154-8D2A-315197274C64}"/>
              </a:ext>
            </a:extLst>
          </p:cNvPr>
          <p:cNvSpPr>
            <a:spLocks noGrp="1"/>
          </p:cNvSpPr>
          <p:nvPr>
            <p:ph idx="1"/>
          </p:nvPr>
        </p:nvSpPr>
        <p:spPr/>
        <p:txBody>
          <a:bodyPr>
            <a:normAutofit/>
          </a:bodyPr>
          <a:lstStyle/>
          <a:p>
            <a:pPr algn="l">
              <a:buFont typeface="Arial" panose="020B0604020202020204" pitchFamily="34" charset="0"/>
              <a:buChar char="•"/>
            </a:pPr>
            <a:r>
              <a:rPr lang="ru-RU" b="0" i="0" dirty="0">
                <a:solidFill>
                  <a:srgbClr val="777777"/>
                </a:solidFill>
                <a:effectLst/>
                <a:latin typeface="Open Sans" panose="020B0606030504020204" pitchFamily="34" charset="0"/>
              </a:rPr>
              <a:t>№1- </a:t>
            </a:r>
            <a:r>
              <a:rPr lang="en-US" dirty="0">
                <a:solidFill>
                  <a:srgbClr val="777777"/>
                </a:solidFill>
                <a:latin typeface="Open Sans" panose="020B0606030504020204" pitchFamily="34" charset="0"/>
              </a:rPr>
              <a:t>We have to be able to reduce the stress</a:t>
            </a:r>
            <a:r>
              <a:rPr lang="ru-RU" b="0" i="0" dirty="0">
                <a:solidFill>
                  <a:srgbClr val="777777"/>
                </a:solidFill>
                <a:effectLst/>
                <a:latin typeface="Open Sans" panose="020B0606030504020204" pitchFamily="34" charset="0"/>
              </a:rPr>
              <a:t>.</a:t>
            </a:r>
          </a:p>
          <a:p>
            <a:pPr algn="l">
              <a:buFont typeface="Arial" panose="020B0604020202020204" pitchFamily="34" charset="0"/>
              <a:buChar char="•"/>
            </a:pPr>
            <a:r>
              <a:rPr lang="ru-RU" dirty="0">
                <a:solidFill>
                  <a:srgbClr val="777777"/>
                </a:solidFill>
                <a:latin typeface="Open Sans" panose="020B0606030504020204" pitchFamily="34" charset="0"/>
              </a:rPr>
              <a:t>№2- </a:t>
            </a:r>
            <a:r>
              <a:rPr lang="en-US" dirty="0">
                <a:solidFill>
                  <a:srgbClr val="777777"/>
                </a:solidFill>
                <a:latin typeface="Open Sans" panose="020B0606030504020204" pitchFamily="34" charset="0"/>
              </a:rPr>
              <a:t>We have to be capable of understanding our emotions and catch them.</a:t>
            </a:r>
          </a:p>
          <a:p>
            <a:pPr algn="l">
              <a:buFont typeface="Arial" panose="020B0604020202020204" pitchFamily="34" charset="0"/>
              <a:buChar char="•"/>
            </a:pPr>
            <a:r>
              <a:rPr lang="ru-RU" dirty="0">
                <a:solidFill>
                  <a:srgbClr val="777777"/>
                </a:solidFill>
                <a:latin typeface="Open Sans" panose="020B0606030504020204" pitchFamily="34" charset="0"/>
              </a:rPr>
              <a:t> </a:t>
            </a:r>
            <a:r>
              <a:rPr lang="ru-RU" b="0" i="0" dirty="0">
                <a:solidFill>
                  <a:srgbClr val="777777"/>
                </a:solidFill>
                <a:effectLst/>
                <a:latin typeface="Open Sans" panose="020B0606030504020204" pitchFamily="34" charset="0"/>
              </a:rPr>
              <a:t>№3 –</a:t>
            </a:r>
            <a:r>
              <a:rPr lang="en-US" b="0" i="0" dirty="0">
                <a:solidFill>
                  <a:srgbClr val="777777"/>
                </a:solidFill>
                <a:effectLst/>
                <a:latin typeface="Open Sans" panose="020B0606030504020204" pitchFamily="34" charset="0"/>
              </a:rPr>
              <a:t> We have to find out contact with the people in the vicinity with non – verbal communication.</a:t>
            </a:r>
            <a:r>
              <a:rPr lang="ru-RU" b="0" i="0" dirty="0">
                <a:solidFill>
                  <a:srgbClr val="777777"/>
                </a:solidFill>
                <a:effectLst/>
                <a:latin typeface="Open Sans" panose="020B0606030504020204" pitchFamily="34" charset="0"/>
              </a:rPr>
              <a:t> </a:t>
            </a:r>
            <a:endParaRPr lang="en-US" b="0" i="0" dirty="0">
              <a:solidFill>
                <a:srgbClr val="777777"/>
              </a:solidFill>
              <a:effectLst/>
              <a:latin typeface="Open Sans" panose="020B0606030504020204" pitchFamily="34" charset="0"/>
            </a:endParaRPr>
          </a:p>
          <a:p>
            <a:pPr algn="l">
              <a:buFont typeface="Arial" panose="020B0604020202020204" pitchFamily="34" charset="0"/>
              <a:buChar char="•"/>
            </a:pPr>
            <a:r>
              <a:rPr lang="ru-RU" b="0" i="0" dirty="0">
                <a:solidFill>
                  <a:srgbClr val="777777"/>
                </a:solidFill>
                <a:effectLst/>
                <a:latin typeface="Open Sans" panose="020B0606030504020204" pitchFamily="34" charset="0"/>
              </a:rPr>
              <a:t>№4 –</a:t>
            </a:r>
            <a:r>
              <a:rPr lang="en-US" b="0" i="0" dirty="0">
                <a:solidFill>
                  <a:srgbClr val="777777"/>
                </a:solidFill>
                <a:effectLst/>
                <a:latin typeface="Open Sans" panose="020B0606030504020204" pitchFamily="34" charset="0"/>
              </a:rPr>
              <a:t>We have to use the humor and the game in order to achieve with the challenges and overcome  the obstructions.</a:t>
            </a:r>
          </a:p>
          <a:p>
            <a:pPr algn="l">
              <a:buFont typeface="Arial" panose="020B0604020202020204" pitchFamily="34" charset="0"/>
              <a:buChar char="•"/>
            </a:pPr>
            <a:r>
              <a:rPr lang="ru-RU" b="0" i="0" dirty="0">
                <a:solidFill>
                  <a:srgbClr val="777777"/>
                </a:solidFill>
                <a:effectLst/>
                <a:latin typeface="Open Sans" panose="020B0606030504020204" pitchFamily="34" charset="0"/>
              </a:rPr>
              <a:t> №5 –</a:t>
            </a:r>
            <a:r>
              <a:rPr lang="en-US" dirty="0">
                <a:solidFill>
                  <a:srgbClr val="777777"/>
                </a:solidFill>
                <a:latin typeface="Open Sans" panose="020B0606030504020204" pitchFamily="34" charset="0"/>
              </a:rPr>
              <a:t>Positive solution of the conflicts</a:t>
            </a:r>
            <a:r>
              <a:rPr lang="ru-RU" b="0" i="0" dirty="0">
                <a:solidFill>
                  <a:srgbClr val="777777"/>
                </a:solidFill>
                <a:effectLst/>
                <a:latin typeface="Open Sans" panose="020B0606030504020204" pitchFamily="34" charset="0"/>
              </a:rPr>
              <a:t>.</a:t>
            </a:r>
          </a:p>
          <a:p>
            <a:pPr marL="45720" indent="0">
              <a:buNone/>
            </a:pPr>
            <a:br>
              <a:rPr lang="ru-RU" dirty="0"/>
            </a:br>
            <a:endParaRPr lang="en-US" dirty="0"/>
          </a:p>
        </p:txBody>
      </p:sp>
    </p:spTree>
    <p:extLst>
      <p:ext uri="{BB962C8B-B14F-4D97-AF65-F5344CB8AC3E}">
        <p14:creationId xmlns:p14="http://schemas.microsoft.com/office/powerpoint/2010/main" val="3810648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1" presetClass="exit" presetSubtype="1" fill="hold" grpId="0" nodeType="clickEffect">
                                  <p:stCondLst>
                                    <p:cond delay="0"/>
                                  </p:stCondLst>
                                  <p:childTnLst>
                                    <p:animEffect transition="out" filter="wheel(1)">
                                      <p:cBhvr>
                                        <p:cTn id="10" dur="2000"/>
                                        <p:tgtEl>
                                          <p:spTgt spid="3">
                                            <p:txEl>
                                              <p:pRg st="0" end="0"/>
                                            </p:txEl>
                                          </p:spTgt>
                                        </p:tgtEl>
                                      </p:cBhvr>
                                    </p:animEffect>
                                    <p:set>
                                      <p:cBhvr>
                                        <p:cTn id="11"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1" presetClass="exit" presetSubtype="1" fill="hold" grpId="0" nodeType="clickEffect">
                                  <p:stCondLst>
                                    <p:cond delay="0"/>
                                  </p:stCondLst>
                                  <p:childTnLst>
                                    <p:animEffect transition="out" filter="wheel(1)">
                                      <p:cBhvr>
                                        <p:cTn id="15" dur="2000"/>
                                        <p:tgtEl>
                                          <p:spTgt spid="3">
                                            <p:txEl>
                                              <p:pRg st="1" end="1"/>
                                            </p:txEl>
                                          </p:spTgt>
                                        </p:tgtEl>
                                      </p:cBhvr>
                                    </p:animEffect>
                                    <p:set>
                                      <p:cBhvr>
                                        <p:cTn id="16"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1" presetClass="exit" presetSubtype="1" fill="hold" grpId="0" nodeType="clickEffect">
                                  <p:stCondLst>
                                    <p:cond delay="0"/>
                                  </p:stCondLst>
                                  <p:childTnLst>
                                    <p:animEffect transition="out" filter="wheel(1)">
                                      <p:cBhvr>
                                        <p:cTn id="20" dur="2000"/>
                                        <p:tgtEl>
                                          <p:spTgt spid="3">
                                            <p:txEl>
                                              <p:pRg st="2" end="2"/>
                                            </p:txEl>
                                          </p:spTgt>
                                        </p:tgtEl>
                                      </p:cBhvr>
                                    </p:animEffect>
                                    <p:set>
                                      <p:cBhvr>
                                        <p:cTn id="21" dur="1" fill="hold">
                                          <p:stCondLst>
                                            <p:cond delay="1999"/>
                                          </p:stCondLst>
                                        </p:cTn>
                                        <p:tgtEl>
                                          <p:spTgt spid="3">
                                            <p:txEl>
                                              <p:pRg st="2" end="2"/>
                                            </p:txEl>
                                          </p:spTgt>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1" presetClass="exit" presetSubtype="1" fill="hold" grpId="0" nodeType="clickEffect">
                                  <p:stCondLst>
                                    <p:cond delay="0"/>
                                  </p:stCondLst>
                                  <p:childTnLst>
                                    <p:animEffect transition="out" filter="wheel(1)">
                                      <p:cBhvr>
                                        <p:cTn id="25" dur="2000"/>
                                        <p:tgtEl>
                                          <p:spTgt spid="3">
                                            <p:txEl>
                                              <p:pRg st="3" end="3"/>
                                            </p:txEl>
                                          </p:spTgt>
                                        </p:tgtEl>
                                      </p:cBhvr>
                                    </p:animEffect>
                                    <p:set>
                                      <p:cBhvr>
                                        <p:cTn id="26" dur="1" fill="hold">
                                          <p:stCondLst>
                                            <p:cond delay="1999"/>
                                          </p:stCondLst>
                                        </p:cTn>
                                        <p:tgtEl>
                                          <p:spTgt spid="3">
                                            <p:txEl>
                                              <p:pRg st="3" end="3"/>
                                            </p:txEl>
                                          </p:spTgt>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1" presetClass="exit" presetSubtype="1" fill="hold" grpId="0" nodeType="clickEffect">
                                  <p:stCondLst>
                                    <p:cond delay="0"/>
                                  </p:stCondLst>
                                  <p:childTnLst>
                                    <p:animEffect transition="out" filter="wheel(1)">
                                      <p:cBhvr>
                                        <p:cTn id="30" dur="2000"/>
                                        <p:tgtEl>
                                          <p:spTgt spid="3">
                                            <p:txEl>
                                              <p:pRg st="4" end="4"/>
                                            </p:txEl>
                                          </p:spTgt>
                                        </p:tgtEl>
                                      </p:cBhvr>
                                    </p:animEffect>
                                    <p:set>
                                      <p:cBhvr>
                                        <p:cTn id="31" dur="1" fill="hold">
                                          <p:stCondLst>
                                            <p:cond delay="1999"/>
                                          </p:stCondLst>
                                        </p:cTn>
                                        <p:tgtEl>
                                          <p:spTgt spid="3">
                                            <p:txEl>
                                              <p:pRg st="4" end="4"/>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1" presetClass="exit" presetSubtype="1" fill="hold" grpId="0" nodeType="clickEffect">
                                  <p:stCondLst>
                                    <p:cond delay="0"/>
                                  </p:stCondLst>
                                  <p:childTnLst>
                                    <p:animEffect transition="out" filter="wheel(1)">
                                      <p:cBhvr>
                                        <p:cTn id="35" dur="2000"/>
                                        <p:tgtEl>
                                          <p:spTgt spid="3">
                                            <p:txEl>
                                              <p:pRg st="5" end="5"/>
                                            </p:txEl>
                                          </p:spTgt>
                                        </p:tgtEl>
                                      </p:cBhvr>
                                    </p:animEffect>
                                    <p:set>
                                      <p:cBhvr>
                                        <p:cTn id="36"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38" name="Rectangle 1035">
            <a:extLst>
              <a:ext uri="{FF2B5EF4-FFF2-40B4-BE49-F238E27FC236}">
                <a16:creationId xmlns:a16="http://schemas.microsoft.com/office/drawing/2014/main" id="{E9271C28-7496-4447-8541-7B39F5E94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Заглавие 1">
            <a:extLst>
              <a:ext uri="{FF2B5EF4-FFF2-40B4-BE49-F238E27FC236}">
                <a16:creationId xmlns:a16="http://schemas.microsoft.com/office/drawing/2014/main" id="{CEA4F1B1-9538-ABA5-56C2-A6D2A1676F99}"/>
              </a:ext>
            </a:extLst>
          </p:cNvPr>
          <p:cNvSpPr>
            <a:spLocks noGrp="1"/>
          </p:cNvSpPr>
          <p:nvPr>
            <p:ph type="title"/>
          </p:nvPr>
        </p:nvSpPr>
        <p:spPr>
          <a:xfrm>
            <a:off x="5955492" y="550119"/>
            <a:ext cx="5364444" cy="1356360"/>
          </a:xfrm>
        </p:spPr>
        <p:txBody>
          <a:bodyPr>
            <a:normAutofit fontScale="90000"/>
          </a:bodyPr>
          <a:lstStyle/>
          <a:p>
            <a:r>
              <a:rPr lang="en-US" sz="4100" dirty="0"/>
              <a:t>What else we don’t know about the emotions</a:t>
            </a:r>
            <a:r>
              <a:rPr lang="bg-BG" sz="4100" dirty="0"/>
              <a:t>?</a:t>
            </a:r>
            <a:endParaRPr lang="en-US" sz="4100" dirty="0"/>
          </a:p>
        </p:txBody>
      </p:sp>
      <p:pic>
        <p:nvPicPr>
          <p:cNvPr id="1026" name="Picture 2" descr="анимирани рисунки на усмихнато семейство">
            <a:extLst>
              <a:ext uri="{FF2B5EF4-FFF2-40B4-BE49-F238E27FC236}">
                <a16:creationId xmlns:a16="http://schemas.microsoft.com/office/drawing/2014/main" id="{4B373604-1539-EE7E-B13E-886DC6227C2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2064" y="1413508"/>
            <a:ext cx="4593715" cy="4030984"/>
          </a:xfrm>
          <a:prstGeom prst="rect">
            <a:avLst/>
          </a:prstGeom>
          <a:noFill/>
          <a:extLst>
            <a:ext uri="{909E8E84-426E-40DD-AFC4-6F175D3DCCD1}">
              <a14:hiddenFill xmlns:a14="http://schemas.microsoft.com/office/drawing/2010/main">
                <a:solidFill>
                  <a:srgbClr val="FFFFFF"/>
                </a:solidFill>
              </a14:hiddenFill>
            </a:ext>
          </a:extLst>
        </p:spPr>
      </p:pic>
      <p:sp>
        <p:nvSpPr>
          <p:cNvPr id="3" name="Контейнер за съдържание 2">
            <a:extLst>
              <a:ext uri="{FF2B5EF4-FFF2-40B4-BE49-F238E27FC236}">
                <a16:creationId xmlns:a16="http://schemas.microsoft.com/office/drawing/2014/main" id="{F67DE66B-33AF-3326-4EEC-FFE235EE64C6}"/>
              </a:ext>
            </a:extLst>
          </p:cNvPr>
          <p:cNvSpPr>
            <a:spLocks noGrp="1"/>
          </p:cNvSpPr>
          <p:nvPr>
            <p:ph idx="1"/>
          </p:nvPr>
        </p:nvSpPr>
        <p:spPr>
          <a:xfrm>
            <a:off x="6106703" y="2057400"/>
            <a:ext cx="5364444" cy="4038600"/>
          </a:xfrm>
        </p:spPr>
        <p:txBody>
          <a:bodyPr>
            <a:normAutofit/>
          </a:bodyPr>
          <a:lstStyle/>
          <a:p>
            <a:r>
              <a:rPr lang="en-US" b="0" i="0" dirty="0">
                <a:effectLst/>
                <a:latin typeface="Open Sans" panose="020B0606030504020204" pitchFamily="34" charset="0"/>
              </a:rPr>
              <a:t>Usually When the parent makes a direct conversation with the kid about his feelings, the kid must be in a situation that the parent desperately wants to solute</a:t>
            </a:r>
            <a:r>
              <a:rPr lang="en-US" dirty="0">
                <a:latin typeface="Open Sans" panose="020B0606030504020204" pitchFamily="34" charset="0"/>
              </a:rPr>
              <a:t>. Also </a:t>
            </a:r>
            <a:r>
              <a:rPr lang="ru-RU" b="0" i="0" dirty="0">
                <a:effectLst/>
                <a:latin typeface="Open Sans" panose="020B0606030504020204" pitchFamily="34" charset="0"/>
              </a:rPr>
              <a:t>, </a:t>
            </a:r>
            <a:r>
              <a:rPr lang="en-US" b="0" i="0" dirty="0">
                <a:effectLst/>
                <a:latin typeface="Open Sans" panose="020B0606030504020204" pitchFamily="34" charset="0"/>
              </a:rPr>
              <a:t>if the kid is not preliminary prepared to react adequate in moment like this its brain starts being in protecting mode. In this mode it is not available to make something else apart from protection and run away from the problem.</a:t>
            </a:r>
            <a:r>
              <a:rPr lang="ru-RU" b="0" i="0" dirty="0">
                <a:effectLst/>
                <a:latin typeface="Open Sans" panose="020B0606030504020204" pitchFamily="34" charset="0"/>
              </a:rPr>
              <a:t> </a:t>
            </a:r>
            <a:endParaRPr lang="en-US" dirty="0"/>
          </a:p>
        </p:txBody>
      </p:sp>
    </p:spTree>
    <p:extLst>
      <p:ext uri="{BB962C8B-B14F-4D97-AF65-F5344CB8AC3E}">
        <p14:creationId xmlns:p14="http://schemas.microsoft.com/office/powerpoint/2010/main" val="35111170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0" end="0"/>
                                            </p:txEl>
                                          </p:spTgt>
                                        </p:tgtEl>
                                      </p:cBhvr>
                                    </p:animEffect>
                                    <p:animScale>
                                      <p:cBhvr>
                                        <p:cTn id="12" dur="250" autoRev="1" fill="hold"/>
                                        <p:tgtEl>
                                          <p:spTgt spid="3">
                                            <p:txEl>
                                              <p:pRg st="0" end="0"/>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1000" fill="hold"/>
                                        <p:tgtEl>
                                          <p:spTgt spid="1026"/>
                                        </p:tgtEl>
                                        <p:attrNameLst>
                                          <p:attrName>ppt_w</p:attrName>
                                        </p:attrNameLst>
                                      </p:cBhvr>
                                      <p:tavLst>
                                        <p:tav tm="0">
                                          <p:val>
                                            <p:fltVal val="0"/>
                                          </p:val>
                                        </p:tav>
                                        <p:tav tm="100000">
                                          <p:val>
                                            <p:strVal val="#ppt_w"/>
                                          </p:val>
                                        </p:tav>
                                      </p:tavLst>
                                    </p:anim>
                                    <p:anim calcmode="lin" valueType="num">
                                      <p:cBhvr>
                                        <p:cTn id="18" dur="1000" fill="hold"/>
                                        <p:tgtEl>
                                          <p:spTgt spid="1026"/>
                                        </p:tgtEl>
                                        <p:attrNameLst>
                                          <p:attrName>ppt_h</p:attrName>
                                        </p:attrNameLst>
                                      </p:cBhvr>
                                      <p:tavLst>
                                        <p:tav tm="0">
                                          <p:val>
                                            <p:fltVal val="0"/>
                                          </p:val>
                                        </p:tav>
                                        <p:tav tm="100000">
                                          <p:val>
                                            <p:strVal val="#ppt_h"/>
                                          </p:val>
                                        </p:tav>
                                      </p:tavLst>
                                    </p:anim>
                                    <p:anim calcmode="lin" valueType="num">
                                      <p:cBhvr>
                                        <p:cTn id="19" dur="1000" fill="hold"/>
                                        <p:tgtEl>
                                          <p:spTgt spid="1026"/>
                                        </p:tgtEl>
                                        <p:attrNameLst>
                                          <p:attrName>style.rotation</p:attrName>
                                        </p:attrNameLst>
                                      </p:cBhvr>
                                      <p:tavLst>
                                        <p:tav tm="0">
                                          <p:val>
                                            <p:fltVal val="90"/>
                                          </p:val>
                                        </p:tav>
                                        <p:tav tm="100000">
                                          <p:val>
                                            <p:fltVal val="0"/>
                                          </p:val>
                                        </p:tav>
                                      </p:tavLst>
                                    </p:anim>
                                    <p:animEffect transition="in" filter="fade">
                                      <p:cBhvr>
                                        <p:cTn id="2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EE3B339-6D47-83DD-ACCF-153701FBB25F}"/>
              </a:ext>
            </a:extLst>
          </p:cNvPr>
          <p:cNvSpPr>
            <a:spLocks noGrp="1"/>
          </p:cNvSpPr>
          <p:nvPr>
            <p:ph type="title"/>
          </p:nvPr>
        </p:nvSpPr>
        <p:spPr>
          <a:xfrm>
            <a:off x="1140351" y="982462"/>
            <a:ext cx="9875520" cy="1356360"/>
          </a:xfrm>
        </p:spPr>
        <p:txBody>
          <a:bodyPr>
            <a:normAutofit/>
          </a:bodyPr>
          <a:lstStyle/>
          <a:p>
            <a:pPr algn="ctr"/>
            <a:r>
              <a:rPr lang="en-US" dirty="0"/>
              <a:t>Innovative educational area is relation between kinder garden and family</a:t>
            </a:r>
          </a:p>
        </p:txBody>
      </p:sp>
      <p:sp>
        <p:nvSpPr>
          <p:cNvPr id="3" name="Контейнер за съдържание 2">
            <a:extLst>
              <a:ext uri="{FF2B5EF4-FFF2-40B4-BE49-F238E27FC236}">
                <a16:creationId xmlns:a16="http://schemas.microsoft.com/office/drawing/2014/main" id="{6E57761B-9AB9-44E6-9D36-6876B17D9D7A}"/>
              </a:ext>
            </a:extLst>
          </p:cNvPr>
          <p:cNvSpPr>
            <a:spLocks noGrp="1"/>
          </p:cNvSpPr>
          <p:nvPr>
            <p:ph idx="1"/>
          </p:nvPr>
        </p:nvSpPr>
        <p:spPr>
          <a:xfrm>
            <a:off x="938813" y="2819400"/>
            <a:ext cx="9872871" cy="4038600"/>
          </a:xfrm>
        </p:spPr>
        <p:txBody>
          <a:bodyPr/>
          <a:lstStyle/>
          <a:p>
            <a:r>
              <a:rPr lang="en-US" b="0" i="0" dirty="0">
                <a:solidFill>
                  <a:srgbClr val="222222"/>
                </a:solidFill>
                <a:effectLst/>
                <a:latin typeface="Open Sans" panose="020B0606030504020204" pitchFamily="34" charset="0"/>
              </a:rPr>
              <a:t>The modern educational tendencies and educational strategies guess that forming of persons who successfully appropriate to the new dynamic and fast- changing area.</a:t>
            </a:r>
            <a:r>
              <a:rPr lang="ru-RU" b="0" i="0" dirty="0">
                <a:solidFill>
                  <a:srgbClr val="222222"/>
                </a:solidFill>
                <a:effectLst/>
                <a:latin typeface="Open Sans" panose="020B0606030504020204" pitchFamily="34" charset="0"/>
              </a:rPr>
              <a:t> </a:t>
            </a:r>
            <a:r>
              <a:rPr lang="en-US" b="0" i="0" dirty="0">
                <a:solidFill>
                  <a:srgbClr val="222222"/>
                </a:solidFill>
                <a:effectLst/>
                <a:latin typeface="Open Sans" panose="020B0606030504020204" pitchFamily="34" charset="0"/>
              </a:rPr>
              <a:t>They </a:t>
            </a:r>
            <a:r>
              <a:rPr lang="en-US" dirty="0">
                <a:solidFill>
                  <a:srgbClr val="222222"/>
                </a:solidFill>
                <a:latin typeface="Open Sans" panose="020B0606030504020204" pitchFamily="34" charset="0"/>
              </a:rPr>
              <a:t>offer forms of educational relation in which the attention directs trough vitally important for the kid situations. We go on to dominate on the idea for entire development of the person with stimulating, adaption, individualization and integration of his activity in the area in which it lives and develops.  </a:t>
            </a:r>
            <a:r>
              <a:rPr lang="ru-RU" b="0" i="0" dirty="0">
                <a:solidFill>
                  <a:srgbClr val="222222"/>
                </a:solidFill>
                <a:effectLst/>
                <a:latin typeface="Open Sans" panose="020B0606030504020204" pitchFamily="34" charset="0"/>
              </a:rPr>
              <a:t> </a:t>
            </a:r>
            <a:endParaRPr lang="en-US" dirty="0"/>
          </a:p>
        </p:txBody>
      </p:sp>
    </p:spTree>
    <p:extLst>
      <p:ext uri="{BB962C8B-B14F-4D97-AF65-F5344CB8AC3E}">
        <p14:creationId xmlns:p14="http://schemas.microsoft.com/office/powerpoint/2010/main" val="694223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32" presetClass="emph" presetSubtype="0" fill="hold" grpId="0" nodeType="clickEffect">
                                  <p:stCondLst>
                                    <p:cond delay="0"/>
                                  </p:stCondLst>
                                  <p:childTnLst>
                                    <p:animRot by="120000">
                                      <p:cBhvr>
                                        <p:cTn id="10" dur="100" fill="hold">
                                          <p:stCondLst>
                                            <p:cond delay="0"/>
                                          </p:stCondLst>
                                        </p:cTn>
                                        <p:tgtEl>
                                          <p:spTgt spid="3">
                                            <p:txEl>
                                              <p:pRg st="0" end="0"/>
                                            </p:txEl>
                                          </p:spTgt>
                                        </p:tgtEl>
                                        <p:attrNameLst>
                                          <p:attrName>r</p:attrName>
                                        </p:attrNameLst>
                                      </p:cBhvr>
                                    </p:animRot>
                                    <p:animRot by="-240000">
                                      <p:cBhvr>
                                        <p:cTn id="11" dur="200" fill="hold">
                                          <p:stCondLst>
                                            <p:cond delay="200"/>
                                          </p:stCondLst>
                                        </p:cTn>
                                        <p:tgtEl>
                                          <p:spTgt spid="3">
                                            <p:txEl>
                                              <p:pRg st="0" end="0"/>
                                            </p:txEl>
                                          </p:spTgt>
                                        </p:tgtEl>
                                        <p:attrNameLst>
                                          <p:attrName>r</p:attrName>
                                        </p:attrNameLst>
                                      </p:cBhvr>
                                    </p:animRot>
                                    <p:animRot by="240000">
                                      <p:cBhvr>
                                        <p:cTn id="12" dur="200" fill="hold">
                                          <p:stCondLst>
                                            <p:cond delay="400"/>
                                          </p:stCondLst>
                                        </p:cTn>
                                        <p:tgtEl>
                                          <p:spTgt spid="3">
                                            <p:txEl>
                                              <p:pRg st="0" end="0"/>
                                            </p:txEl>
                                          </p:spTgt>
                                        </p:tgtEl>
                                        <p:attrNameLst>
                                          <p:attrName>r</p:attrName>
                                        </p:attrNameLst>
                                      </p:cBhvr>
                                    </p:animRot>
                                    <p:animRot by="-240000">
                                      <p:cBhvr>
                                        <p:cTn id="13" dur="200" fill="hold">
                                          <p:stCondLst>
                                            <p:cond delay="600"/>
                                          </p:stCondLst>
                                        </p:cTn>
                                        <p:tgtEl>
                                          <p:spTgt spid="3">
                                            <p:txEl>
                                              <p:pRg st="0" end="0"/>
                                            </p:txEl>
                                          </p:spTgt>
                                        </p:tgtEl>
                                        <p:attrNameLst>
                                          <p:attrName>r</p:attrName>
                                        </p:attrNameLst>
                                      </p:cBhvr>
                                    </p:animRot>
                                    <p:animRot by="120000">
                                      <p:cBhvr>
                                        <p:cTn id="14" dur="200" fill="hold">
                                          <p:stCondLst>
                                            <p:cond delay="80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E659D223-F510-42C1-9DF1-124640526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061" name="Rectangle 2060">
            <a:extLst>
              <a:ext uri="{FF2B5EF4-FFF2-40B4-BE49-F238E27FC236}">
                <a16:creationId xmlns:a16="http://schemas.microsoft.com/office/drawing/2014/main" id="{9EB2D573-90C6-4223-BDB0-20D4FD97D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63" name="Rectangle 2062">
            <a:extLst>
              <a:ext uri="{FF2B5EF4-FFF2-40B4-BE49-F238E27FC236}">
                <a16:creationId xmlns:a16="http://schemas.microsoft.com/office/drawing/2014/main" id="{D5B834C4-13F9-494E-82A6-7B5256416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pic>
        <p:nvPicPr>
          <p:cNvPr id="2052" name="Picture 4" descr="Тръгването на детска- голямото начало – Център за детско развитие &quot;Шарен  свят&quot;">
            <a:extLst>
              <a:ext uri="{FF2B5EF4-FFF2-40B4-BE49-F238E27FC236}">
                <a16:creationId xmlns:a16="http://schemas.microsoft.com/office/drawing/2014/main" id="{3F6C3378-42D4-D306-94DB-8227A4A1DB0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467" y="1656636"/>
            <a:ext cx="5251449" cy="3544727"/>
          </a:xfrm>
          <a:prstGeom prst="rect">
            <a:avLst/>
          </a:prstGeom>
          <a:noFill/>
          <a:extLst>
            <a:ext uri="{909E8E84-426E-40DD-AFC4-6F175D3DCCD1}">
              <a14:hiddenFill xmlns:a14="http://schemas.microsoft.com/office/drawing/2010/main">
                <a:solidFill>
                  <a:srgbClr val="FFFFFF"/>
                </a:solidFill>
              </a14:hiddenFill>
            </a:ext>
          </a:extLst>
        </p:spPr>
      </p:pic>
      <p:cxnSp>
        <p:nvCxnSpPr>
          <p:cNvPr id="2065" name="Straight Connector 2064">
            <a:extLst>
              <a:ext uri="{FF2B5EF4-FFF2-40B4-BE49-F238E27FC236}">
                <a16:creationId xmlns:a16="http://schemas.microsoft.com/office/drawing/2014/main" id="{F19318D1-076E-4507-9978-850C650698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156447"/>
            <a:ext cx="0" cy="4428564"/>
          </a:xfrm>
          <a:prstGeom prst="line">
            <a:avLst/>
          </a:prstGeom>
        </p:spPr>
        <p:style>
          <a:lnRef idx="1">
            <a:schemeClr val="accent1"/>
          </a:lnRef>
          <a:fillRef idx="0">
            <a:schemeClr val="accent1"/>
          </a:fillRef>
          <a:effectRef idx="0">
            <a:schemeClr val="accent1"/>
          </a:effectRef>
          <a:fontRef idx="minor">
            <a:schemeClr val="tx1"/>
          </a:fontRef>
        </p:style>
      </p:cxnSp>
      <p:pic>
        <p:nvPicPr>
          <p:cNvPr id="2054" name="Picture 6" descr="Система за централизирано електронно класиране">
            <a:extLst>
              <a:ext uri="{FF2B5EF4-FFF2-40B4-BE49-F238E27FC236}">
                <a16:creationId xmlns:a16="http://schemas.microsoft.com/office/drawing/2014/main" id="{BBC54F9A-A6F5-C31C-6E70-9CFA4A6553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9860" y="2145543"/>
            <a:ext cx="5251449" cy="256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4483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circle(in)">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barn(inVertical)">
                                      <p:cBhvr>
                                        <p:cTn id="1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092" name="Rectangle 3091">
            <a:extLst>
              <a:ext uri="{FF2B5EF4-FFF2-40B4-BE49-F238E27FC236}">
                <a16:creationId xmlns:a16="http://schemas.microsoft.com/office/drawing/2014/main" id="{809C0BCD-BEE9-423F-A51C-BCCD8E5EAA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094" name="Rectangle 3093">
            <a:extLst>
              <a:ext uri="{FF2B5EF4-FFF2-40B4-BE49-F238E27FC236}">
                <a16:creationId xmlns:a16="http://schemas.microsoft.com/office/drawing/2014/main" id="{9998D094-42B2-42BA-AA14-E8FBE073A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3096" name="Straight Connector 3095">
            <a:extLst>
              <a:ext uri="{FF2B5EF4-FFF2-40B4-BE49-F238E27FC236}">
                <a16:creationId xmlns:a16="http://schemas.microsoft.com/office/drawing/2014/main" id="{8465D64B-59F4-4BDC-B833-A17EF1E046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098" name="Straight Connector 3097">
            <a:extLst>
              <a:ext uri="{FF2B5EF4-FFF2-40B4-BE49-F238E27FC236}">
                <a16:creationId xmlns:a16="http://schemas.microsoft.com/office/drawing/2014/main" id="{63FED537-3AF1-4C36-9904-77B6A54D27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978660" y="5462458"/>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Текстово поле 3">
            <a:extLst>
              <a:ext uri="{FF2B5EF4-FFF2-40B4-BE49-F238E27FC236}">
                <a16:creationId xmlns:a16="http://schemas.microsoft.com/office/drawing/2014/main" id="{7420D1BC-D431-9EC2-47D6-66C5AD5D512C}"/>
              </a:ext>
            </a:extLst>
          </p:cNvPr>
          <p:cNvSpPr txBox="1"/>
          <p:nvPr/>
        </p:nvSpPr>
        <p:spPr>
          <a:xfrm>
            <a:off x="1109980" y="4208424"/>
            <a:ext cx="9966960" cy="1325880"/>
          </a:xfrm>
          <a:prstGeom prst="rect">
            <a:avLst/>
          </a:prstGeom>
        </p:spPr>
        <p:txBody>
          <a:bodyPr vert="horz" lIns="91440" tIns="45720" rIns="91440" bIns="45720" rtlCol="0" anchor="b">
            <a:normAutofit/>
          </a:bodyPr>
          <a:lstStyle/>
          <a:p>
            <a:pPr algn="ctr" defTabSz="914400">
              <a:lnSpc>
                <a:spcPct val="85000"/>
              </a:lnSpc>
              <a:spcBef>
                <a:spcPct val="0"/>
              </a:spcBef>
              <a:spcAft>
                <a:spcPts val="600"/>
              </a:spcAft>
            </a:pPr>
            <a:r>
              <a:rPr lang="en-US" sz="5100" b="1" cap="all" dirty="0">
                <a:solidFill>
                  <a:srgbClr val="FFFFFF"/>
                </a:solidFill>
                <a:latin typeface="+mj-lt"/>
                <a:ea typeface="+mj-ea"/>
                <a:cs typeface="+mj-cs"/>
              </a:rPr>
              <a:t>The kids are our future</a:t>
            </a:r>
          </a:p>
        </p:txBody>
      </p:sp>
      <p:pic>
        <p:nvPicPr>
          <p:cNvPr id="3074" name="Picture 2" descr="Нормалните деца са шумни деца - Издателство &quot;Клевър бук&quot; - книжки за малки  герои - Издателство Клевър Бук">
            <a:extLst>
              <a:ext uri="{FF2B5EF4-FFF2-40B4-BE49-F238E27FC236}">
                <a16:creationId xmlns:a16="http://schemas.microsoft.com/office/drawing/2014/main" id="{142D9A0C-68B9-2366-FB40-3F01B4546D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237" r="1" b="17791"/>
          <a:stretch/>
        </p:blipFill>
        <p:spPr bwMode="auto">
          <a:xfrm>
            <a:off x="243840" y="256540"/>
            <a:ext cx="11704320" cy="376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799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База">
  <a:themeElements>
    <a:clrScheme name="База">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а">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а">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н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C24F515-356D-4532-BE08-F6D7771916F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AEF1282-A6E9-4912-8AB9-8ED69BF7097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База</Template>
  <TotalTime>212</TotalTime>
  <Words>625</Words>
  <Application>Microsoft Office PowerPoint</Application>
  <PresentationFormat>Широк екран</PresentationFormat>
  <Paragraphs>32</Paragraphs>
  <Slides>11</Slides>
  <Notes>2</Notes>
  <HiddenSlides>0</HiddenSlides>
  <MMClips>0</MMClips>
  <ScaleCrop>false</ScaleCrop>
  <HeadingPairs>
    <vt:vector size="6" baseType="variant">
      <vt:variant>
        <vt:lpstr>Използвани шрифтове</vt:lpstr>
      </vt:variant>
      <vt:variant>
        <vt:i4>6</vt:i4>
      </vt:variant>
      <vt:variant>
        <vt:lpstr>Тема</vt:lpstr>
      </vt:variant>
      <vt:variant>
        <vt:i4>1</vt:i4>
      </vt:variant>
      <vt:variant>
        <vt:lpstr>Заглавия на слайдовете</vt:lpstr>
      </vt:variant>
      <vt:variant>
        <vt:i4>11</vt:i4>
      </vt:variant>
    </vt:vector>
  </HeadingPairs>
  <TitlesOfParts>
    <vt:vector size="18" baseType="lpstr">
      <vt:lpstr>Arial</vt:lpstr>
      <vt:lpstr>Calibri</vt:lpstr>
      <vt:lpstr>Corbel</vt:lpstr>
      <vt:lpstr>Gilam</vt:lpstr>
      <vt:lpstr>Open Sans</vt:lpstr>
      <vt:lpstr>Roboto</vt:lpstr>
      <vt:lpstr>База</vt:lpstr>
      <vt:lpstr>Innational educational forum topic:</vt:lpstr>
      <vt:lpstr>Innovative educational area</vt:lpstr>
      <vt:lpstr>The emotional intelligence of the kid </vt:lpstr>
      <vt:lpstr>Презентация на PowerPoint</vt:lpstr>
      <vt:lpstr>Development of emotional intelligence of the kid</vt:lpstr>
      <vt:lpstr>What else we don’t know about the emotions?</vt:lpstr>
      <vt:lpstr>Innovative educational area is relation between kinder garden and family</vt:lpstr>
      <vt:lpstr>Презентация на PowerPoint</vt:lpstr>
      <vt:lpstr>Презентация на PowerPoint</vt:lpstr>
      <vt:lpstr>STEM EDUCATIONS </vt:lpstr>
      <vt:lpstr>         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Международен образователен форум на тема</dc:title>
  <dc:creator>Мариян Д. Димитров</dc:creator>
  <cp:lastModifiedBy>Мариян Д. Димитров</cp:lastModifiedBy>
  <cp:revision>4</cp:revision>
  <dcterms:created xsi:type="dcterms:W3CDTF">2023-07-06T11:47:54Z</dcterms:created>
  <dcterms:modified xsi:type="dcterms:W3CDTF">2023-07-06T18:46:11Z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