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8" r:id="rId2"/>
    <p:sldId id="278" r:id="rId3"/>
    <p:sldId id="292" r:id="rId4"/>
    <p:sldId id="276" r:id="rId5"/>
    <p:sldId id="301" r:id="rId6"/>
    <p:sldId id="280" r:id="rId7"/>
    <p:sldId id="302" r:id="rId8"/>
    <p:sldId id="289" r:id="rId9"/>
    <p:sldId id="293" r:id="rId10"/>
    <p:sldId id="298" r:id="rId11"/>
    <p:sldId id="300" r:id="rId12"/>
    <p:sldId id="294" r:id="rId13"/>
  </p:sldIdLst>
  <p:sldSz cx="12192000" cy="6858000"/>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88497" autoAdjust="0"/>
  </p:normalViewPr>
  <p:slideViewPr>
    <p:cSldViewPr snapToGrid="0" showGuides="1">
      <p:cViewPr varScale="1">
        <p:scale>
          <a:sx n="70" d="100"/>
          <a:sy n="70" d="100"/>
        </p:scale>
        <p:origin x="1248"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Контейнер за горния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bg-BG"/>
          </a:p>
        </p:txBody>
      </p:sp>
      <p:sp>
        <p:nvSpPr>
          <p:cNvPr id="3" name="Контейнер за 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709F45-7A1E-4FFE-A89C-BD710E85C4CE}" type="datetimeFigureOut">
              <a:rPr lang="bg-BG" smtClean="0"/>
              <a:t>6.8.2023 г.</a:t>
            </a:fld>
            <a:endParaRPr lang="bg-BG"/>
          </a:p>
        </p:txBody>
      </p:sp>
      <p:sp>
        <p:nvSpPr>
          <p:cNvPr id="4" name="Контейнер за изображение на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bg-BG"/>
          </a:p>
        </p:txBody>
      </p:sp>
      <p:sp>
        <p:nvSpPr>
          <p:cNvPr id="5" name="Контейнер за бележ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6" name="Контейнер за долния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bg-BG"/>
          </a:p>
        </p:txBody>
      </p:sp>
      <p:sp>
        <p:nvSpPr>
          <p:cNvPr id="7" name="Контейнер за номер н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6A7580-6972-48B9-B26E-529C21EC6B34}" type="slidenum">
              <a:rPr lang="bg-BG" smtClean="0"/>
              <a:t>‹#›</a:t>
            </a:fld>
            <a:endParaRPr lang="bg-BG"/>
          </a:p>
        </p:txBody>
      </p:sp>
    </p:spTree>
    <p:extLst>
      <p:ext uri="{BB962C8B-B14F-4D97-AF65-F5344CB8AC3E}">
        <p14:creationId xmlns:p14="http://schemas.microsoft.com/office/powerpoint/2010/main" val="59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1A6A7580-6972-48B9-B26E-529C21EC6B34}" type="slidenum">
              <a:rPr lang="bg-BG" smtClean="0"/>
              <a:t>4</a:t>
            </a:fld>
            <a:endParaRPr lang="bg-BG"/>
          </a:p>
        </p:txBody>
      </p:sp>
    </p:spTree>
    <p:extLst>
      <p:ext uri="{BB962C8B-B14F-4D97-AF65-F5344CB8AC3E}">
        <p14:creationId xmlns:p14="http://schemas.microsoft.com/office/powerpoint/2010/main" val="2265769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A6A7580-6972-48B9-B26E-529C21EC6B34}" type="slidenum">
              <a:rPr lang="bg-BG" smtClean="0"/>
              <a:t>5</a:t>
            </a:fld>
            <a:endParaRPr lang="bg-BG"/>
          </a:p>
        </p:txBody>
      </p:sp>
    </p:spTree>
    <p:extLst>
      <p:ext uri="{BB962C8B-B14F-4D97-AF65-F5344CB8AC3E}">
        <p14:creationId xmlns:p14="http://schemas.microsoft.com/office/powerpoint/2010/main" val="3500970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1A6A7580-6972-48B9-B26E-529C21EC6B34}" type="slidenum">
              <a:rPr lang="bg-BG" smtClean="0"/>
              <a:t>6</a:t>
            </a:fld>
            <a:endParaRPr lang="bg-BG"/>
          </a:p>
        </p:txBody>
      </p:sp>
    </p:spTree>
    <p:extLst>
      <p:ext uri="{BB962C8B-B14F-4D97-AF65-F5344CB8AC3E}">
        <p14:creationId xmlns:p14="http://schemas.microsoft.com/office/powerpoint/2010/main" val="198335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1A6A7580-6972-48B9-B26E-529C21EC6B34}" type="slidenum">
              <a:rPr lang="bg-BG" smtClean="0"/>
              <a:t>7</a:t>
            </a:fld>
            <a:endParaRPr lang="bg-BG"/>
          </a:p>
        </p:txBody>
      </p:sp>
    </p:spTree>
    <p:extLst>
      <p:ext uri="{BB962C8B-B14F-4D97-AF65-F5344CB8AC3E}">
        <p14:creationId xmlns:p14="http://schemas.microsoft.com/office/powerpoint/2010/main" val="170204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1A6A7580-6972-48B9-B26E-529C21EC6B34}" type="slidenum">
              <a:rPr lang="bg-BG" smtClean="0"/>
              <a:t>8</a:t>
            </a:fld>
            <a:endParaRPr lang="bg-BG"/>
          </a:p>
        </p:txBody>
      </p:sp>
    </p:spTree>
    <p:extLst>
      <p:ext uri="{BB962C8B-B14F-4D97-AF65-F5344CB8AC3E}">
        <p14:creationId xmlns:p14="http://schemas.microsoft.com/office/powerpoint/2010/main" val="2271076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1A6A7580-6972-48B9-B26E-529C21EC6B34}" type="slidenum">
              <a:rPr lang="bg-BG" smtClean="0"/>
              <a:t>11</a:t>
            </a:fld>
            <a:endParaRPr lang="bg-BG"/>
          </a:p>
        </p:txBody>
      </p:sp>
    </p:spTree>
    <p:extLst>
      <p:ext uri="{BB962C8B-B14F-4D97-AF65-F5344CB8AC3E}">
        <p14:creationId xmlns:p14="http://schemas.microsoft.com/office/powerpoint/2010/main" val="1598627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Заглавен слайд">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1524000" y="1122363"/>
            <a:ext cx="9144000" cy="2387600"/>
          </a:xfrm>
        </p:spPr>
        <p:txBody>
          <a:bodyPr anchor="b"/>
          <a:lstStyle>
            <a:lvl1pPr algn="ctr">
              <a:defRPr sz="6000"/>
            </a:lvl1pPr>
          </a:lstStyle>
          <a:p>
            <a:r>
              <a:rPr lang="bg-BG"/>
              <a:t>Редакт. стил загл. образец</a:t>
            </a:r>
          </a:p>
        </p:txBody>
      </p:sp>
      <p:sp>
        <p:nvSpPr>
          <p:cNvPr id="3" name="Подзаглавие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bg-BG"/>
              <a:t>Щракнете, за да редактирате стила на подзаглавието в образеца</a:t>
            </a:r>
          </a:p>
        </p:txBody>
      </p:sp>
      <p:sp>
        <p:nvSpPr>
          <p:cNvPr id="4" name="Контейнер за дата 3"/>
          <p:cNvSpPr>
            <a:spLocks noGrp="1"/>
          </p:cNvSpPr>
          <p:nvPr>
            <p:ph type="dt" sz="half" idx="10"/>
          </p:nvPr>
        </p:nvSpPr>
        <p:spPr/>
        <p:txBody>
          <a:body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11"/>
          </p:nvPr>
        </p:nvSpPr>
        <p:spPr/>
        <p:txBody>
          <a:bodyPr/>
          <a:lstStyle/>
          <a:p>
            <a:endParaRPr lang="bg-BG"/>
          </a:p>
        </p:txBody>
      </p:sp>
      <p:sp>
        <p:nvSpPr>
          <p:cNvPr id="6" name="Контейнер за номер на слайда 5"/>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143473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a:t>Редакт. стил загл. образец</a:t>
            </a:r>
          </a:p>
        </p:txBody>
      </p:sp>
      <p:sp>
        <p:nvSpPr>
          <p:cNvPr id="3" name="Контейнер за вертикален текст 2"/>
          <p:cNvSpPr>
            <a:spLocks noGrp="1"/>
          </p:cNvSpPr>
          <p:nvPr>
            <p:ph type="body" orient="vert" idx="1"/>
          </p:nvPr>
        </p:nvSpPr>
        <p:spPr/>
        <p:txBody>
          <a:bodyPr vert="eaVert"/>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Контейнер за дата 3"/>
          <p:cNvSpPr>
            <a:spLocks noGrp="1"/>
          </p:cNvSpPr>
          <p:nvPr>
            <p:ph type="dt" sz="half" idx="10"/>
          </p:nvPr>
        </p:nvSpPr>
        <p:spPr/>
        <p:txBody>
          <a:body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11"/>
          </p:nvPr>
        </p:nvSpPr>
        <p:spPr/>
        <p:txBody>
          <a:bodyPr/>
          <a:lstStyle/>
          <a:p>
            <a:endParaRPr lang="bg-BG"/>
          </a:p>
        </p:txBody>
      </p:sp>
      <p:sp>
        <p:nvSpPr>
          <p:cNvPr id="6" name="Контейнер за номер на слайда 5"/>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1003077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p:cNvSpPr>
            <a:spLocks noGrp="1"/>
          </p:cNvSpPr>
          <p:nvPr>
            <p:ph type="title" orient="vert"/>
          </p:nvPr>
        </p:nvSpPr>
        <p:spPr>
          <a:xfrm>
            <a:off x="8724900" y="365125"/>
            <a:ext cx="2628900" cy="5811838"/>
          </a:xfrm>
        </p:spPr>
        <p:txBody>
          <a:bodyPr vert="eaVert"/>
          <a:lstStyle/>
          <a:p>
            <a:r>
              <a:rPr lang="bg-BG"/>
              <a:t>Редакт. стил загл. образец</a:t>
            </a:r>
          </a:p>
        </p:txBody>
      </p:sp>
      <p:sp>
        <p:nvSpPr>
          <p:cNvPr id="3" name="Контейнер за вертикален текст 2"/>
          <p:cNvSpPr>
            <a:spLocks noGrp="1"/>
          </p:cNvSpPr>
          <p:nvPr>
            <p:ph type="body" orient="vert" idx="1"/>
          </p:nvPr>
        </p:nvSpPr>
        <p:spPr>
          <a:xfrm>
            <a:off x="838200" y="365125"/>
            <a:ext cx="7734300" cy="5811838"/>
          </a:xfrm>
        </p:spPr>
        <p:txBody>
          <a:bodyPr vert="eaVert"/>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Контейнер за дата 3"/>
          <p:cNvSpPr>
            <a:spLocks noGrp="1"/>
          </p:cNvSpPr>
          <p:nvPr>
            <p:ph type="dt" sz="half" idx="10"/>
          </p:nvPr>
        </p:nvSpPr>
        <p:spPr/>
        <p:txBody>
          <a:body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11"/>
          </p:nvPr>
        </p:nvSpPr>
        <p:spPr/>
        <p:txBody>
          <a:bodyPr/>
          <a:lstStyle/>
          <a:p>
            <a:endParaRPr lang="bg-BG"/>
          </a:p>
        </p:txBody>
      </p:sp>
      <p:sp>
        <p:nvSpPr>
          <p:cNvPr id="6" name="Контейнер за номер на слайда 5"/>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481706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a:t>Редакт. стил загл. образец</a:t>
            </a:r>
          </a:p>
        </p:txBody>
      </p:sp>
      <p:sp>
        <p:nvSpPr>
          <p:cNvPr id="3" name="Контейнер за съдържание 2"/>
          <p:cNvSpPr>
            <a:spLocks noGrp="1"/>
          </p:cNvSpPr>
          <p:nvPr>
            <p:ph idx="1"/>
          </p:nvPr>
        </p:nvSpPr>
        <p:spPr/>
        <p:txBody>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Контейнер за дата 3"/>
          <p:cNvSpPr>
            <a:spLocks noGrp="1"/>
          </p:cNvSpPr>
          <p:nvPr>
            <p:ph type="dt" sz="half" idx="10"/>
          </p:nvPr>
        </p:nvSpPr>
        <p:spPr/>
        <p:txBody>
          <a:body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11"/>
          </p:nvPr>
        </p:nvSpPr>
        <p:spPr/>
        <p:txBody>
          <a:bodyPr/>
          <a:lstStyle/>
          <a:p>
            <a:endParaRPr lang="bg-BG"/>
          </a:p>
        </p:txBody>
      </p:sp>
      <p:sp>
        <p:nvSpPr>
          <p:cNvPr id="6" name="Контейнер за номер на слайда 5"/>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52914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лавка на секция">
    <p:spTree>
      <p:nvGrpSpPr>
        <p:cNvPr id="1" name=""/>
        <p:cNvGrpSpPr/>
        <p:nvPr/>
      </p:nvGrpSpPr>
      <p:grpSpPr>
        <a:xfrm>
          <a:off x="0" y="0"/>
          <a:ext cx="0" cy="0"/>
          <a:chOff x="0" y="0"/>
          <a:chExt cx="0" cy="0"/>
        </a:xfrm>
      </p:grpSpPr>
      <p:sp>
        <p:nvSpPr>
          <p:cNvPr id="2" name="Заглавие 1"/>
          <p:cNvSpPr>
            <a:spLocks noGrp="1"/>
          </p:cNvSpPr>
          <p:nvPr>
            <p:ph type="title"/>
          </p:nvPr>
        </p:nvSpPr>
        <p:spPr>
          <a:xfrm>
            <a:off x="831850" y="1709738"/>
            <a:ext cx="10515600" cy="2852737"/>
          </a:xfrm>
        </p:spPr>
        <p:txBody>
          <a:bodyPr anchor="b"/>
          <a:lstStyle>
            <a:lvl1pPr>
              <a:defRPr sz="6000"/>
            </a:lvl1pPr>
          </a:lstStyle>
          <a:p>
            <a:r>
              <a:rPr lang="bg-BG"/>
              <a:t>Редакт. стил загл. образец</a:t>
            </a:r>
          </a:p>
        </p:txBody>
      </p:sp>
      <p:sp>
        <p:nvSpPr>
          <p:cNvPr id="3" name="Текстов контейне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bg-BG"/>
              <a:t>Редактиране на стиловете на текста в образеца</a:t>
            </a:r>
          </a:p>
        </p:txBody>
      </p:sp>
      <p:sp>
        <p:nvSpPr>
          <p:cNvPr id="4" name="Контейнер за дата 3"/>
          <p:cNvSpPr>
            <a:spLocks noGrp="1"/>
          </p:cNvSpPr>
          <p:nvPr>
            <p:ph type="dt" sz="half" idx="10"/>
          </p:nvPr>
        </p:nvSpPr>
        <p:spPr/>
        <p:txBody>
          <a:body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11"/>
          </p:nvPr>
        </p:nvSpPr>
        <p:spPr/>
        <p:txBody>
          <a:bodyPr/>
          <a:lstStyle/>
          <a:p>
            <a:endParaRPr lang="bg-BG"/>
          </a:p>
        </p:txBody>
      </p:sp>
      <p:sp>
        <p:nvSpPr>
          <p:cNvPr id="6" name="Контейнер за номер на слайда 5"/>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1064446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a:t>Редакт. стил загл. образец</a:t>
            </a:r>
          </a:p>
        </p:txBody>
      </p:sp>
      <p:sp>
        <p:nvSpPr>
          <p:cNvPr id="3" name="Контейнер за съдържание 2"/>
          <p:cNvSpPr>
            <a:spLocks noGrp="1"/>
          </p:cNvSpPr>
          <p:nvPr>
            <p:ph sz="half" idx="1"/>
          </p:nvPr>
        </p:nvSpPr>
        <p:spPr>
          <a:xfrm>
            <a:off x="838200" y="1825625"/>
            <a:ext cx="5181600" cy="4351338"/>
          </a:xfrm>
        </p:spPr>
        <p:txBody>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Контейнер за съдържание 3"/>
          <p:cNvSpPr>
            <a:spLocks noGrp="1"/>
          </p:cNvSpPr>
          <p:nvPr>
            <p:ph sz="half" idx="2"/>
          </p:nvPr>
        </p:nvSpPr>
        <p:spPr>
          <a:xfrm>
            <a:off x="6172200" y="1825625"/>
            <a:ext cx="5181600" cy="4351338"/>
          </a:xfrm>
        </p:spPr>
        <p:txBody>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5" name="Контейнер за дата 4"/>
          <p:cNvSpPr>
            <a:spLocks noGrp="1"/>
          </p:cNvSpPr>
          <p:nvPr>
            <p:ph type="dt" sz="half" idx="10"/>
          </p:nvPr>
        </p:nvSpPr>
        <p:spPr/>
        <p:txBody>
          <a:bodyPr/>
          <a:lstStyle/>
          <a:p>
            <a:fld id="{1A142D4F-5543-4237-B69C-95FB94274817}" type="datetimeFigureOut">
              <a:rPr lang="bg-BG" smtClean="0"/>
              <a:t>6.8.2023 г.</a:t>
            </a:fld>
            <a:endParaRPr lang="bg-BG"/>
          </a:p>
        </p:txBody>
      </p:sp>
      <p:sp>
        <p:nvSpPr>
          <p:cNvPr id="6" name="Контейнер за долния колонтитул 5"/>
          <p:cNvSpPr>
            <a:spLocks noGrp="1"/>
          </p:cNvSpPr>
          <p:nvPr>
            <p:ph type="ftr" sz="quarter" idx="11"/>
          </p:nvPr>
        </p:nvSpPr>
        <p:spPr/>
        <p:txBody>
          <a:bodyPr/>
          <a:lstStyle/>
          <a:p>
            <a:endParaRPr lang="bg-BG"/>
          </a:p>
        </p:txBody>
      </p:sp>
      <p:sp>
        <p:nvSpPr>
          <p:cNvPr id="7" name="Контейнер за номер на слайда 6"/>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669488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839788" y="365125"/>
            <a:ext cx="10515600" cy="1325563"/>
          </a:xfrm>
        </p:spPr>
        <p:txBody>
          <a:bodyPr/>
          <a:lstStyle/>
          <a:p>
            <a:r>
              <a:rPr lang="bg-BG"/>
              <a:t>Редакт. стил загл. образец</a:t>
            </a:r>
          </a:p>
        </p:txBody>
      </p:sp>
      <p:sp>
        <p:nvSpPr>
          <p:cNvPr id="3" name="Текстов контейне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a:t>Редактиране на стиловете на текста в образеца</a:t>
            </a:r>
          </a:p>
        </p:txBody>
      </p:sp>
      <p:sp>
        <p:nvSpPr>
          <p:cNvPr id="4" name="Контейнер за съдържание 3"/>
          <p:cNvSpPr>
            <a:spLocks noGrp="1"/>
          </p:cNvSpPr>
          <p:nvPr>
            <p:ph sz="half" idx="2"/>
          </p:nvPr>
        </p:nvSpPr>
        <p:spPr>
          <a:xfrm>
            <a:off x="839788" y="2505075"/>
            <a:ext cx="5157787" cy="3684588"/>
          </a:xfrm>
        </p:spPr>
        <p:txBody>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5" name="Текстов контейне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a:t>Редактиране на стиловете на текста в образеца</a:t>
            </a:r>
          </a:p>
        </p:txBody>
      </p:sp>
      <p:sp>
        <p:nvSpPr>
          <p:cNvPr id="6" name="Контейнер за съдържание 5"/>
          <p:cNvSpPr>
            <a:spLocks noGrp="1"/>
          </p:cNvSpPr>
          <p:nvPr>
            <p:ph sz="quarter" idx="4"/>
          </p:nvPr>
        </p:nvSpPr>
        <p:spPr>
          <a:xfrm>
            <a:off x="6172200" y="2505075"/>
            <a:ext cx="5183188" cy="3684588"/>
          </a:xfrm>
        </p:spPr>
        <p:txBody>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7" name="Контейнер за дата 6"/>
          <p:cNvSpPr>
            <a:spLocks noGrp="1"/>
          </p:cNvSpPr>
          <p:nvPr>
            <p:ph type="dt" sz="half" idx="10"/>
          </p:nvPr>
        </p:nvSpPr>
        <p:spPr/>
        <p:txBody>
          <a:bodyPr/>
          <a:lstStyle/>
          <a:p>
            <a:fld id="{1A142D4F-5543-4237-B69C-95FB94274817}" type="datetimeFigureOut">
              <a:rPr lang="bg-BG" smtClean="0"/>
              <a:t>6.8.2023 г.</a:t>
            </a:fld>
            <a:endParaRPr lang="bg-BG"/>
          </a:p>
        </p:txBody>
      </p:sp>
      <p:sp>
        <p:nvSpPr>
          <p:cNvPr id="8" name="Контейнер за долния колонтитул 7"/>
          <p:cNvSpPr>
            <a:spLocks noGrp="1"/>
          </p:cNvSpPr>
          <p:nvPr>
            <p:ph type="ftr" sz="quarter" idx="11"/>
          </p:nvPr>
        </p:nvSpPr>
        <p:spPr/>
        <p:txBody>
          <a:bodyPr/>
          <a:lstStyle/>
          <a:p>
            <a:endParaRPr lang="bg-BG"/>
          </a:p>
        </p:txBody>
      </p:sp>
      <p:sp>
        <p:nvSpPr>
          <p:cNvPr id="9" name="Контейнер за номер на слайда 8"/>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510618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a:t>Редакт. стил загл. образец</a:t>
            </a:r>
          </a:p>
        </p:txBody>
      </p:sp>
      <p:sp>
        <p:nvSpPr>
          <p:cNvPr id="3" name="Контейнер за дата 2"/>
          <p:cNvSpPr>
            <a:spLocks noGrp="1"/>
          </p:cNvSpPr>
          <p:nvPr>
            <p:ph type="dt" sz="half" idx="10"/>
          </p:nvPr>
        </p:nvSpPr>
        <p:spPr/>
        <p:txBody>
          <a:bodyPr/>
          <a:lstStyle/>
          <a:p>
            <a:fld id="{1A142D4F-5543-4237-B69C-95FB94274817}" type="datetimeFigureOut">
              <a:rPr lang="bg-BG" smtClean="0"/>
              <a:t>6.8.2023 г.</a:t>
            </a:fld>
            <a:endParaRPr lang="bg-BG"/>
          </a:p>
        </p:txBody>
      </p:sp>
      <p:sp>
        <p:nvSpPr>
          <p:cNvPr id="4" name="Контейнер за долния колонтитул 3"/>
          <p:cNvSpPr>
            <a:spLocks noGrp="1"/>
          </p:cNvSpPr>
          <p:nvPr>
            <p:ph type="ftr" sz="quarter" idx="11"/>
          </p:nvPr>
        </p:nvSpPr>
        <p:spPr/>
        <p:txBody>
          <a:bodyPr/>
          <a:lstStyle/>
          <a:p>
            <a:endParaRPr lang="bg-BG"/>
          </a:p>
        </p:txBody>
      </p:sp>
      <p:sp>
        <p:nvSpPr>
          <p:cNvPr id="5" name="Контейнер за номер на слайда 4"/>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999449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разен">
    <p:spTree>
      <p:nvGrpSpPr>
        <p:cNvPr id="1" name=""/>
        <p:cNvGrpSpPr/>
        <p:nvPr/>
      </p:nvGrpSpPr>
      <p:grpSpPr>
        <a:xfrm>
          <a:off x="0" y="0"/>
          <a:ext cx="0" cy="0"/>
          <a:chOff x="0" y="0"/>
          <a:chExt cx="0" cy="0"/>
        </a:xfrm>
      </p:grpSpPr>
      <p:sp>
        <p:nvSpPr>
          <p:cNvPr id="2" name="Контейнер за дата 1"/>
          <p:cNvSpPr>
            <a:spLocks noGrp="1"/>
          </p:cNvSpPr>
          <p:nvPr>
            <p:ph type="dt" sz="half" idx="10"/>
          </p:nvPr>
        </p:nvSpPr>
        <p:spPr/>
        <p:txBody>
          <a:bodyPr/>
          <a:lstStyle/>
          <a:p>
            <a:fld id="{1A142D4F-5543-4237-B69C-95FB94274817}" type="datetimeFigureOut">
              <a:rPr lang="bg-BG" smtClean="0"/>
              <a:t>6.8.2023 г.</a:t>
            </a:fld>
            <a:endParaRPr lang="bg-BG"/>
          </a:p>
        </p:txBody>
      </p:sp>
      <p:sp>
        <p:nvSpPr>
          <p:cNvPr id="3" name="Контейнер за долния колонтитул 2"/>
          <p:cNvSpPr>
            <a:spLocks noGrp="1"/>
          </p:cNvSpPr>
          <p:nvPr>
            <p:ph type="ftr" sz="quarter" idx="11"/>
          </p:nvPr>
        </p:nvSpPr>
        <p:spPr/>
        <p:txBody>
          <a:bodyPr/>
          <a:lstStyle/>
          <a:p>
            <a:endParaRPr lang="bg-BG"/>
          </a:p>
        </p:txBody>
      </p:sp>
      <p:sp>
        <p:nvSpPr>
          <p:cNvPr id="4" name="Контейнер за номер на слайда 3"/>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798982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839788" y="457200"/>
            <a:ext cx="3932237" cy="1600200"/>
          </a:xfrm>
        </p:spPr>
        <p:txBody>
          <a:bodyPr anchor="b"/>
          <a:lstStyle>
            <a:lvl1pPr>
              <a:defRPr sz="3200"/>
            </a:lvl1pPr>
          </a:lstStyle>
          <a:p>
            <a:r>
              <a:rPr lang="bg-BG"/>
              <a:t>Редакт. стил загл. образец</a:t>
            </a:r>
          </a:p>
        </p:txBody>
      </p:sp>
      <p:sp>
        <p:nvSpPr>
          <p:cNvPr id="3" name="Контейнер за съдържание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Текстов контейне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g-BG"/>
              <a:t>Редактиране на стиловете на текста в образеца</a:t>
            </a:r>
          </a:p>
        </p:txBody>
      </p:sp>
      <p:sp>
        <p:nvSpPr>
          <p:cNvPr id="5" name="Контейнер за дата 4"/>
          <p:cNvSpPr>
            <a:spLocks noGrp="1"/>
          </p:cNvSpPr>
          <p:nvPr>
            <p:ph type="dt" sz="half" idx="10"/>
          </p:nvPr>
        </p:nvSpPr>
        <p:spPr/>
        <p:txBody>
          <a:bodyPr/>
          <a:lstStyle/>
          <a:p>
            <a:fld id="{1A142D4F-5543-4237-B69C-95FB94274817}" type="datetimeFigureOut">
              <a:rPr lang="bg-BG" smtClean="0"/>
              <a:t>6.8.2023 г.</a:t>
            </a:fld>
            <a:endParaRPr lang="bg-BG"/>
          </a:p>
        </p:txBody>
      </p:sp>
      <p:sp>
        <p:nvSpPr>
          <p:cNvPr id="6" name="Контейнер за долния колонтитул 5"/>
          <p:cNvSpPr>
            <a:spLocks noGrp="1"/>
          </p:cNvSpPr>
          <p:nvPr>
            <p:ph type="ftr" sz="quarter" idx="11"/>
          </p:nvPr>
        </p:nvSpPr>
        <p:spPr/>
        <p:txBody>
          <a:bodyPr/>
          <a:lstStyle/>
          <a:p>
            <a:endParaRPr lang="bg-BG"/>
          </a:p>
        </p:txBody>
      </p:sp>
      <p:sp>
        <p:nvSpPr>
          <p:cNvPr id="7" name="Контейнер за номер на слайда 6"/>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1677044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Картина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839788" y="457200"/>
            <a:ext cx="3932237" cy="1600200"/>
          </a:xfrm>
        </p:spPr>
        <p:txBody>
          <a:bodyPr anchor="b"/>
          <a:lstStyle>
            <a:lvl1pPr>
              <a:defRPr sz="3200"/>
            </a:lvl1pPr>
          </a:lstStyle>
          <a:p>
            <a:r>
              <a:rPr lang="bg-BG"/>
              <a:t>Редакт. стил загл. образец</a:t>
            </a:r>
          </a:p>
        </p:txBody>
      </p:sp>
      <p:sp>
        <p:nvSpPr>
          <p:cNvPr id="3" name="Контейнер за картина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bg-BG"/>
          </a:p>
        </p:txBody>
      </p:sp>
      <p:sp>
        <p:nvSpPr>
          <p:cNvPr id="4" name="Текстов контейне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g-BG"/>
              <a:t>Редактиране на стиловете на текста в образеца</a:t>
            </a:r>
          </a:p>
        </p:txBody>
      </p:sp>
      <p:sp>
        <p:nvSpPr>
          <p:cNvPr id="5" name="Контейнер за дата 4"/>
          <p:cNvSpPr>
            <a:spLocks noGrp="1"/>
          </p:cNvSpPr>
          <p:nvPr>
            <p:ph type="dt" sz="half" idx="10"/>
          </p:nvPr>
        </p:nvSpPr>
        <p:spPr/>
        <p:txBody>
          <a:bodyPr/>
          <a:lstStyle/>
          <a:p>
            <a:fld id="{1A142D4F-5543-4237-B69C-95FB94274817}" type="datetimeFigureOut">
              <a:rPr lang="bg-BG" smtClean="0"/>
              <a:t>6.8.2023 г.</a:t>
            </a:fld>
            <a:endParaRPr lang="bg-BG"/>
          </a:p>
        </p:txBody>
      </p:sp>
      <p:sp>
        <p:nvSpPr>
          <p:cNvPr id="6" name="Контейнер за долния колонтитул 5"/>
          <p:cNvSpPr>
            <a:spLocks noGrp="1"/>
          </p:cNvSpPr>
          <p:nvPr>
            <p:ph type="ftr" sz="quarter" idx="11"/>
          </p:nvPr>
        </p:nvSpPr>
        <p:spPr/>
        <p:txBody>
          <a:bodyPr/>
          <a:lstStyle/>
          <a:p>
            <a:endParaRPr lang="bg-BG"/>
          </a:p>
        </p:txBody>
      </p:sp>
      <p:sp>
        <p:nvSpPr>
          <p:cNvPr id="7" name="Контейнер за номер на слайда 6"/>
          <p:cNvSpPr>
            <a:spLocks noGrp="1"/>
          </p:cNvSpPr>
          <p:nvPr>
            <p:ph type="sldNum" sz="quarter" idx="12"/>
          </p:nvPr>
        </p:nvSpPr>
        <p:spPr/>
        <p:txBody>
          <a:bodyPr/>
          <a:lstStyle/>
          <a:p>
            <a:fld id="{C1B0FB6B-116A-4FBD-8646-F54B617FBB1D}" type="slidenum">
              <a:rPr lang="bg-BG" smtClean="0"/>
              <a:t>‹#›</a:t>
            </a:fld>
            <a:endParaRPr lang="bg-BG"/>
          </a:p>
        </p:txBody>
      </p:sp>
    </p:spTree>
    <p:extLst>
      <p:ext uri="{BB962C8B-B14F-4D97-AF65-F5344CB8AC3E}">
        <p14:creationId xmlns:p14="http://schemas.microsoft.com/office/powerpoint/2010/main" val="377042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effectLst/>
      </p:bgPr>
    </p:bg>
    <p:spTree>
      <p:nvGrpSpPr>
        <p:cNvPr id="1" name=""/>
        <p:cNvGrpSpPr/>
        <p:nvPr/>
      </p:nvGrpSpPr>
      <p:grpSpPr>
        <a:xfrm>
          <a:off x="0" y="0"/>
          <a:ext cx="0" cy="0"/>
          <a:chOff x="0" y="0"/>
          <a:chExt cx="0" cy="0"/>
        </a:xfrm>
      </p:grpSpPr>
      <p:sp>
        <p:nvSpPr>
          <p:cNvPr id="2" name="Контейнер за заглавие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bg-BG"/>
              <a:t>Редакт. стил загл. образец</a:t>
            </a:r>
          </a:p>
        </p:txBody>
      </p:sp>
      <p:sp>
        <p:nvSpPr>
          <p:cNvPr id="3" name="Текстов контейне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bg-BG"/>
              <a:t>Редактиране на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p>
        </p:txBody>
      </p:sp>
      <p:sp>
        <p:nvSpPr>
          <p:cNvPr id="4" name="Контейнер за 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142D4F-5543-4237-B69C-95FB94274817}" type="datetimeFigureOut">
              <a:rPr lang="bg-BG" smtClean="0"/>
              <a:t>6.8.2023 г.</a:t>
            </a:fld>
            <a:endParaRPr lang="bg-BG"/>
          </a:p>
        </p:txBody>
      </p:sp>
      <p:sp>
        <p:nvSpPr>
          <p:cNvPr id="5" name="Контейнер за долния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bg-BG"/>
          </a:p>
        </p:txBody>
      </p:sp>
      <p:sp>
        <p:nvSpPr>
          <p:cNvPr id="6" name="Контейнер за номер на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B0FB6B-116A-4FBD-8646-F54B617FBB1D}" type="slidenum">
              <a:rPr lang="bg-BG" smtClean="0"/>
              <a:t>‹#›</a:t>
            </a:fld>
            <a:endParaRPr lang="bg-BG"/>
          </a:p>
        </p:txBody>
      </p:sp>
    </p:spTree>
    <p:extLst>
      <p:ext uri="{BB962C8B-B14F-4D97-AF65-F5344CB8AC3E}">
        <p14:creationId xmlns:p14="http://schemas.microsoft.com/office/powerpoint/2010/main" val="3237672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youtu.be/QXQjgALccMw" TargetMode="External"/><Relationship Id="rId5" Type="http://schemas.openxmlformats.org/officeDocument/2006/relationships/image" Target="../media/image30.jpg"/><Relationship Id="rId4" Type="http://schemas.openxmlformats.org/officeDocument/2006/relationships/image" Target="../media/image29.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youtu.be/uyAdVI2MGoE"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youtu.be/6BXwZQLRijU?fbclid=IwAR18MnzVEYphofGvapIuJX4stTvV9ZZUH3G8AG1fP8lyTCZyLR8EwlkhOno" TargetMode="External"/><Relationship Id="rId5" Type="http://schemas.openxmlformats.org/officeDocument/2006/relationships/image" Target="../media/image32.jpg"/><Relationship Id="rId4" Type="http://schemas.openxmlformats.org/officeDocument/2006/relationships/image" Target="../media/image31.jpg"/></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1.png"/><Relationship Id="rId7"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hyperlink" Target="https://youtu.be/E22_k5egiVo"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e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youtu.be/Z4bBbAjVkys"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hyperlink" Target="https://youtu.be/tJFwsM30UFQ"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youtu.be/OEIsLcosGOQ" TargetMode="External"/><Relationship Id="rId5" Type="http://schemas.openxmlformats.org/officeDocument/2006/relationships/image" Target="../media/image27.jpg"/><Relationship Id="rId4"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ogo">
            <a:extLst>
              <a:ext uri="{FF2B5EF4-FFF2-40B4-BE49-F238E27FC236}">
                <a16:creationId xmlns:a16="http://schemas.microsoft.com/office/drawing/2014/main" id="{A47B3EB4-7885-0693-776E-FB83BD2E2E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26" name="Мултимедия1">
            <a:hlinkClick r:id="" action="ppaction://media"/>
            <a:extLst>
              <a:ext uri="{FF2B5EF4-FFF2-40B4-BE49-F238E27FC236}">
                <a16:creationId xmlns:a16="http://schemas.microsoft.com/office/drawing/2014/main" id="{C054C4F0-31AB-FCA1-0573-5FA4DE50EE1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58463" y="5563147"/>
            <a:ext cx="281874" cy="281874"/>
          </a:xfrm>
          <a:prstGeom prst="rect">
            <a:avLst/>
          </a:prstGeom>
        </p:spPr>
      </p:pic>
      <p:sp>
        <p:nvSpPr>
          <p:cNvPr id="2" name="TextBox 1">
            <a:extLst>
              <a:ext uri="{FF2B5EF4-FFF2-40B4-BE49-F238E27FC236}">
                <a16:creationId xmlns:a16="http://schemas.microsoft.com/office/drawing/2014/main" id="{F9B92B56-53E4-4DC5-AD53-12A5D7777C02}"/>
              </a:ext>
            </a:extLst>
          </p:cNvPr>
          <p:cNvSpPr txBox="1"/>
          <p:nvPr/>
        </p:nvSpPr>
        <p:spPr>
          <a:xfrm>
            <a:off x="2957989" y="3124197"/>
            <a:ext cx="6802495" cy="1300356"/>
          </a:xfrm>
          <a:prstGeom prst="rect">
            <a:avLst/>
          </a:prstGeom>
          <a:noFill/>
          <a:ln>
            <a:noFill/>
          </a:ln>
        </p:spPr>
        <p:txBody>
          <a:bodyPr vert="horz" wrap="square" lIns="68580" tIns="34290" rIns="68580" bIns="34290" anchor="t" anchorCtr="1" compatLnSpc="1">
            <a:spAutoFit/>
          </a:bodyPr>
          <a:lstStyle/>
          <a:p>
            <a:pPr algn="ctr" defTabSz="685800">
              <a:defRPr sz="1800" b="0" i="0" u="none" strike="noStrike" kern="0" cap="none" spc="0" baseline="0">
                <a:solidFill>
                  <a:srgbClr val="000000"/>
                </a:solidFill>
                <a:uFillTx/>
              </a:defRPr>
            </a:pPr>
            <a:r>
              <a:rPr lang="en-GB" sz="2000" dirty="0"/>
              <a:t>Subject: </a:t>
            </a:r>
          </a:p>
          <a:p>
            <a:pPr algn="ctr" defTabSz="685800">
              <a:defRPr sz="1800" b="0" i="0" u="none" strike="noStrike" kern="0" cap="none" spc="0" baseline="0">
                <a:solidFill>
                  <a:srgbClr val="000000"/>
                </a:solidFill>
                <a:uFillTx/>
              </a:defRPr>
            </a:pPr>
            <a:r>
              <a:rPr lang="en-GB" sz="2000" cap="all" dirty="0"/>
              <a:t>The innovative educational environment - a key to raising and educating emotionally intelligent and adaptable children, developing in a </a:t>
            </a:r>
            <a:r>
              <a:rPr lang="en-GB" sz="2000" cap="all"/>
              <a:t>dynamic world</a:t>
            </a:r>
            <a:endParaRPr lang="bg-BG" cap="all" dirty="0">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31E95586-951F-4016-A826-8348DD1A915D}"/>
              </a:ext>
            </a:extLst>
          </p:cNvPr>
          <p:cNvSpPr txBox="1"/>
          <p:nvPr/>
        </p:nvSpPr>
        <p:spPr>
          <a:xfrm flipH="1">
            <a:off x="1967006" y="6019800"/>
            <a:ext cx="3640016" cy="784830"/>
          </a:xfrm>
          <a:prstGeom prst="rect">
            <a:avLst/>
          </a:prstGeom>
          <a:noFill/>
        </p:spPr>
        <p:txBody>
          <a:bodyPr wrap="square" rtlCol="0">
            <a:spAutoFit/>
          </a:bodyPr>
          <a:lstStyle/>
          <a:p>
            <a:r>
              <a:rPr lang="en-US" sz="900" dirty="0">
                <a:latin typeface="Verdana" panose="020B0604030504040204" pitchFamily="34" charset="0"/>
                <a:ea typeface="Verdana" panose="020B0604030504040204" pitchFamily="34" charset="0"/>
              </a:rPr>
              <a:t>Made by</a:t>
            </a:r>
            <a:r>
              <a:rPr lang="bg-BG" sz="900" dirty="0">
                <a:latin typeface="Verdana" panose="020B0604030504040204" pitchFamily="34" charset="0"/>
                <a:ea typeface="Verdana" panose="020B0604030504040204" pitchFamily="34" charset="0"/>
              </a:rPr>
              <a:t>:</a:t>
            </a:r>
            <a:endParaRPr lang="en-US" sz="900" dirty="0">
              <a:latin typeface="Verdana" panose="020B0604030504040204" pitchFamily="34" charset="0"/>
              <a:ea typeface="Verdana" panose="020B0604030504040204" pitchFamily="34" charset="0"/>
            </a:endParaRPr>
          </a:p>
          <a:p>
            <a:r>
              <a:rPr lang="en-US" sz="900" dirty="0">
                <a:latin typeface="Verdana" panose="020B0604030504040204" pitchFamily="34" charset="0"/>
                <a:ea typeface="Verdana" panose="020B0604030504040204" pitchFamily="34" charset="0"/>
              </a:rPr>
              <a:t>Director</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V</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Dimitrova</a:t>
            </a:r>
            <a:endParaRPr lang="bg-BG" sz="900" dirty="0">
              <a:latin typeface="Verdana" panose="020B0604030504040204" pitchFamily="34" charset="0"/>
              <a:ea typeface="Verdana" panose="020B0604030504040204" pitchFamily="34" charset="0"/>
            </a:endParaRPr>
          </a:p>
          <a:p>
            <a:r>
              <a:rPr lang="en-US" sz="900" dirty="0">
                <a:latin typeface="Verdana" panose="020B0604030504040204" pitchFamily="34" charset="0"/>
                <a:ea typeface="Verdana" panose="020B0604030504040204" pitchFamily="34" charset="0"/>
              </a:rPr>
              <a:t>Sr</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teacher</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N</a:t>
            </a:r>
            <a:r>
              <a:rPr lang="bg-BG" sz="900" dirty="0">
                <a:latin typeface="Verdana" panose="020B0604030504040204" pitchFamily="34" charset="0"/>
                <a:ea typeface="Verdana" panose="020B0604030504040204" pitchFamily="34" charset="0"/>
              </a:rPr>
              <a:t>. </a:t>
            </a:r>
            <a:r>
              <a:rPr lang="en-US" sz="900" dirty="0" err="1">
                <a:latin typeface="Verdana" panose="020B0604030504040204" pitchFamily="34" charset="0"/>
                <a:ea typeface="Verdana" panose="020B0604030504040204" pitchFamily="34" charset="0"/>
              </a:rPr>
              <a:t>Gulisheva</a:t>
            </a:r>
            <a:endParaRPr lang="bg-BG" sz="900" dirty="0">
              <a:latin typeface="Verdana" panose="020B0604030504040204" pitchFamily="34" charset="0"/>
              <a:ea typeface="Verdana" panose="020B0604030504040204" pitchFamily="34" charset="0"/>
            </a:endParaRPr>
          </a:p>
          <a:p>
            <a:r>
              <a:rPr lang="en-US" sz="900" dirty="0">
                <a:latin typeface="Verdana" panose="020B0604030504040204" pitchFamily="34" charset="0"/>
                <a:ea typeface="Verdana" panose="020B0604030504040204" pitchFamily="34" charset="0"/>
              </a:rPr>
              <a:t>Sr</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teacher</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I</a:t>
            </a:r>
            <a:r>
              <a:rPr lang="bg-BG" sz="900" dirty="0">
                <a:latin typeface="Verdana" panose="020B0604030504040204" pitchFamily="34" charset="0"/>
                <a:ea typeface="Verdana" panose="020B0604030504040204" pitchFamily="34" charset="0"/>
              </a:rPr>
              <a:t>. </a:t>
            </a:r>
            <a:r>
              <a:rPr lang="en-US" sz="900" dirty="0" err="1">
                <a:latin typeface="Verdana" panose="020B0604030504040204" pitchFamily="34" charset="0"/>
                <a:ea typeface="Verdana" panose="020B0604030504040204" pitchFamily="34" charset="0"/>
              </a:rPr>
              <a:t>Marinova</a:t>
            </a:r>
            <a:endParaRPr lang="en-US" sz="900" dirty="0">
              <a:latin typeface="Verdana" panose="020B0604030504040204" pitchFamily="34" charset="0"/>
              <a:ea typeface="Verdana" panose="020B0604030504040204" pitchFamily="34" charset="0"/>
            </a:endParaRPr>
          </a:p>
          <a:p>
            <a:r>
              <a:rPr lang="en-US" sz="900" dirty="0">
                <a:latin typeface="Verdana" panose="020B0604030504040204" pitchFamily="34" charset="0"/>
                <a:ea typeface="Verdana" panose="020B0604030504040204" pitchFamily="34" charset="0"/>
              </a:rPr>
              <a:t>Kindergarten №40 'Children's World'</a:t>
            </a:r>
            <a:endParaRPr lang="bg-BG" sz="900" dirty="0">
              <a:latin typeface="Verdana" panose="020B0604030504040204" pitchFamily="34" charset="0"/>
              <a:ea typeface="Verdana" panose="020B0604030504040204" pitchFamily="34" charset="0"/>
            </a:endParaRPr>
          </a:p>
        </p:txBody>
      </p:sp>
      <p:sp>
        <p:nvSpPr>
          <p:cNvPr id="5" name="TextBox 4">
            <a:extLst>
              <a:ext uri="{FF2B5EF4-FFF2-40B4-BE49-F238E27FC236}">
                <a16:creationId xmlns:a16="http://schemas.microsoft.com/office/drawing/2014/main" id="{E4F6EC69-49CF-4BD3-B936-A9900591F146}"/>
              </a:ext>
            </a:extLst>
          </p:cNvPr>
          <p:cNvSpPr txBox="1"/>
          <p:nvPr/>
        </p:nvSpPr>
        <p:spPr>
          <a:xfrm flipH="1">
            <a:off x="8932106" y="6189002"/>
            <a:ext cx="1983545" cy="369332"/>
          </a:xfrm>
          <a:prstGeom prst="rect">
            <a:avLst/>
          </a:prstGeom>
          <a:noFill/>
        </p:spPr>
        <p:txBody>
          <a:bodyPr wrap="square" rtlCol="0">
            <a:spAutoFit/>
          </a:bodyPr>
          <a:lstStyle/>
          <a:p>
            <a:r>
              <a:rPr lang="en-US" sz="900" dirty="0">
                <a:latin typeface="Verdana" panose="020B0604030504040204" pitchFamily="34" charset="0"/>
                <a:ea typeface="Verdana" panose="020B0604030504040204" pitchFamily="34" charset="0"/>
              </a:rPr>
              <a:t>Country</a:t>
            </a:r>
            <a:r>
              <a:rPr lang="bg-BG" sz="900" dirty="0">
                <a:latin typeface="Verdana" panose="020B0604030504040204" pitchFamily="34" charset="0"/>
                <a:ea typeface="Verdana" panose="020B0604030504040204" pitchFamily="34" charset="0"/>
              </a:rPr>
              <a:t>: </a:t>
            </a:r>
            <a:r>
              <a:rPr lang="en-US" sz="900" dirty="0">
                <a:latin typeface="Verdana" panose="020B0604030504040204" pitchFamily="34" charset="0"/>
                <a:ea typeface="Verdana" panose="020B0604030504040204" pitchFamily="34" charset="0"/>
              </a:rPr>
              <a:t>Bulgaria</a:t>
            </a:r>
            <a:endParaRPr lang="bg-BG" sz="900" dirty="0">
              <a:latin typeface="Verdana" panose="020B0604030504040204" pitchFamily="34" charset="0"/>
              <a:ea typeface="Verdana" panose="020B0604030504040204" pitchFamily="34" charset="0"/>
            </a:endParaRPr>
          </a:p>
          <a:p>
            <a:r>
              <a:rPr lang="en-US" sz="900" dirty="0">
                <a:latin typeface="Verdana" panose="020B0604030504040204" pitchFamily="34" charset="0"/>
                <a:ea typeface="Verdana" panose="020B0604030504040204" pitchFamily="34" charset="0"/>
              </a:rPr>
              <a:t>City: Varna</a:t>
            </a:r>
            <a:endParaRPr lang="bg-BG" sz="900" dirty="0">
              <a:latin typeface="Verdana" panose="020B0604030504040204" pitchFamily="34" charset="0"/>
              <a:ea typeface="Verdana" panose="020B0604030504040204" pitchFamily="34" charset="0"/>
            </a:endParaRPr>
          </a:p>
        </p:txBody>
      </p:sp>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cxnSp>
        <p:nvCxnSpPr>
          <p:cNvPr id="12" name="Право съединение 11">
            <a:extLst>
              <a:ext uri="{FF2B5EF4-FFF2-40B4-BE49-F238E27FC236}">
                <a16:creationId xmlns:a16="http://schemas.microsoft.com/office/drawing/2014/main" id="{8D0504F6-9AB9-5600-5EBB-370D66505BA1}"/>
              </a:ext>
            </a:extLst>
          </p:cNvPr>
          <p:cNvCxnSpPr/>
          <p:nvPr/>
        </p:nvCxnSpPr>
        <p:spPr>
          <a:xfrm flipH="1">
            <a:off x="1524000" y="2781300"/>
            <a:ext cx="9144000" cy="0"/>
          </a:xfrm>
          <a:prstGeom prst="line">
            <a:avLst/>
          </a:prstGeom>
        </p:spPr>
        <p:style>
          <a:lnRef idx="3">
            <a:schemeClr val="accent6"/>
          </a:lnRef>
          <a:fillRef idx="0">
            <a:schemeClr val="accent6"/>
          </a:fillRef>
          <a:effectRef idx="2">
            <a:schemeClr val="accent6"/>
          </a:effectRef>
          <a:fontRef idx="minor">
            <a:schemeClr val="tx1"/>
          </a:fontRef>
        </p:style>
      </p:cxnSp>
      <p:sp>
        <p:nvSpPr>
          <p:cNvPr id="16" name="Правоъгълник 15">
            <a:extLst>
              <a:ext uri="{FF2B5EF4-FFF2-40B4-BE49-F238E27FC236}">
                <a16:creationId xmlns:a16="http://schemas.microsoft.com/office/drawing/2014/main" id="{C07E4279-A8BC-4CDA-0076-C36B6331EFB2}"/>
              </a:ext>
            </a:extLst>
          </p:cNvPr>
          <p:cNvSpPr/>
          <p:nvPr/>
        </p:nvSpPr>
        <p:spPr>
          <a:xfrm>
            <a:off x="3117274" y="1195685"/>
            <a:ext cx="6483927" cy="1323439"/>
          </a:xfrm>
          <a:prstGeom prst="rect">
            <a:avLst/>
          </a:prstGeom>
          <a:noFill/>
        </p:spPr>
        <p:txBody>
          <a:bodyPr wrap="square" lIns="91440" tIns="45720" rIns="91440" bIns="45720">
            <a:spAutoFit/>
          </a:bodyPr>
          <a:lstStyle/>
          <a:p>
            <a:pPr algn="ctr"/>
            <a:r>
              <a:rPr lang="en-US" sz="2000" dirty="0">
                <a:solidFill>
                  <a:srgbClr val="0070C0"/>
                </a:solidFill>
                <a:latin typeface="Segoe UI Historic" panose="020B0502040204020203" pitchFamily="34" charset="0"/>
              </a:rPr>
              <a:t>THE INNOVATIVE EDUCATIONAL ENVIRONMENT</a:t>
            </a:r>
          </a:p>
          <a:p>
            <a:pPr algn="ctr"/>
            <a:r>
              <a:rPr lang="en-US" sz="2000" dirty="0">
                <a:solidFill>
                  <a:srgbClr val="0070C0"/>
                </a:solidFill>
                <a:latin typeface="Segoe UI Historic" panose="020B0502040204020203" pitchFamily="34" charset="0"/>
              </a:rPr>
              <a:t>THROUGH THE PRISM OF EMOTIONAL INTELLIGENCE AND ARTIFICIAL INTELLIGENCE</a:t>
            </a:r>
          </a:p>
          <a:p>
            <a:pPr algn="ctr"/>
            <a:r>
              <a:rPr lang="en-US" sz="2000" dirty="0">
                <a:solidFill>
                  <a:srgbClr val="0070C0"/>
                </a:solidFill>
                <a:latin typeface="Segoe UI Historic" panose="020B0502040204020203" pitchFamily="34" charset="0"/>
              </a:rPr>
              <a:t>DIRECTIONS AND CHALLENGES</a:t>
            </a:r>
            <a:r>
              <a:rPr lang="ru-RU" dirty="0">
                <a:solidFill>
                  <a:srgbClr val="0070C0"/>
                </a:solidFill>
                <a:latin typeface="Segoe UI Historic" panose="020B0502040204020203" pitchFamily="34" charset="0"/>
              </a:rPr>
              <a:t> </a:t>
            </a:r>
            <a:endParaRPr lang="bg-BG" dirty="0">
              <a:ln w="0"/>
              <a:solidFill>
                <a:srgbClr val="0070C0"/>
              </a:solidFill>
              <a:effectLst>
                <a:outerShdw blurRad="38100" dist="25400" dir="5400000" algn="ctr" rotWithShape="0">
                  <a:srgbClr val="6E747A">
                    <a:alpha val="43000"/>
                  </a:srgbClr>
                </a:outerShdw>
              </a:effectLst>
            </a:endParaRPr>
          </a:p>
        </p:txBody>
      </p:sp>
      <p:pic>
        <p:nvPicPr>
          <p:cNvPr id="21" name="Picture 4" descr="ДЕТСКА ГРАДИНА №40 &quot;ДЕТСКИ СВЯТ&quot; – гр. Варна">
            <a:extLst>
              <a:ext uri="{FF2B5EF4-FFF2-40B4-BE49-F238E27FC236}">
                <a16:creationId xmlns:a16="http://schemas.microsoft.com/office/drawing/2014/main" id="{FE855F65-D027-5E09-2150-E0970DC209EB}"/>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4496500" y="4969589"/>
            <a:ext cx="3323926" cy="11871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3">
                <p:cTn id="7" fill="hold" display="0">
                  <p:stCondLst>
                    <p:cond delay="indefinite"/>
                  </p:stCondLst>
                  <p:endCondLst>
                    <p:cond evt="onStopAudio" delay="0">
                      <p:tgtEl>
                        <p:sldTgt/>
                      </p:tgtEl>
                    </p:cond>
                  </p:endCondLst>
                </p:cTn>
                <p:tgtEl>
                  <p:spTgt spid="2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Logo">
            <a:extLst>
              <a:ext uri="{FF2B5EF4-FFF2-40B4-BE49-F238E27FC236}">
                <a16:creationId xmlns:a16="http://schemas.microsoft.com/office/drawing/2014/main" id="{B9660FCB-3C9F-83B8-AD54-83F878CC0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4" name="Текстово поле 6">
            <a:extLst>
              <a:ext uri="{FF2B5EF4-FFF2-40B4-BE49-F238E27FC236}">
                <a16:creationId xmlns:a16="http://schemas.microsoft.com/office/drawing/2014/main" id="{BDEA5C5C-034B-8207-331C-6D2F8C5A0C13}"/>
              </a:ext>
            </a:extLst>
          </p:cNvPr>
          <p:cNvSpPr txBox="1"/>
          <p:nvPr/>
        </p:nvSpPr>
        <p:spPr>
          <a:xfrm>
            <a:off x="589138" y="1440801"/>
            <a:ext cx="11472498" cy="1384995"/>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	During the 'Pirate Adventure,' the children engaged in an exhilarating event. They learned how to embody the qualities of the bravest, funniest, and most daring sea adventurers. They attended a pirate trip organized by the kindergarten teachers. With the help of an old map, they found a hidden treasure, fed a hungry pirate, reached the 'Island of Shadows,' 'Island of Mysteries,' and 'Island of Challenges.' They also rescued a captive princess and overcame numerous other intriguing obstacles.</a:t>
            </a:r>
            <a:endParaRPr lang="bg-BG" sz="1200" dirty="0"/>
          </a:p>
          <a:p>
            <a:endParaRPr lang="bg-BG" sz="1200" dirty="0"/>
          </a:p>
        </p:txBody>
      </p:sp>
      <p:sp>
        <p:nvSpPr>
          <p:cNvPr id="15" name="Текстово поле 14">
            <a:extLst>
              <a:ext uri="{FF2B5EF4-FFF2-40B4-BE49-F238E27FC236}">
                <a16:creationId xmlns:a16="http://schemas.microsoft.com/office/drawing/2014/main" id="{003AB62C-8FB9-4BE9-EF9B-C56691B6706F}"/>
              </a:ext>
            </a:extLst>
          </p:cNvPr>
          <p:cNvSpPr txBox="1"/>
          <p:nvPr/>
        </p:nvSpPr>
        <p:spPr>
          <a:xfrm>
            <a:off x="0" y="790418"/>
            <a:ext cx="12191999" cy="651525"/>
          </a:xfrm>
          <a:prstGeom prst="rect">
            <a:avLst/>
          </a:prstGeom>
          <a:noFill/>
        </p:spPr>
        <p:txBody>
          <a:bodyPr wrap="square">
            <a:spAutoFit/>
          </a:bodyPr>
          <a:lstStyle/>
          <a:p>
            <a:pPr algn="ctr">
              <a:lnSpc>
                <a:spcPct val="150000"/>
              </a:lnSpc>
            </a:pPr>
            <a:r>
              <a:rPr lang="bg-BG" sz="2800" b="1" dirty="0">
                <a:latin typeface="Verdana" panose="020B0604030504040204" pitchFamily="34" charset="0"/>
                <a:ea typeface="Verdana" panose="020B0604030504040204" pitchFamily="34" charset="0"/>
              </a:rPr>
              <a:t>„</a:t>
            </a:r>
            <a:r>
              <a:rPr lang="en-US" sz="2800" b="1" dirty="0">
                <a:latin typeface="Verdana" panose="020B0604030504040204" pitchFamily="34" charset="0"/>
                <a:ea typeface="Verdana" panose="020B0604030504040204" pitchFamily="34" charset="0"/>
              </a:rPr>
              <a:t>Pirate</a:t>
            </a:r>
            <a:r>
              <a:rPr lang="bg-BG" sz="2800" b="1" dirty="0">
                <a:latin typeface="Verdana" panose="020B0604030504040204" pitchFamily="34" charset="0"/>
                <a:ea typeface="Verdana" panose="020B0604030504040204" pitchFamily="34" charset="0"/>
              </a:rPr>
              <a:t> </a:t>
            </a:r>
            <a:r>
              <a:rPr lang="en-US" sz="2800" b="1" dirty="0">
                <a:latin typeface="Verdana" panose="020B0604030504040204" pitchFamily="34" charset="0"/>
                <a:ea typeface="Verdana" panose="020B0604030504040204" pitchFamily="34" charset="0"/>
              </a:rPr>
              <a:t>Adventure</a:t>
            </a:r>
            <a:r>
              <a:rPr lang="bg-BG" sz="2800" b="1" dirty="0">
                <a:latin typeface="Verdana" panose="020B0604030504040204" pitchFamily="34" charset="0"/>
                <a:ea typeface="Verdana" panose="020B0604030504040204" pitchFamily="34" charset="0"/>
              </a:rPr>
              <a:t>“</a:t>
            </a:r>
            <a:r>
              <a:rPr lang="bg-BG" sz="2800" dirty="0">
                <a:latin typeface="Verdana" panose="020B0604030504040204" pitchFamily="34" charset="0"/>
                <a:ea typeface="Verdana" panose="020B0604030504040204" pitchFamily="34" charset="0"/>
              </a:rPr>
              <a:t> </a:t>
            </a:r>
          </a:p>
        </p:txBody>
      </p:sp>
      <p:pic>
        <p:nvPicPr>
          <p:cNvPr id="3" name="Картина 2" descr="Картина, която съдържа дърво, площадка за игра, на открито, екранна снимка&#10;&#10;Описанието е генерирано автоматично">
            <a:extLst>
              <a:ext uri="{FF2B5EF4-FFF2-40B4-BE49-F238E27FC236}">
                <a16:creationId xmlns:a16="http://schemas.microsoft.com/office/drawing/2014/main" id="{3CA758AF-1A9C-BA66-E0ED-C3B2B816AC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2406" y="2680792"/>
            <a:ext cx="3010589" cy="4014118"/>
          </a:xfrm>
          <a:prstGeom prst="rect">
            <a:avLst/>
          </a:prstGeom>
        </p:spPr>
      </p:pic>
      <p:pic>
        <p:nvPicPr>
          <p:cNvPr id="6" name="Картина 5" descr="Картина, която съдържа на открито, колаж, площадка за игра, момче&#10;&#10;Описанието е генерирано автоматично">
            <a:extLst>
              <a:ext uri="{FF2B5EF4-FFF2-40B4-BE49-F238E27FC236}">
                <a16:creationId xmlns:a16="http://schemas.microsoft.com/office/drawing/2014/main" id="{7140D0D3-E3FF-705B-E6AB-CBB36806BC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559" y="2680791"/>
            <a:ext cx="3010589" cy="4014119"/>
          </a:xfrm>
          <a:prstGeom prst="rect">
            <a:avLst/>
          </a:prstGeom>
        </p:spPr>
      </p:pic>
      <p:pic>
        <p:nvPicPr>
          <p:cNvPr id="12" name="Картина 11" descr="Картина, която съдържа на открито, дрехи, площадка за игра, колаж&#10;&#10;Описанието е генерирано автоматично">
            <a:extLst>
              <a:ext uri="{FF2B5EF4-FFF2-40B4-BE49-F238E27FC236}">
                <a16:creationId xmlns:a16="http://schemas.microsoft.com/office/drawing/2014/main" id="{06210809-CAFA-0C61-D8D2-DE97E89AFB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82133" y="2680791"/>
            <a:ext cx="3010588" cy="4014118"/>
          </a:xfrm>
          <a:prstGeom prst="rect">
            <a:avLst/>
          </a:prstGeom>
        </p:spPr>
      </p:pic>
      <p:sp>
        <p:nvSpPr>
          <p:cNvPr id="18" name="Текстово поле 17">
            <a:extLst>
              <a:ext uri="{FF2B5EF4-FFF2-40B4-BE49-F238E27FC236}">
                <a16:creationId xmlns:a16="http://schemas.microsoft.com/office/drawing/2014/main" id="{82FB4AD4-25EF-74E1-57FD-2274FED84E02}"/>
              </a:ext>
            </a:extLst>
          </p:cNvPr>
          <p:cNvSpPr txBox="1"/>
          <p:nvPr/>
        </p:nvSpPr>
        <p:spPr>
          <a:xfrm>
            <a:off x="9550400" y="1042126"/>
            <a:ext cx="6096000" cy="276999"/>
          </a:xfrm>
          <a:prstGeom prst="rect">
            <a:avLst/>
          </a:prstGeom>
          <a:noFill/>
        </p:spPr>
        <p:txBody>
          <a:bodyPr wrap="square">
            <a:spAutoFit/>
          </a:bodyPr>
          <a:lstStyle/>
          <a:p>
            <a:r>
              <a:rPr lang="bg-BG" sz="1200" dirty="0">
                <a:latin typeface="Verdana" panose="020B0604030504040204" pitchFamily="34" charset="0"/>
                <a:ea typeface="Verdana" panose="020B0604030504040204" pitchFamily="34" charset="0"/>
                <a:hlinkClick r:id="rId6"/>
              </a:rPr>
              <a:t>https://youtu.be/QXQjgALccMw</a:t>
            </a:r>
            <a:endParaRPr lang="bg-BG"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322254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a:extLst>
              <a:ext uri="{FF2B5EF4-FFF2-40B4-BE49-F238E27FC236}">
                <a16:creationId xmlns:a16="http://schemas.microsoft.com/office/drawing/2014/main" id="{94DA3440-6EC9-A3E0-896F-DB73A49637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4" name="Текстово поле 6">
            <a:extLst>
              <a:ext uri="{FF2B5EF4-FFF2-40B4-BE49-F238E27FC236}">
                <a16:creationId xmlns:a16="http://schemas.microsoft.com/office/drawing/2014/main" id="{BDEA5C5C-034B-8207-331C-6D2F8C5A0C13}"/>
              </a:ext>
            </a:extLst>
          </p:cNvPr>
          <p:cNvSpPr txBox="1"/>
          <p:nvPr/>
        </p:nvSpPr>
        <p:spPr>
          <a:xfrm>
            <a:off x="4369866" y="1838005"/>
            <a:ext cx="3384075" cy="5170646"/>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Summer entertainment in kindergarten is a means to bring children abundant joy, fun, and laughter. These activities offer a light and informal opportunity to broaden their knowledge, stimulate their imagination and thinking, appreciate aesthetics, and develop empathy. Our children's summers can truly turn into vibrant and magical experiences, brimming with unforgettable memories and photos that will bring smiles over time as long as we recall our cherished childhood games and adventures. Laughter, running, and fun – all these elements encompass the world of </a:t>
            </a:r>
            <a:r>
              <a:rPr lang="en-US" sz="1200" cap="all" dirty="0">
                <a:latin typeface="Verdana" panose="020B0604030504040204" pitchFamily="34" charset="0"/>
                <a:ea typeface="Verdana" panose="020B0604030504040204" pitchFamily="34" charset="0"/>
              </a:rPr>
              <a:t>carefree enjoyment</a:t>
            </a:r>
            <a:r>
              <a:rPr lang="en-US" sz="1200" dirty="0">
                <a:latin typeface="Verdana" panose="020B0604030504040204" pitchFamily="34" charset="0"/>
                <a:ea typeface="Verdana" panose="020B0604030504040204" pitchFamily="34" charset="0"/>
              </a:rPr>
              <a:t>!</a:t>
            </a:r>
            <a:endParaRPr lang="bg-BG" sz="1200" b="1" dirty="0">
              <a:latin typeface="Verdana" panose="020B0604030504040204" pitchFamily="34" charset="0"/>
              <a:ea typeface="Verdana" panose="020B0604030504040204" pitchFamily="34" charset="0"/>
            </a:endParaRPr>
          </a:p>
          <a:p>
            <a:pPr algn="just">
              <a:lnSpc>
                <a:spcPct val="150000"/>
              </a:lnSpc>
            </a:pPr>
            <a:endParaRPr lang="bg-BG" sz="1200" dirty="0"/>
          </a:p>
          <a:p>
            <a:pPr lvl="0"/>
            <a:endParaRPr lang="bg-BG" sz="1200" dirty="0"/>
          </a:p>
          <a:p>
            <a:endParaRPr lang="bg-BG" sz="1200" dirty="0"/>
          </a:p>
        </p:txBody>
      </p:sp>
      <p:sp>
        <p:nvSpPr>
          <p:cNvPr id="15" name="Текстово поле 14">
            <a:extLst>
              <a:ext uri="{FF2B5EF4-FFF2-40B4-BE49-F238E27FC236}">
                <a16:creationId xmlns:a16="http://schemas.microsoft.com/office/drawing/2014/main" id="{003AB62C-8FB9-4BE9-EF9B-C56691B6706F}"/>
              </a:ext>
            </a:extLst>
          </p:cNvPr>
          <p:cNvSpPr txBox="1"/>
          <p:nvPr/>
        </p:nvSpPr>
        <p:spPr>
          <a:xfrm>
            <a:off x="0" y="790418"/>
            <a:ext cx="12191999" cy="651525"/>
          </a:xfrm>
          <a:prstGeom prst="rect">
            <a:avLst/>
          </a:prstGeom>
          <a:noFill/>
        </p:spPr>
        <p:txBody>
          <a:bodyPr wrap="square">
            <a:spAutoFit/>
          </a:bodyPr>
          <a:lstStyle/>
          <a:p>
            <a:pPr algn="ctr">
              <a:lnSpc>
                <a:spcPct val="150000"/>
              </a:lnSpc>
            </a:pPr>
            <a:r>
              <a:rPr lang="bg-BG" sz="2800" b="1" dirty="0">
                <a:latin typeface="Verdana" panose="020B0604030504040204" pitchFamily="34" charset="0"/>
                <a:ea typeface="Verdana" panose="020B0604030504040204" pitchFamily="34" charset="0"/>
              </a:rPr>
              <a:t>„</a:t>
            </a:r>
            <a:r>
              <a:rPr lang="en-US" sz="2800" b="1" dirty="0">
                <a:latin typeface="Verdana" panose="020B0604030504040204" pitchFamily="34" charset="0"/>
                <a:ea typeface="Verdana" panose="020B0604030504040204" pitchFamily="34" charset="0"/>
              </a:rPr>
              <a:t>Clam</a:t>
            </a:r>
            <a:r>
              <a:rPr lang="bg-BG" sz="2800" b="1" dirty="0">
                <a:latin typeface="Verdana" panose="020B0604030504040204" pitchFamily="34" charset="0"/>
                <a:ea typeface="Verdana" panose="020B0604030504040204" pitchFamily="34" charset="0"/>
              </a:rPr>
              <a:t> </a:t>
            </a:r>
            <a:r>
              <a:rPr lang="en-US" sz="2800" b="1" dirty="0">
                <a:latin typeface="Verdana" panose="020B0604030504040204" pitchFamily="34" charset="0"/>
                <a:ea typeface="Verdana" panose="020B0604030504040204" pitchFamily="34" charset="0"/>
              </a:rPr>
              <a:t>Fiesta</a:t>
            </a:r>
            <a:r>
              <a:rPr lang="bg-BG" sz="2800" b="1" dirty="0">
                <a:latin typeface="Verdana" panose="020B0604030504040204" pitchFamily="34" charset="0"/>
                <a:ea typeface="Verdana" panose="020B0604030504040204" pitchFamily="34" charset="0"/>
              </a:rPr>
              <a:t>“ и „</a:t>
            </a:r>
            <a:r>
              <a:rPr lang="en-US" sz="2800" b="1" dirty="0">
                <a:latin typeface="Verdana" panose="020B0604030504040204" pitchFamily="34" charset="0"/>
                <a:ea typeface="Verdana" panose="020B0604030504040204" pitchFamily="34" charset="0"/>
              </a:rPr>
              <a:t>Lemonade Party</a:t>
            </a:r>
            <a:r>
              <a:rPr lang="bg-BG" sz="2800" b="1" dirty="0">
                <a:latin typeface="Verdana" panose="020B0604030504040204" pitchFamily="34" charset="0"/>
                <a:ea typeface="Verdana" panose="020B0604030504040204" pitchFamily="34" charset="0"/>
              </a:rPr>
              <a:t>“ </a:t>
            </a:r>
            <a:r>
              <a:rPr lang="bg-BG" sz="2800" dirty="0">
                <a:latin typeface="Verdana" panose="020B0604030504040204" pitchFamily="34" charset="0"/>
                <a:ea typeface="Verdana" panose="020B0604030504040204" pitchFamily="34" charset="0"/>
              </a:rPr>
              <a:t> </a:t>
            </a:r>
          </a:p>
        </p:txBody>
      </p:sp>
      <p:pic>
        <p:nvPicPr>
          <p:cNvPr id="5" name="Картина 4" descr="Картина, която съдържа Човешко лице, човек, дрехи, бебе&#10;&#10;Описанието е генерирано автоматично">
            <a:extLst>
              <a:ext uri="{FF2B5EF4-FFF2-40B4-BE49-F238E27FC236}">
                <a16:creationId xmlns:a16="http://schemas.microsoft.com/office/drawing/2014/main" id="{8C1C3DB4-0C27-BD8B-EF18-B5E0F228DB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8497" y="1489725"/>
            <a:ext cx="3799508" cy="4975088"/>
          </a:xfrm>
          <a:prstGeom prst="rect">
            <a:avLst/>
          </a:prstGeom>
        </p:spPr>
      </p:pic>
      <p:pic>
        <p:nvPicPr>
          <p:cNvPr id="9" name="Картина 8" descr="Картина, която съдържа дрехи, Човешко лице, колаж, момиче&#10;&#10;Описанието е генерирано автоматично">
            <a:extLst>
              <a:ext uri="{FF2B5EF4-FFF2-40B4-BE49-F238E27FC236}">
                <a16:creationId xmlns:a16="http://schemas.microsoft.com/office/drawing/2014/main" id="{E9AEAAF0-199E-C128-B009-A189DCCBD1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994" y="1489725"/>
            <a:ext cx="3731316" cy="4975088"/>
          </a:xfrm>
          <a:prstGeom prst="rect">
            <a:avLst/>
          </a:prstGeom>
        </p:spPr>
      </p:pic>
      <p:sp>
        <p:nvSpPr>
          <p:cNvPr id="3" name="Текстово поле 2">
            <a:extLst>
              <a:ext uri="{FF2B5EF4-FFF2-40B4-BE49-F238E27FC236}">
                <a16:creationId xmlns:a16="http://schemas.microsoft.com/office/drawing/2014/main" id="{6BEC4E60-40AE-5000-3D65-2B105BFD3DA5}"/>
              </a:ext>
            </a:extLst>
          </p:cNvPr>
          <p:cNvSpPr txBox="1"/>
          <p:nvPr/>
        </p:nvSpPr>
        <p:spPr>
          <a:xfrm>
            <a:off x="423994" y="6518255"/>
            <a:ext cx="3731316" cy="276999"/>
          </a:xfrm>
          <a:prstGeom prst="rect">
            <a:avLst/>
          </a:prstGeom>
          <a:noFill/>
        </p:spPr>
        <p:txBody>
          <a:bodyPr wrap="square">
            <a:spAutoFit/>
          </a:bodyPr>
          <a:lstStyle/>
          <a:p>
            <a:pPr algn="ctr"/>
            <a:r>
              <a:rPr lang="en-US" sz="1200" dirty="0">
                <a:latin typeface="Verdana" panose="020B0604030504040204" pitchFamily="34" charset="0"/>
                <a:ea typeface="Verdana" panose="020B0604030504040204" pitchFamily="34" charset="0"/>
                <a:hlinkClick r:id="rId6"/>
              </a:rPr>
              <a:t>https://youtu.be/6BXwZQLRijU</a:t>
            </a:r>
            <a:endParaRPr lang="bg-BG" sz="1200" dirty="0">
              <a:latin typeface="Verdana" panose="020B0604030504040204" pitchFamily="34" charset="0"/>
              <a:ea typeface="Verdana" panose="020B0604030504040204" pitchFamily="34" charset="0"/>
            </a:endParaRPr>
          </a:p>
        </p:txBody>
      </p:sp>
      <p:sp>
        <p:nvSpPr>
          <p:cNvPr id="7" name="Текстово поле 6">
            <a:extLst>
              <a:ext uri="{FF2B5EF4-FFF2-40B4-BE49-F238E27FC236}">
                <a16:creationId xmlns:a16="http://schemas.microsoft.com/office/drawing/2014/main" id="{07DA0DC0-CF4A-33FB-664E-8700FDF51568}"/>
              </a:ext>
            </a:extLst>
          </p:cNvPr>
          <p:cNvSpPr txBox="1"/>
          <p:nvPr/>
        </p:nvSpPr>
        <p:spPr>
          <a:xfrm>
            <a:off x="7968497" y="6518255"/>
            <a:ext cx="3799509" cy="276999"/>
          </a:xfrm>
          <a:prstGeom prst="rect">
            <a:avLst/>
          </a:prstGeom>
          <a:noFill/>
        </p:spPr>
        <p:txBody>
          <a:bodyPr wrap="square">
            <a:spAutoFit/>
          </a:bodyPr>
          <a:lstStyle/>
          <a:p>
            <a:pPr algn="ctr"/>
            <a:r>
              <a:rPr lang="bg-BG" sz="1200" dirty="0">
                <a:latin typeface="Verdana" panose="020B0604030504040204" pitchFamily="34" charset="0"/>
                <a:ea typeface="Verdana" panose="020B0604030504040204" pitchFamily="34" charset="0"/>
                <a:hlinkClick r:id="rId7"/>
              </a:rPr>
              <a:t>https://youtu.be/uyAdVI2MGoE</a:t>
            </a:r>
            <a:endParaRPr lang="bg-BG"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918422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a:extLst>
              <a:ext uri="{FF2B5EF4-FFF2-40B4-BE49-F238E27FC236}">
                <a16:creationId xmlns:a16="http://schemas.microsoft.com/office/drawing/2014/main" id="{6C8644C8-E585-0171-1B3F-18BEA8894D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2" name="Текстово поле 6">
            <a:extLst>
              <a:ext uri="{FF2B5EF4-FFF2-40B4-BE49-F238E27FC236}">
                <a16:creationId xmlns:a16="http://schemas.microsoft.com/office/drawing/2014/main" id="{D97942A5-DE30-221A-72B0-4A18C152AED8}"/>
              </a:ext>
            </a:extLst>
          </p:cNvPr>
          <p:cNvSpPr txBox="1"/>
          <p:nvPr/>
        </p:nvSpPr>
        <p:spPr>
          <a:xfrm>
            <a:off x="563669" y="1114424"/>
            <a:ext cx="7116570" cy="4893647"/>
          </a:xfrm>
          <a:prstGeom prst="rect">
            <a:avLst/>
          </a:prstGeom>
          <a:noFill/>
        </p:spPr>
        <p:txBody>
          <a:bodyPr wrap="square" rtlCol="0">
            <a:spAutoFit/>
          </a:bodyPr>
          <a:lstStyle/>
          <a:p>
            <a:pPr algn="just">
              <a:lnSpc>
                <a:spcPct val="150000"/>
              </a:lnSpc>
            </a:pPr>
            <a:r>
              <a:rPr lang="ru-RU" sz="2000" dirty="0">
                <a:latin typeface="Verdana" panose="020B0604030504040204" pitchFamily="34" charset="0"/>
                <a:ea typeface="Verdana" panose="020B0604030504040204" pitchFamily="34" charset="0"/>
              </a:rPr>
              <a:t>	</a:t>
            </a:r>
            <a:r>
              <a:rPr lang="en-US" sz="2000" dirty="0">
                <a:latin typeface="Verdana" panose="020B0604030504040204" pitchFamily="34" charset="0"/>
                <a:ea typeface="Verdana" panose="020B0604030504040204" pitchFamily="34" charset="0"/>
              </a:rPr>
              <a:t>The team of Kindergarten №40 'Children's World' consists of workaholics rich in creativity, imagination, emotionality, and energy. We are not afraid; quite the opposite, we embrace and confront the challenges of the new age. Most importantly, we love the children, and they reciprocate that affection. Their noise, laughter, and the fire in their eyes motivate us to accomplish even the most impossible tasks.</a:t>
            </a:r>
          </a:p>
          <a:p>
            <a:pPr algn="just">
              <a:lnSpc>
                <a:spcPct val="150000"/>
              </a:lnSpc>
            </a:pPr>
            <a:r>
              <a:rPr lang="en-US" sz="2000" dirty="0">
                <a:latin typeface="Verdana" panose="020B0604030504040204" pitchFamily="34" charset="0"/>
                <a:ea typeface="Verdana" panose="020B0604030504040204" pitchFamily="34" charset="0"/>
              </a:rPr>
              <a:t>Hence, anticipate the unexpected from us!</a:t>
            </a:r>
            <a:r>
              <a:rPr lang="bg-BG" sz="2000" dirty="0">
                <a:latin typeface="Verdana" panose="020B0604030504040204" pitchFamily="34" charset="0"/>
                <a:ea typeface="Verdana" panose="020B0604030504040204" pitchFamily="34" charset="0"/>
              </a:rPr>
              <a:t>	</a:t>
            </a:r>
            <a:endParaRPr lang="bg-BG" sz="1200" dirty="0"/>
          </a:p>
          <a:p>
            <a:endParaRPr lang="bg-BG" sz="1200" dirty="0"/>
          </a:p>
        </p:txBody>
      </p:sp>
      <p:pic>
        <p:nvPicPr>
          <p:cNvPr id="4" name="Картина 3" descr="Картина, която съдържа дрехи, обувки, сграда, на открито&#10;&#10;Описанието е генерирано автоматично">
            <a:extLst>
              <a:ext uri="{FF2B5EF4-FFF2-40B4-BE49-F238E27FC236}">
                <a16:creationId xmlns:a16="http://schemas.microsoft.com/office/drawing/2014/main" id="{E8D433B4-B4ED-0E53-91E7-81023E8F8D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3911" y="1114424"/>
            <a:ext cx="3292259" cy="5487098"/>
          </a:xfrm>
          <a:prstGeom prst="rect">
            <a:avLst/>
          </a:prstGeom>
        </p:spPr>
      </p:pic>
      <p:sp>
        <p:nvSpPr>
          <p:cNvPr id="6" name="Текстово поле 5">
            <a:extLst>
              <a:ext uri="{FF2B5EF4-FFF2-40B4-BE49-F238E27FC236}">
                <a16:creationId xmlns:a16="http://schemas.microsoft.com/office/drawing/2014/main" id="{2B7A47E1-20B9-7270-EB36-53F221921652}"/>
              </a:ext>
            </a:extLst>
          </p:cNvPr>
          <p:cNvSpPr txBox="1"/>
          <p:nvPr/>
        </p:nvSpPr>
        <p:spPr>
          <a:xfrm>
            <a:off x="0" y="5892802"/>
            <a:ext cx="8243911" cy="708720"/>
          </a:xfrm>
          <a:prstGeom prst="rect">
            <a:avLst/>
          </a:prstGeom>
          <a:noFill/>
        </p:spPr>
        <p:txBody>
          <a:bodyPr wrap="square">
            <a:spAutoFit/>
          </a:bodyPr>
          <a:lstStyle/>
          <a:p>
            <a:pPr algn="ctr">
              <a:lnSpc>
                <a:spcPct val="150000"/>
              </a:lnSpc>
            </a:pPr>
            <a:r>
              <a:rPr lang="en-US" sz="3000" b="1" dirty="0">
                <a:latin typeface="Verdana" panose="020B0604030504040204" pitchFamily="34" charset="0"/>
                <a:ea typeface="Verdana" panose="020B0604030504040204" pitchFamily="34" charset="0"/>
              </a:rPr>
              <a:t>Thank you for your attention!</a:t>
            </a:r>
            <a:endParaRPr lang="bg-BG" sz="3000" b="1" dirty="0"/>
          </a:p>
        </p:txBody>
      </p:sp>
    </p:spTree>
    <p:extLst>
      <p:ext uri="{BB962C8B-B14F-4D97-AF65-F5344CB8AC3E}">
        <p14:creationId xmlns:p14="http://schemas.microsoft.com/office/powerpoint/2010/main" val="4232204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a:extLst>
              <a:ext uri="{FF2B5EF4-FFF2-40B4-BE49-F238E27FC236}">
                <a16:creationId xmlns:a16="http://schemas.microsoft.com/office/drawing/2014/main" id="{FF8618DC-CDC6-5FA1-1097-A7C4C6D10E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4" name="Текстово поле 6">
            <a:extLst>
              <a:ext uri="{FF2B5EF4-FFF2-40B4-BE49-F238E27FC236}">
                <a16:creationId xmlns:a16="http://schemas.microsoft.com/office/drawing/2014/main" id="{EC4E4061-CBEA-F9B7-5E86-299160E6AE74}"/>
              </a:ext>
            </a:extLst>
          </p:cNvPr>
          <p:cNvSpPr txBox="1"/>
          <p:nvPr/>
        </p:nvSpPr>
        <p:spPr>
          <a:xfrm>
            <a:off x="758131" y="1122211"/>
            <a:ext cx="10502904" cy="4408899"/>
          </a:xfrm>
          <a:prstGeom prst="rect">
            <a:avLst/>
          </a:prstGeom>
          <a:noFill/>
        </p:spPr>
        <p:txBody>
          <a:bodyPr wrap="square" rtlCol="0">
            <a:spAutoFit/>
          </a:bodyPr>
          <a:lstStyle/>
          <a:p>
            <a:pPr algn="just">
              <a:lnSpc>
                <a:spcPct val="150000"/>
              </a:lnSpc>
            </a:pPr>
            <a:r>
              <a:rPr lang="en-US" sz="1500" dirty="0">
                <a:latin typeface="Verdana" panose="020B0604030504040204" pitchFamily="34" charset="0"/>
                <a:ea typeface="Verdana" panose="020B0604030504040204" pitchFamily="34" charset="0"/>
              </a:rPr>
              <a:t>	Today's children and their parents belong to a new generation of young people who are growing up and evolving in an incredibly modern and technological world. The driving force in our daily lives is the fusion of innovative approaches with dynamic educational resources, aimed at nurturing essential social and emotional competencies in alignment with the challenges of the 21st century. Striving to meet the evolving expectations of present-day children, our team exhibits exceptional flexibility and speed of adaptation, working actively in this direction. Our vision for a contemporary Kindergarten encompasses innovation at all levels:</a:t>
            </a:r>
          </a:p>
          <a:p>
            <a:pPr marL="685800" lvl="1" indent="-228600" algn="just">
              <a:lnSpc>
                <a:spcPct val="150000"/>
              </a:lnSpc>
              <a:buAutoNum type="arabicPeriod"/>
            </a:pPr>
            <a:r>
              <a:rPr lang="en-GB" dirty="0">
                <a:latin typeface="Verdana" panose="020B0604030504040204" pitchFamily="34" charset="0"/>
                <a:ea typeface="Verdana" panose="020B0604030504040204" pitchFamily="34" charset="0"/>
              </a:rPr>
              <a:t>Revitalization of the </a:t>
            </a:r>
            <a:r>
              <a:rPr lang="en-US" dirty="0">
                <a:latin typeface="Verdana" panose="020B0604030504040204" pitchFamily="34" charset="0"/>
                <a:ea typeface="Verdana" panose="020B0604030504040204" pitchFamily="34" charset="0"/>
              </a:rPr>
              <a:t>facilities</a:t>
            </a:r>
            <a:endParaRPr lang="bg-BG" dirty="0">
              <a:latin typeface="Verdana" panose="020B0604030504040204" pitchFamily="34" charset="0"/>
              <a:ea typeface="Verdana" panose="020B0604030504040204" pitchFamily="34" charset="0"/>
            </a:endParaRPr>
          </a:p>
          <a:p>
            <a:pPr marL="685800" lvl="1" indent="-228600" algn="just">
              <a:lnSpc>
                <a:spcPct val="150000"/>
              </a:lnSpc>
              <a:buAutoNum type="arabicPeriod"/>
            </a:pPr>
            <a:r>
              <a:rPr lang="en-GB" dirty="0">
                <a:latin typeface="Verdana" panose="020B0604030504040204" pitchFamily="34" charset="0"/>
                <a:ea typeface="Verdana" panose="020B0604030504040204" pitchFamily="34" charset="0"/>
              </a:rPr>
              <a:t>Renewal of the technical equipment </a:t>
            </a:r>
            <a:endParaRPr lang="bg-BG" dirty="0">
              <a:latin typeface="Verdana" panose="020B0604030504040204" pitchFamily="34" charset="0"/>
              <a:ea typeface="Verdana" panose="020B0604030504040204" pitchFamily="34" charset="0"/>
            </a:endParaRPr>
          </a:p>
          <a:p>
            <a:pPr marL="685800" lvl="1" indent="-228600" algn="just">
              <a:lnSpc>
                <a:spcPct val="150000"/>
              </a:lnSpc>
              <a:buAutoNum type="arabicPeriod"/>
            </a:pPr>
            <a:r>
              <a:rPr lang="en-US" dirty="0">
                <a:latin typeface="Verdana" panose="020B0604030504040204" pitchFamily="34" charset="0"/>
                <a:ea typeface="Verdana" panose="020B0604030504040204" pitchFamily="34" charset="0"/>
              </a:rPr>
              <a:t>Introduction of novel activities and entertainment for the children</a:t>
            </a:r>
            <a:endParaRPr lang="bg-BG" dirty="0">
              <a:latin typeface="Verdana" panose="020B0604030504040204" pitchFamily="34" charset="0"/>
              <a:ea typeface="Verdana" panose="020B0604030504040204" pitchFamily="34" charset="0"/>
            </a:endParaRPr>
          </a:p>
          <a:p>
            <a:pPr algn="just">
              <a:lnSpc>
                <a:spcPct val="150000"/>
              </a:lnSpc>
            </a:pPr>
            <a:endParaRPr lang="bg-BG" sz="1200" dirty="0"/>
          </a:p>
          <a:p>
            <a:pPr lvl="0"/>
            <a:endParaRPr lang="bg-BG" sz="1200" dirty="0"/>
          </a:p>
          <a:p>
            <a:endParaRPr lang="bg-BG" sz="1200" dirty="0"/>
          </a:p>
        </p:txBody>
      </p:sp>
      <p:pic>
        <p:nvPicPr>
          <p:cNvPr id="2" name="Picture 4" descr="ДЕТСКА ГРАДИНА №40 &quot;ДЕТСКИ СВЯТ&quot; – гр. Варна">
            <a:extLst>
              <a:ext uri="{FF2B5EF4-FFF2-40B4-BE49-F238E27FC236}">
                <a16:creationId xmlns:a16="http://schemas.microsoft.com/office/drawing/2014/main" id="{E60116B5-E080-BAF8-24EA-076F3347F0AB}"/>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8622451" y="5507794"/>
            <a:ext cx="3323926" cy="1187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225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a:extLst>
              <a:ext uri="{FF2B5EF4-FFF2-40B4-BE49-F238E27FC236}">
                <a16:creationId xmlns:a16="http://schemas.microsoft.com/office/drawing/2014/main" id="{5E93AA22-7173-AFDD-39E6-20C33E0FFA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4" name="Текстово поле 6">
            <a:extLst>
              <a:ext uri="{FF2B5EF4-FFF2-40B4-BE49-F238E27FC236}">
                <a16:creationId xmlns:a16="http://schemas.microsoft.com/office/drawing/2014/main" id="{EC4E4061-CBEA-F9B7-5E86-299160E6AE74}"/>
              </a:ext>
            </a:extLst>
          </p:cNvPr>
          <p:cNvSpPr txBox="1"/>
          <p:nvPr/>
        </p:nvSpPr>
        <p:spPr>
          <a:xfrm>
            <a:off x="758130" y="885984"/>
            <a:ext cx="10824269" cy="1107996"/>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	To ensure the children's comfort within the kindergarten, the facilities underwent a comprehensive renovation, including the gymnasium, study rooms, corridors, washrooms, and toilets. The learning spaces and specialized cabinets have been furnished with new, attractive, and functional furniture.</a:t>
            </a:r>
            <a:endParaRPr lang="bg-BG" sz="1200" dirty="0"/>
          </a:p>
          <a:p>
            <a:endParaRPr lang="bg-BG" sz="1200" dirty="0"/>
          </a:p>
        </p:txBody>
      </p:sp>
      <p:pic>
        <p:nvPicPr>
          <p:cNvPr id="5" name="Картина 4" descr="Картина, която съдържа на закрито, Водопроводна инсталация, баня, кран&#10;&#10;Описанието е генерирано автоматично">
            <a:extLst>
              <a:ext uri="{FF2B5EF4-FFF2-40B4-BE49-F238E27FC236}">
                <a16:creationId xmlns:a16="http://schemas.microsoft.com/office/drawing/2014/main" id="{46020E5A-B05C-6E08-CDEB-13442D77FE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0834" y="1993344"/>
            <a:ext cx="4701566" cy="4701566"/>
          </a:xfrm>
          <a:prstGeom prst="rect">
            <a:avLst/>
          </a:prstGeom>
        </p:spPr>
      </p:pic>
      <p:pic>
        <p:nvPicPr>
          <p:cNvPr id="7" name="Картина 6" descr="Картина, която съдържа на закрито, колаж, рафт, обзавеждане&#10;&#10;Описанието е генерирано автоматично">
            <a:extLst>
              <a:ext uri="{FF2B5EF4-FFF2-40B4-BE49-F238E27FC236}">
                <a16:creationId xmlns:a16="http://schemas.microsoft.com/office/drawing/2014/main" id="{0A42F75D-A66E-1674-3714-EBD72D95DA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130" y="1993344"/>
            <a:ext cx="5878393" cy="4701566"/>
          </a:xfrm>
          <a:prstGeom prst="rect">
            <a:avLst/>
          </a:prstGeom>
        </p:spPr>
      </p:pic>
      <p:sp>
        <p:nvSpPr>
          <p:cNvPr id="10" name="Текстово поле 6">
            <a:extLst>
              <a:ext uri="{FF2B5EF4-FFF2-40B4-BE49-F238E27FC236}">
                <a16:creationId xmlns:a16="http://schemas.microsoft.com/office/drawing/2014/main" id="{3D16210B-C668-8E90-A901-B9AE21FF7D1A}"/>
              </a:ext>
            </a:extLst>
          </p:cNvPr>
          <p:cNvSpPr txBox="1"/>
          <p:nvPr/>
        </p:nvSpPr>
        <p:spPr>
          <a:xfrm>
            <a:off x="0" y="2971919"/>
            <a:ext cx="12192000" cy="914161"/>
          </a:xfrm>
          <a:prstGeom prst="rect">
            <a:avLst/>
          </a:prstGeom>
          <a:noFill/>
        </p:spPr>
        <p:txBody>
          <a:bodyPr wrap="square" rtlCol="0">
            <a:spAutoFit/>
          </a:bodyPr>
          <a:lstStyle/>
          <a:p>
            <a:pPr algn="ctr">
              <a:lnSpc>
                <a:spcPct val="150000"/>
              </a:lnSpc>
            </a:pPr>
            <a:r>
              <a:rPr lang="en-US" sz="4000" dirty="0"/>
              <a:t>Revitalization of the facilities</a:t>
            </a:r>
            <a:endParaRPr lang="bg-BG" sz="4000" dirty="0"/>
          </a:p>
        </p:txBody>
      </p:sp>
    </p:spTree>
    <p:extLst>
      <p:ext uri="{BB962C8B-B14F-4D97-AF65-F5344CB8AC3E}">
        <p14:creationId xmlns:p14="http://schemas.microsoft.com/office/powerpoint/2010/main" val="78551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a:extLst>
              <a:ext uri="{FF2B5EF4-FFF2-40B4-BE49-F238E27FC236}">
                <a16:creationId xmlns:a16="http://schemas.microsoft.com/office/drawing/2014/main" id="{2B287B79-37FF-C023-A300-CE0FE8D50B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17" name="Текстово поле 1">
            <a:extLst>
              <a:ext uri="{FF2B5EF4-FFF2-40B4-BE49-F238E27FC236}">
                <a16:creationId xmlns:a16="http://schemas.microsoft.com/office/drawing/2014/main" id="{2FADD985-8056-750E-AFE1-70675866ABC9}"/>
              </a:ext>
            </a:extLst>
          </p:cNvPr>
          <p:cNvSpPr txBox="1"/>
          <p:nvPr/>
        </p:nvSpPr>
        <p:spPr>
          <a:xfrm>
            <a:off x="705956" y="885983"/>
            <a:ext cx="10728857" cy="886012"/>
          </a:xfrm>
          <a:prstGeom prst="rect">
            <a:avLst/>
          </a:prstGeom>
          <a:noFill/>
        </p:spPr>
        <p:txBody>
          <a:bodyPr wrap="square" rtlCol="0">
            <a:spAutoFit/>
          </a:bodyPr>
          <a:lstStyle/>
          <a:p>
            <a:pPr algn="just">
              <a:lnSpc>
                <a:spcPct val="150000"/>
              </a:lnSpc>
            </a:pPr>
            <a:r>
              <a:rPr lang="bg-BG" sz="1200" dirty="0">
                <a:latin typeface="Verdana" panose="020B0604030504040204" pitchFamily="34" charset="0"/>
                <a:ea typeface="Verdana" panose="020B0604030504040204" pitchFamily="34" charset="0"/>
              </a:rPr>
              <a:t>	</a:t>
            </a:r>
            <a:r>
              <a:rPr lang="en-US" sz="1200" dirty="0">
                <a:latin typeface="Verdana" panose="020B0604030504040204" pitchFamily="34" charset="0"/>
                <a:ea typeface="Verdana" panose="020B0604030504040204" pitchFamily="34" charset="0"/>
              </a:rPr>
              <a:t>The goal of our team is to establish an environment conducive to the creation and development of flexible and dynamic facilities for children. Our primary objective is to foster active individuals who can independently evolve through their systematic interactions with the specially designed engaging facilities.</a:t>
            </a:r>
            <a:endParaRPr lang="bg-BG" sz="1200" dirty="0">
              <a:latin typeface="Verdana" panose="020B0604030504040204" pitchFamily="34" charset="0"/>
              <a:ea typeface="Verdana" panose="020B0604030504040204" pitchFamily="34" charset="0"/>
            </a:endParaRPr>
          </a:p>
        </p:txBody>
      </p:sp>
      <p:pic>
        <p:nvPicPr>
          <p:cNvPr id="18" name="Картина 2">
            <a:extLst>
              <a:ext uri="{FF2B5EF4-FFF2-40B4-BE49-F238E27FC236}">
                <a16:creationId xmlns:a16="http://schemas.microsoft.com/office/drawing/2014/main" id="{11AA27AF-7793-6DBD-3542-F1AB70C030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993" y="1945215"/>
            <a:ext cx="3832698" cy="2118464"/>
          </a:xfrm>
          <a:prstGeom prst="rect">
            <a:avLst/>
          </a:prstGeom>
        </p:spPr>
      </p:pic>
      <p:pic>
        <p:nvPicPr>
          <p:cNvPr id="19" name="Картина 3">
            <a:extLst>
              <a:ext uri="{FF2B5EF4-FFF2-40B4-BE49-F238E27FC236}">
                <a16:creationId xmlns:a16="http://schemas.microsoft.com/office/drawing/2014/main" id="{15E581B2-266F-E749-A1C9-833976698B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993" y="4227435"/>
            <a:ext cx="3832698" cy="2388110"/>
          </a:xfrm>
          <a:prstGeom prst="rect">
            <a:avLst/>
          </a:prstGeom>
        </p:spPr>
      </p:pic>
      <p:pic>
        <p:nvPicPr>
          <p:cNvPr id="20" name="Картина 4">
            <a:extLst>
              <a:ext uri="{FF2B5EF4-FFF2-40B4-BE49-F238E27FC236}">
                <a16:creationId xmlns:a16="http://schemas.microsoft.com/office/drawing/2014/main" id="{85DA22B6-2B27-4C37-B533-058B4EFF743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58307" y="1945214"/>
            <a:ext cx="3727736" cy="2190595"/>
          </a:xfrm>
          <a:prstGeom prst="rect">
            <a:avLst/>
          </a:prstGeom>
        </p:spPr>
      </p:pic>
      <p:pic>
        <p:nvPicPr>
          <p:cNvPr id="27" name="Картина 6">
            <a:extLst>
              <a:ext uri="{FF2B5EF4-FFF2-40B4-BE49-F238E27FC236}">
                <a16:creationId xmlns:a16="http://schemas.microsoft.com/office/drawing/2014/main" id="{4328DCEC-C244-8F61-09A3-B163F7404F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7530" y="1945215"/>
            <a:ext cx="2976939" cy="4366375"/>
          </a:xfrm>
          <a:prstGeom prst="rect">
            <a:avLst/>
          </a:prstGeom>
        </p:spPr>
      </p:pic>
      <p:pic>
        <p:nvPicPr>
          <p:cNvPr id="28" name="Картина 8">
            <a:extLst>
              <a:ext uri="{FF2B5EF4-FFF2-40B4-BE49-F238E27FC236}">
                <a16:creationId xmlns:a16="http://schemas.microsoft.com/office/drawing/2014/main" id="{9DC53CD3-7279-79A6-985F-C2539854914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3474" r="10577" b="18457"/>
          <a:stretch/>
        </p:blipFill>
        <p:spPr>
          <a:xfrm>
            <a:off x="7758307" y="4310641"/>
            <a:ext cx="3727736" cy="2304903"/>
          </a:xfrm>
          <a:prstGeom prst="rect">
            <a:avLst/>
          </a:prstGeom>
        </p:spPr>
      </p:pic>
      <p:sp>
        <p:nvSpPr>
          <p:cNvPr id="5" name="Текстово поле 4">
            <a:extLst>
              <a:ext uri="{FF2B5EF4-FFF2-40B4-BE49-F238E27FC236}">
                <a16:creationId xmlns:a16="http://schemas.microsoft.com/office/drawing/2014/main" id="{D5D98AE8-C0D6-7E25-4C5F-6475B06EBE1C}"/>
              </a:ext>
            </a:extLst>
          </p:cNvPr>
          <p:cNvSpPr txBox="1"/>
          <p:nvPr/>
        </p:nvSpPr>
        <p:spPr>
          <a:xfrm>
            <a:off x="4607530" y="6376439"/>
            <a:ext cx="3150778" cy="369332"/>
          </a:xfrm>
          <a:prstGeom prst="rect">
            <a:avLst/>
          </a:prstGeom>
          <a:noFill/>
        </p:spPr>
        <p:txBody>
          <a:bodyPr wrap="square">
            <a:spAutoFit/>
          </a:bodyPr>
          <a:lstStyle/>
          <a:p>
            <a:r>
              <a:rPr lang="bg-BG" dirty="0">
                <a:hlinkClick r:id="rId9"/>
              </a:rPr>
              <a:t>https://youtu.be/E22_k5egiVo</a:t>
            </a:r>
            <a:endParaRPr lang="bg-BG" dirty="0"/>
          </a:p>
        </p:txBody>
      </p:sp>
    </p:spTree>
    <p:extLst>
      <p:ext uri="{BB962C8B-B14F-4D97-AF65-F5344CB8AC3E}">
        <p14:creationId xmlns:p14="http://schemas.microsoft.com/office/powerpoint/2010/main" val="2242983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a:extLst>
              <a:ext uri="{FF2B5EF4-FFF2-40B4-BE49-F238E27FC236}">
                <a16:creationId xmlns:a16="http://schemas.microsoft.com/office/drawing/2014/main" id="{E1E5DA24-BF54-2128-1FF2-5958774874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pic>
        <p:nvPicPr>
          <p:cNvPr id="7" name="Картина 1">
            <a:extLst>
              <a:ext uri="{FF2B5EF4-FFF2-40B4-BE49-F238E27FC236}">
                <a16:creationId xmlns:a16="http://schemas.microsoft.com/office/drawing/2014/main" id="{88AB89EA-1F13-78E3-1A50-DC44CDEA7157}"/>
              </a:ext>
            </a:extLst>
          </p:cNvPr>
          <p:cNvPicPr>
            <a:picLocks noChangeAspect="1"/>
          </p:cNvPicPr>
          <p:nvPr/>
        </p:nvPicPr>
        <p:blipFill rotWithShape="1">
          <a:blip r:embed="rId4">
            <a:extLst>
              <a:ext uri="{28A0092B-C50C-407E-A947-70E740481C1C}">
                <a14:useLocalDpi xmlns:a14="http://schemas.microsoft.com/office/drawing/2010/main" val="0"/>
              </a:ext>
            </a:extLst>
          </a:blip>
          <a:srcRect l="7004" t="8172" r="24183" b="4279"/>
          <a:stretch/>
        </p:blipFill>
        <p:spPr>
          <a:xfrm>
            <a:off x="4605603" y="4815308"/>
            <a:ext cx="3081072" cy="1947943"/>
          </a:xfrm>
          <a:prstGeom prst="rect">
            <a:avLst/>
          </a:prstGeom>
        </p:spPr>
      </p:pic>
      <p:pic>
        <p:nvPicPr>
          <p:cNvPr id="9" name="Картина 4">
            <a:extLst>
              <a:ext uri="{FF2B5EF4-FFF2-40B4-BE49-F238E27FC236}">
                <a16:creationId xmlns:a16="http://schemas.microsoft.com/office/drawing/2014/main" id="{397923BB-A8D0-9141-8668-E2546F8FB1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75" b="15543"/>
          <a:stretch/>
        </p:blipFill>
        <p:spPr>
          <a:xfrm>
            <a:off x="603052" y="4842920"/>
            <a:ext cx="3021441" cy="1922983"/>
          </a:xfrm>
          <a:prstGeom prst="rect">
            <a:avLst/>
          </a:prstGeom>
        </p:spPr>
      </p:pic>
      <p:pic>
        <p:nvPicPr>
          <p:cNvPr id="10" name="Картина 5">
            <a:extLst>
              <a:ext uri="{FF2B5EF4-FFF2-40B4-BE49-F238E27FC236}">
                <a16:creationId xmlns:a16="http://schemas.microsoft.com/office/drawing/2014/main" id="{04B6DBEF-3F9E-4BC8-E0B3-2CFEA35319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67784" y="4818378"/>
            <a:ext cx="2865195" cy="1944873"/>
          </a:xfrm>
          <a:prstGeom prst="rect">
            <a:avLst/>
          </a:prstGeom>
        </p:spPr>
      </p:pic>
      <p:pic>
        <p:nvPicPr>
          <p:cNvPr id="12" name="Картина 3">
            <a:extLst>
              <a:ext uri="{FF2B5EF4-FFF2-40B4-BE49-F238E27FC236}">
                <a16:creationId xmlns:a16="http://schemas.microsoft.com/office/drawing/2014/main" id="{4D9B48F6-F093-90D8-C6B4-7B1A6690EC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751" y="1031976"/>
            <a:ext cx="5926315" cy="3666907"/>
          </a:xfrm>
          <a:prstGeom prst="rect">
            <a:avLst/>
          </a:prstGeom>
        </p:spPr>
      </p:pic>
      <p:sp>
        <p:nvSpPr>
          <p:cNvPr id="13" name="Текстово поле 6">
            <a:extLst>
              <a:ext uri="{FF2B5EF4-FFF2-40B4-BE49-F238E27FC236}">
                <a16:creationId xmlns:a16="http://schemas.microsoft.com/office/drawing/2014/main" id="{5F1F93A6-A14A-AE5B-D0D8-A203793756A4}"/>
              </a:ext>
            </a:extLst>
          </p:cNvPr>
          <p:cNvSpPr txBox="1"/>
          <p:nvPr/>
        </p:nvSpPr>
        <p:spPr>
          <a:xfrm>
            <a:off x="6423948" y="940395"/>
            <a:ext cx="5489301" cy="3877985"/>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Through the creation of an innovative environment, our goal is to aid children in adapting to the new kindergarten setting. Lego sets offer us a chance to closely mimic their family environment. By engaging in various inclusive games and recreating scenarios, we aim to make children feel secure and calm. We provide children with the opportunity to express their emotions, replicate familial relationships, and enhance their social skills. Lego sets enable us to:</a:t>
            </a:r>
          </a:p>
          <a:p>
            <a:pPr marL="171450" indent="-171450" algn="just">
              <a:lnSpc>
                <a:spcPct val="150000"/>
              </a:lnSpc>
              <a:buFont typeface="Arial" panose="020B0604020202020204" pitchFamily="34" charset="0"/>
              <a:buChar char="•"/>
            </a:pPr>
            <a:r>
              <a:rPr lang="en-US" sz="1200" dirty="0">
                <a:latin typeface="Verdana" panose="020B0604030504040204" pitchFamily="34" charset="0"/>
                <a:ea typeface="Verdana" panose="020B0604030504040204" pitchFamily="34" charset="0"/>
              </a:rPr>
              <a:t>Foster confidence and emotional intelligence in children through innovative methods.</a:t>
            </a:r>
          </a:p>
          <a:p>
            <a:pPr marL="171450" indent="-171450" algn="just">
              <a:lnSpc>
                <a:spcPct val="150000"/>
              </a:lnSpc>
              <a:buFont typeface="Arial" panose="020B0604020202020204" pitchFamily="34" charset="0"/>
              <a:buChar char="•"/>
            </a:pPr>
            <a:r>
              <a:rPr lang="en-US" sz="1200" dirty="0">
                <a:latin typeface="Verdana" panose="020B0604030504040204" pitchFamily="34" charset="0"/>
                <a:ea typeface="Verdana" panose="020B0604030504040204" pitchFamily="34" charset="0"/>
              </a:rPr>
              <a:t>Spark natural curiosity and promote learning through play.</a:t>
            </a:r>
          </a:p>
          <a:p>
            <a:pPr marL="171450" indent="-171450" algn="just">
              <a:lnSpc>
                <a:spcPct val="150000"/>
              </a:lnSpc>
              <a:buFont typeface="Arial" panose="020B0604020202020204" pitchFamily="34" charset="0"/>
              <a:buChar char="•"/>
            </a:pPr>
            <a:r>
              <a:rPr lang="en-US" sz="1200" dirty="0">
                <a:latin typeface="Verdana" panose="020B0604030504040204" pitchFamily="34" charset="0"/>
                <a:ea typeface="Verdana" panose="020B0604030504040204" pitchFamily="34" charset="0"/>
              </a:rPr>
              <a:t>Develop and implement effective measures that ensure comprehensive personality growth by working in small groups, focusing on personalized attention for each child.</a:t>
            </a:r>
            <a:endParaRPr lang="bg-BG" sz="1200" dirty="0">
              <a:latin typeface="Verdana" panose="020B0604030504040204" pitchFamily="34" charset="0"/>
              <a:ea typeface="Verdana" panose="020B0604030504040204" pitchFamily="34" charset="0"/>
            </a:endParaRPr>
          </a:p>
          <a:p>
            <a:endParaRPr lang="bg-BG" sz="1200" dirty="0"/>
          </a:p>
        </p:txBody>
      </p:sp>
    </p:spTree>
    <p:extLst>
      <p:ext uri="{BB962C8B-B14F-4D97-AF65-F5344CB8AC3E}">
        <p14:creationId xmlns:p14="http://schemas.microsoft.com/office/powerpoint/2010/main" val="1661902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a:extLst>
              <a:ext uri="{FF2B5EF4-FFF2-40B4-BE49-F238E27FC236}">
                <a16:creationId xmlns:a16="http://schemas.microsoft.com/office/drawing/2014/main" id="{6EEEDDC7-4F45-7C6C-F95E-036EC48DE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2" name="Текстово поле 6">
            <a:extLst>
              <a:ext uri="{FF2B5EF4-FFF2-40B4-BE49-F238E27FC236}">
                <a16:creationId xmlns:a16="http://schemas.microsoft.com/office/drawing/2014/main" id="{EED695C6-8C83-C336-588A-CF179FF17EF2}"/>
              </a:ext>
            </a:extLst>
          </p:cNvPr>
          <p:cNvSpPr txBox="1"/>
          <p:nvPr/>
        </p:nvSpPr>
        <p:spPr>
          <a:xfrm>
            <a:off x="358946" y="957696"/>
            <a:ext cx="6335304" cy="2769989"/>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	An interactive playground was built in the kindergarten's yard for more effective and engaging training on road traffic safety. This playground is a scaled-down version of real-world streets, complete with corresponding horizontal road markings, intersections, bicycle lanes, and road signs. Additionally, a large mobile road traffic safety platform with several sets of road signs, bicycles, scooters, and motorbikes was also acquired. Through the use of these elements to simulate real road situations within a protected environment, our goal is to help children learn the rules of road traffic through practical experience.</a:t>
            </a:r>
            <a:endParaRPr lang="bg-BG" sz="1200" dirty="0"/>
          </a:p>
          <a:p>
            <a:endParaRPr lang="bg-BG" sz="1200" dirty="0"/>
          </a:p>
        </p:txBody>
      </p:sp>
      <p:pic>
        <p:nvPicPr>
          <p:cNvPr id="5" name="Картина 4">
            <a:extLst>
              <a:ext uri="{FF2B5EF4-FFF2-40B4-BE49-F238E27FC236}">
                <a16:creationId xmlns:a16="http://schemas.microsoft.com/office/drawing/2014/main" id="{C22732B0-1BA4-327F-A77E-E73CD360D370}"/>
              </a:ext>
            </a:extLst>
          </p:cNvPr>
          <p:cNvPicPr>
            <a:picLocks noChangeAspect="1"/>
          </p:cNvPicPr>
          <p:nvPr/>
        </p:nvPicPr>
        <p:blipFill rotWithShape="1">
          <a:blip r:embed="rId4">
            <a:extLst>
              <a:ext uri="{28A0092B-C50C-407E-A947-70E740481C1C}">
                <a14:useLocalDpi xmlns:a14="http://schemas.microsoft.com/office/drawing/2010/main" val="0"/>
              </a:ext>
            </a:extLst>
          </a:blip>
          <a:srcRect r="1006" b="14447"/>
          <a:stretch/>
        </p:blipFill>
        <p:spPr>
          <a:xfrm>
            <a:off x="441117" y="3666584"/>
            <a:ext cx="6335305" cy="3006251"/>
          </a:xfrm>
          <a:prstGeom prst="rect">
            <a:avLst/>
          </a:prstGeom>
        </p:spPr>
      </p:pic>
      <p:pic>
        <p:nvPicPr>
          <p:cNvPr id="6" name="Picture 4" descr="Няма налично описание на снимката.">
            <a:extLst>
              <a:ext uri="{FF2B5EF4-FFF2-40B4-BE49-F238E27FC236}">
                <a16:creationId xmlns:a16="http://schemas.microsoft.com/office/drawing/2014/main" id="{E310D4A5-EAA1-CB99-458C-3F45AD4B2EE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8147" y="1005479"/>
            <a:ext cx="4674907" cy="2516649"/>
          </a:xfrm>
          <a:prstGeom prst="rect">
            <a:avLst/>
          </a:prstGeom>
          <a:noFill/>
          <a:extLst>
            <a:ext uri="{909E8E84-426E-40DD-AFC4-6F175D3DCCD1}">
              <a14:hiddenFill xmlns:a14="http://schemas.microsoft.com/office/drawing/2010/main">
                <a:solidFill>
                  <a:srgbClr val="FFFFFF"/>
                </a:solidFill>
              </a14:hiddenFill>
            </a:ext>
          </a:extLst>
        </p:spPr>
      </p:pic>
      <p:pic>
        <p:nvPicPr>
          <p:cNvPr id="9" name="Картина 3">
            <a:extLst>
              <a:ext uri="{FF2B5EF4-FFF2-40B4-BE49-F238E27FC236}">
                <a16:creationId xmlns:a16="http://schemas.microsoft.com/office/drawing/2014/main" id="{6FFB118E-5B71-0933-410C-014A9B3149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8147" y="3666584"/>
            <a:ext cx="4674907" cy="3008471"/>
          </a:xfrm>
          <a:prstGeom prst="rect">
            <a:avLst/>
          </a:prstGeom>
        </p:spPr>
      </p:pic>
    </p:spTree>
    <p:extLst>
      <p:ext uri="{BB962C8B-B14F-4D97-AF65-F5344CB8AC3E}">
        <p14:creationId xmlns:p14="http://schemas.microsoft.com/office/powerpoint/2010/main" val="616760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Logo">
            <a:extLst>
              <a:ext uri="{FF2B5EF4-FFF2-40B4-BE49-F238E27FC236}">
                <a16:creationId xmlns:a16="http://schemas.microsoft.com/office/drawing/2014/main" id="{E789160B-2B06-9407-AF45-9F86A74BA5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Няма налично описание.">
            <a:extLst>
              <a:ext uri="{FF2B5EF4-FFF2-40B4-BE49-F238E27FC236}">
                <a16:creationId xmlns:a16="http://schemas.microsoft.com/office/drawing/2014/main" id="{5B35209D-102B-4283-AAFF-B005B1B5A7D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2410" b="30257"/>
          <a:stretch/>
        </p:blipFill>
        <p:spPr bwMode="auto">
          <a:xfrm>
            <a:off x="157622" y="1005480"/>
            <a:ext cx="3897367" cy="2423517"/>
          </a:xfrm>
          <a:prstGeom prst="rect">
            <a:avLst/>
          </a:prstGeom>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pic>
        <p:nvPicPr>
          <p:cNvPr id="3" name="Picture 2" descr="Няма налично описание.">
            <a:extLst>
              <a:ext uri="{FF2B5EF4-FFF2-40B4-BE49-F238E27FC236}">
                <a16:creationId xmlns:a16="http://schemas.microsoft.com/office/drawing/2014/main" id="{E91158D7-5544-24B4-D152-B9E386FDBD7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75658" y="1005480"/>
            <a:ext cx="2861550" cy="2228250"/>
          </a:xfrm>
          <a:prstGeom prst="rect">
            <a:avLst/>
          </a:prstGeom>
          <a:extLst>
            <a:ext uri="{909E8E84-426E-40DD-AFC4-6F175D3DCCD1}">
              <a14:hiddenFill xmlns:a14="http://schemas.microsoft.com/office/drawing/2010/main">
                <a:solidFill>
                  <a:srgbClr val="FFFFFF"/>
                </a:solidFill>
              </a14:hiddenFill>
            </a:ext>
          </a:extLst>
        </p:spPr>
      </p:pic>
      <p:sp>
        <p:nvSpPr>
          <p:cNvPr id="4" name="Текстово поле 6">
            <a:extLst>
              <a:ext uri="{FF2B5EF4-FFF2-40B4-BE49-F238E27FC236}">
                <a16:creationId xmlns:a16="http://schemas.microsoft.com/office/drawing/2014/main" id="{5B99F4CA-B96D-402D-40C7-DFE7D95FDE5A}"/>
              </a:ext>
            </a:extLst>
          </p:cNvPr>
          <p:cNvSpPr txBox="1"/>
          <p:nvPr/>
        </p:nvSpPr>
        <p:spPr>
          <a:xfrm>
            <a:off x="7312215" y="1227083"/>
            <a:ext cx="4635924" cy="5317994"/>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The dynamics of the technological era in which we operate have necessitated the modernization of education through digitalization. We have established a new technological educational environment in the kindergarten, incorporating interactive whiteboards, multimedia projectors, the multi-mouse system 'Envision,' and we have equipped each learning space with a printer and a laptop. The latest digital addition to the kindergarten for the implementation of innovative teaching methods and pedagogical interaction are the touchscreen displays placed in each classroom. Kindergarten №40 believes that the digital world provides a perfectly suitable foundation for creating conditions in which new technologies can serve as reliable tools in the education of all children, including those with special educational needs (SEN). To facilitate the movement of children with physical challenges throughout the building, the kindergarten has acquired the only interactive robot in Varna.</a:t>
            </a:r>
            <a:endParaRPr lang="bg-BG" sz="1200" dirty="0">
              <a:latin typeface="Verdana" panose="020B0604030504040204" pitchFamily="34" charset="0"/>
              <a:ea typeface="Verdana" panose="020B0604030504040204" pitchFamily="34" charset="0"/>
            </a:endParaRPr>
          </a:p>
        </p:txBody>
      </p:sp>
      <p:pic>
        <p:nvPicPr>
          <p:cNvPr id="9" name="Picture 2" descr="Може да бъде изображение с дете и изправен">
            <a:extLst>
              <a:ext uri="{FF2B5EF4-FFF2-40B4-BE49-F238E27FC236}">
                <a16:creationId xmlns:a16="http://schemas.microsoft.com/office/drawing/2014/main" id="{C1A69961-B9F7-3FA6-B3B2-F318BF94F54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0822" r="20371" b="38551"/>
          <a:stretch/>
        </p:blipFill>
        <p:spPr bwMode="auto">
          <a:xfrm>
            <a:off x="157622" y="3598857"/>
            <a:ext cx="3943028" cy="3016688"/>
          </a:xfrm>
          <a:prstGeom prst="rect">
            <a:avLst/>
          </a:prstGeom>
          <a:extLst>
            <a:ext uri="{909E8E84-426E-40DD-AFC4-6F175D3DCCD1}">
              <a14:hiddenFill xmlns:a14="http://schemas.microsoft.com/office/drawing/2010/main">
                <a:solidFill>
                  <a:srgbClr val="FFFFFF"/>
                </a:solidFill>
              </a14:hiddenFill>
            </a:ext>
          </a:extLst>
        </p:spPr>
      </p:pic>
      <p:pic>
        <p:nvPicPr>
          <p:cNvPr id="6" name="Картина 5" descr="Картина, която съдържа на закрито, машина, синьо, гума&#10;&#10;Описанието е генерирано автоматично">
            <a:extLst>
              <a:ext uri="{FF2B5EF4-FFF2-40B4-BE49-F238E27FC236}">
                <a16:creationId xmlns:a16="http://schemas.microsoft.com/office/drawing/2014/main" id="{64E55788-9C69-48FF-6B89-14363BE5CA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75658" y="3401009"/>
            <a:ext cx="2861549" cy="3239923"/>
          </a:xfrm>
          <a:prstGeom prst="rect">
            <a:avLst/>
          </a:prstGeom>
        </p:spPr>
      </p:pic>
      <p:sp>
        <p:nvSpPr>
          <p:cNvPr id="2" name="Текстово поле 6">
            <a:extLst>
              <a:ext uri="{FF2B5EF4-FFF2-40B4-BE49-F238E27FC236}">
                <a16:creationId xmlns:a16="http://schemas.microsoft.com/office/drawing/2014/main" id="{2942732F-1612-F507-8365-63B007991605}"/>
              </a:ext>
            </a:extLst>
          </p:cNvPr>
          <p:cNvSpPr txBox="1"/>
          <p:nvPr/>
        </p:nvSpPr>
        <p:spPr>
          <a:xfrm>
            <a:off x="0" y="2971919"/>
            <a:ext cx="12192000" cy="914161"/>
          </a:xfrm>
          <a:prstGeom prst="rect">
            <a:avLst/>
          </a:prstGeom>
          <a:noFill/>
        </p:spPr>
        <p:txBody>
          <a:bodyPr wrap="square" rtlCol="0">
            <a:spAutoFit/>
          </a:bodyPr>
          <a:lstStyle/>
          <a:p>
            <a:pPr algn="ctr">
              <a:lnSpc>
                <a:spcPct val="150000"/>
              </a:lnSpc>
            </a:pPr>
            <a:r>
              <a:rPr lang="en-GB" sz="4000" dirty="0"/>
              <a:t>Renewal of the technical equipment</a:t>
            </a:r>
            <a:endParaRPr lang="bg-BG" sz="4000" dirty="0"/>
          </a:p>
        </p:txBody>
      </p:sp>
    </p:spTree>
    <p:extLst>
      <p:ext uri="{BB962C8B-B14F-4D97-AF65-F5344CB8AC3E}">
        <p14:creationId xmlns:p14="http://schemas.microsoft.com/office/powerpoint/2010/main" val="159915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a:extLst>
              <a:ext uri="{FF2B5EF4-FFF2-40B4-BE49-F238E27FC236}">
                <a16:creationId xmlns:a16="http://schemas.microsoft.com/office/drawing/2014/main" id="{5E4810C3-DC39-7354-A7B8-AA13EFDEB9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2" name="Текстово поле 6">
            <a:extLst>
              <a:ext uri="{FF2B5EF4-FFF2-40B4-BE49-F238E27FC236}">
                <a16:creationId xmlns:a16="http://schemas.microsoft.com/office/drawing/2014/main" id="{1C3DFD06-C6C7-81B6-9334-8051088FE259}"/>
              </a:ext>
            </a:extLst>
          </p:cNvPr>
          <p:cNvSpPr txBox="1"/>
          <p:nvPr/>
        </p:nvSpPr>
        <p:spPr>
          <a:xfrm>
            <a:off x="358946" y="957698"/>
            <a:ext cx="11472498" cy="1292662"/>
          </a:xfrm>
          <a:prstGeom prst="rect">
            <a:avLst/>
          </a:prstGeom>
          <a:noFill/>
        </p:spPr>
        <p:txBody>
          <a:bodyPr wrap="square" rtlCol="0">
            <a:spAutoFit/>
          </a:bodyPr>
          <a:lstStyle/>
          <a:p>
            <a:pPr algn="just">
              <a:lnSpc>
                <a:spcPct val="150000"/>
              </a:lnSpc>
            </a:pPr>
            <a:r>
              <a:rPr lang="en-US" sz="1200" dirty="0">
                <a:latin typeface="Verdana" panose="020B0604030504040204" pitchFamily="34" charset="0"/>
                <a:ea typeface="Verdana" panose="020B0604030504040204" pitchFamily="34" charset="0"/>
              </a:rPr>
              <a:t>	Seeking innovative solutions within the dynamically changing educational environment, we have organized a range of summer events for children, including an ice cream party, water fun, pirate adventure, clam fiesta, and lemonade party. Children learn most easily and quickly through experiences and emotions.</a:t>
            </a:r>
            <a:endParaRPr lang="bg-BG" sz="1200" dirty="0"/>
          </a:p>
          <a:p>
            <a:pPr lvl="0"/>
            <a:endParaRPr lang="bg-BG" sz="1200" dirty="0"/>
          </a:p>
          <a:p>
            <a:endParaRPr lang="bg-BG" sz="1200" dirty="0"/>
          </a:p>
        </p:txBody>
      </p:sp>
      <p:pic>
        <p:nvPicPr>
          <p:cNvPr id="13" name="Картина 12" descr="Картина, която съдържа Човешко лице, дрехи, колаж, момче&#10;&#10;Описанието е генерирано автоматично">
            <a:extLst>
              <a:ext uri="{FF2B5EF4-FFF2-40B4-BE49-F238E27FC236}">
                <a16:creationId xmlns:a16="http://schemas.microsoft.com/office/drawing/2014/main" id="{2DBE0D11-CCE4-BDEF-EB15-70829F9B5F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513" y="1975574"/>
            <a:ext cx="3501019" cy="4668025"/>
          </a:xfrm>
          <a:prstGeom prst="rect">
            <a:avLst/>
          </a:prstGeom>
        </p:spPr>
      </p:pic>
      <p:pic>
        <p:nvPicPr>
          <p:cNvPr id="17" name="Картина 16" descr="Картина, която съдържа дърво, колаж, анимирана рисунка, екранна снимка&#10;&#10;Описанието е генерирано автоматично">
            <a:extLst>
              <a:ext uri="{FF2B5EF4-FFF2-40B4-BE49-F238E27FC236}">
                <a16:creationId xmlns:a16="http://schemas.microsoft.com/office/drawing/2014/main" id="{7B16A9E0-13D4-A260-DF18-D18A4313D6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4709" y="2021790"/>
            <a:ext cx="3482582" cy="4643443"/>
          </a:xfrm>
          <a:prstGeom prst="rect">
            <a:avLst/>
          </a:prstGeom>
        </p:spPr>
      </p:pic>
      <p:pic>
        <p:nvPicPr>
          <p:cNvPr id="19" name="Картина 18" descr="Картина, която съдържа колаж, дрехи, момиче, Човешко лице&#10;&#10;Описанието е генерирано автоматично">
            <a:extLst>
              <a:ext uri="{FF2B5EF4-FFF2-40B4-BE49-F238E27FC236}">
                <a16:creationId xmlns:a16="http://schemas.microsoft.com/office/drawing/2014/main" id="{7C185BA9-8238-A03F-E0E5-BCC05C73C3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44468" y="2021789"/>
            <a:ext cx="3482583" cy="4643443"/>
          </a:xfrm>
          <a:prstGeom prst="rect">
            <a:avLst/>
          </a:prstGeom>
        </p:spPr>
      </p:pic>
      <p:sp>
        <p:nvSpPr>
          <p:cNvPr id="20" name="Текстово поле 19">
            <a:extLst>
              <a:ext uri="{FF2B5EF4-FFF2-40B4-BE49-F238E27FC236}">
                <a16:creationId xmlns:a16="http://schemas.microsoft.com/office/drawing/2014/main" id="{1B53AB5C-4256-31FD-B16C-5B8AC9963BFD}"/>
              </a:ext>
            </a:extLst>
          </p:cNvPr>
          <p:cNvSpPr txBox="1"/>
          <p:nvPr/>
        </p:nvSpPr>
        <p:spPr>
          <a:xfrm>
            <a:off x="6736080" y="1518158"/>
            <a:ext cx="5455920" cy="451790"/>
          </a:xfrm>
          <a:prstGeom prst="rect">
            <a:avLst/>
          </a:prstGeom>
          <a:noFill/>
        </p:spPr>
        <p:txBody>
          <a:bodyPr wrap="square">
            <a:spAutoFit/>
          </a:bodyPr>
          <a:lstStyle/>
          <a:p>
            <a:pPr algn="ctr">
              <a:lnSpc>
                <a:spcPct val="150000"/>
              </a:lnSpc>
            </a:pPr>
            <a:r>
              <a:rPr lang="bg-BG" dirty="0">
                <a:latin typeface="Verdana" panose="020B0604030504040204" pitchFamily="34" charset="0"/>
                <a:ea typeface="Verdana" panose="020B0604030504040204" pitchFamily="34" charset="0"/>
              </a:rPr>
              <a:t>„</a:t>
            </a:r>
            <a:r>
              <a:rPr lang="en-US" dirty="0">
                <a:latin typeface="Verdana" panose="020B0604030504040204" pitchFamily="34" charset="0"/>
                <a:ea typeface="Verdana" panose="020B0604030504040204" pitchFamily="34" charset="0"/>
              </a:rPr>
              <a:t>Ice Cream Party</a:t>
            </a:r>
            <a:r>
              <a:rPr lang="bg-BG" dirty="0">
                <a:latin typeface="Verdana" panose="020B0604030504040204" pitchFamily="34" charset="0"/>
                <a:ea typeface="Verdana" panose="020B0604030504040204" pitchFamily="34" charset="0"/>
              </a:rPr>
              <a:t>“    </a:t>
            </a:r>
            <a:r>
              <a:rPr lang="en-US" sz="1200" dirty="0">
                <a:latin typeface="Verdana" panose="020B0604030504040204" pitchFamily="34" charset="0"/>
                <a:ea typeface="Verdana" panose="020B0604030504040204" pitchFamily="34" charset="0"/>
                <a:hlinkClick r:id="rId7"/>
              </a:rPr>
              <a:t>https://youtu.be/Z4bBbAjVkys</a:t>
            </a:r>
            <a:endParaRPr lang="bg-BG" sz="1200" dirty="0">
              <a:latin typeface="Verdana" panose="020B0604030504040204" pitchFamily="34" charset="0"/>
              <a:ea typeface="Verdana" panose="020B0604030504040204" pitchFamily="34" charset="0"/>
            </a:endParaRPr>
          </a:p>
        </p:txBody>
      </p:sp>
      <p:sp>
        <p:nvSpPr>
          <p:cNvPr id="23" name="Текстово поле 6">
            <a:extLst>
              <a:ext uri="{FF2B5EF4-FFF2-40B4-BE49-F238E27FC236}">
                <a16:creationId xmlns:a16="http://schemas.microsoft.com/office/drawing/2014/main" id="{567C2BDD-DC36-E0A3-A006-09557FE1BF9B}"/>
              </a:ext>
            </a:extLst>
          </p:cNvPr>
          <p:cNvSpPr txBox="1"/>
          <p:nvPr/>
        </p:nvSpPr>
        <p:spPr>
          <a:xfrm>
            <a:off x="0" y="2971919"/>
            <a:ext cx="12192000" cy="1837491"/>
          </a:xfrm>
          <a:prstGeom prst="rect">
            <a:avLst/>
          </a:prstGeom>
          <a:noFill/>
        </p:spPr>
        <p:txBody>
          <a:bodyPr wrap="square" rtlCol="0">
            <a:spAutoFit/>
          </a:bodyPr>
          <a:lstStyle/>
          <a:p>
            <a:pPr algn="ctr">
              <a:lnSpc>
                <a:spcPct val="150000"/>
              </a:lnSpc>
            </a:pPr>
            <a:r>
              <a:rPr lang="en-US" sz="4000" dirty="0">
                <a:latin typeface="Verdana" panose="020B0604030504040204" pitchFamily="34" charset="0"/>
                <a:ea typeface="Verdana" panose="020B0604030504040204" pitchFamily="34" charset="0"/>
              </a:rPr>
              <a:t>Novel activities and entertainment for the children</a:t>
            </a:r>
            <a:endParaRPr lang="bg-BG" sz="4000" dirty="0"/>
          </a:p>
        </p:txBody>
      </p:sp>
    </p:spTree>
    <p:extLst>
      <p:ext uri="{BB962C8B-B14F-4D97-AF65-F5344CB8AC3E}">
        <p14:creationId xmlns:p14="http://schemas.microsoft.com/office/powerpoint/2010/main" val="1402105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a:extLst>
              <a:ext uri="{FF2B5EF4-FFF2-40B4-BE49-F238E27FC236}">
                <a16:creationId xmlns:a16="http://schemas.microsoft.com/office/drawing/2014/main" id="{CCD1ADEE-53AD-5C07-496F-980BA5FCEE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993" y="254914"/>
            <a:ext cx="1981200" cy="476250"/>
          </a:xfrm>
          <a:prstGeom prst="rect">
            <a:avLst/>
          </a:prstGeom>
          <a:noFill/>
          <a:extLst>
            <a:ext uri="{909E8E84-426E-40DD-AFC4-6F175D3DCCD1}">
              <a14:hiddenFill xmlns:a14="http://schemas.microsoft.com/office/drawing/2010/main">
                <a:solidFill>
                  <a:srgbClr val="FFFFFF"/>
                </a:solidFill>
              </a14:hiddenFill>
            </a:ext>
          </a:extLst>
        </p:spPr>
      </p:pic>
      <p:sp>
        <p:nvSpPr>
          <p:cNvPr id="8" name="Текстово поле 7">
            <a:extLst>
              <a:ext uri="{FF2B5EF4-FFF2-40B4-BE49-F238E27FC236}">
                <a16:creationId xmlns:a16="http://schemas.microsoft.com/office/drawing/2014/main" id="{3C806E6F-519C-A482-C6F1-16F93DD0344C}"/>
              </a:ext>
            </a:extLst>
          </p:cNvPr>
          <p:cNvSpPr txBox="1"/>
          <p:nvPr/>
        </p:nvSpPr>
        <p:spPr>
          <a:xfrm>
            <a:off x="3865418" y="163090"/>
            <a:ext cx="5822009" cy="507831"/>
          </a:xfrm>
          <a:prstGeom prst="rect">
            <a:avLst/>
          </a:prstGeom>
          <a:noFill/>
        </p:spPr>
        <p:txBody>
          <a:bodyPr wrap="square">
            <a:spAutoFit/>
          </a:bodyPr>
          <a:lstStyle/>
          <a:p>
            <a:pPr algn="ctr"/>
            <a:r>
              <a:rPr lang="en-US" sz="1350" b="1" dirty="0">
                <a:latin typeface="Verdana" panose="020B0604030504040204" pitchFamily="34" charset="0"/>
                <a:ea typeface="Verdana" panose="020B0604030504040204" pitchFamily="34" charset="0"/>
              </a:rPr>
              <a:t>THIRD INTERNATIONAL EDUCATIONAL FORUM ORGANIZER MUNICIPALITY OF VARNA</a:t>
            </a:r>
            <a:endParaRPr lang="bg-BG" sz="1350" b="1" dirty="0">
              <a:latin typeface="Verdana" panose="020B0604030504040204" pitchFamily="34" charset="0"/>
              <a:ea typeface="Verdana" panose="020B0604030504040204" pitchFamily="34" charset="0"/>
            </a:endParaRPr>
          </a:p>
        </p:txBody>
      </p:sp>
      <p:cxnSp>
        <p:nvCxnSpPr>
          <p:cNvPr id="11" name="Право съединение 10">
            <a:extLst>
              <a:ext uri="{FF2B5EF4-FFF2-40B4-BE49-F238E27FC236}">
                <a16:creationId xmlns:a16="http://schemas.microsoft.com/office/drawing/2014/main" id="{AE12B81F-DD15-846A-983C-8DB0E7E5861C}"/>
              </a:ext>
            </a:extLst>
          </p:cNvPr>
          <p:cNvCxnSpPr/>
          <p:nvPr/>
        </p:nvCxnSpPr>
        <p:spPr>
          <a:xfrm flipH="1">
            <a:off x="1524000" y="838200"/>
            <a:ext cx="9144000" cy="0"/>
          </a:xfrm>
          <a:prstGeom prst="line">
            <a:avLst/>
          </a:prstGeom>
        </p:spPr>
        <p:style>
          <a:lnRef idx="1">
            <a:schemeClr val="dk1"/>
          </a:lnRef>
          <a:fillRef idx="0">
            <a:schemeClr val="dk1"/>
          </a:fillRef>
          <a:effectRef idx="0">
            <a:schemeClr val="dk1"/>
          </a:effectRef>
          <a:fontRef idx="minor">
            <a:schemeClr val="tx1"/>
          </a:fontRef>
        </p:style>
      </p:cxnSp>
      <p:sp>
        <p:nvSpPr>
          <p:cNvPr id="4" name="Текстово поле 6">
            <a:extLst>
              <a:ext uri="{FF2B5EF4-FFF2-40B4-BE49-F238E27FC236}">
                <a16:creationId xmlns:a16="http://schemas.microsoft.com/office/drawing/2014/main" id="{BDEA5C5C-034B-8207-331C-6D2F8C5A0C13}"/>
              </a:ext>
            </a:extLst>
          </p:cNvPr>
          <p:cNvSpPr txBox="1"/>
          <p:nvPr/>
        </p:nvSpPr>
        <p:spPr>
          <a:xfrm>
            <a:off x="703117" y="1441943"/>
            <a:ext cx="10885310" cy="1107996"/>
          </a:xfrm>
          <a:prstGeom prst="rect">
            <a:avLst/>
          </a:prstGeom>
          <a:noFill/>
        </p:spPr>
        <p:txBody>
          <a:bodyPr wrap="square" rtlCol="0">
            <a:spAutoFit/>
          </a:bodyPr>
          <a:lstStyle/>
          <a:p>
            <a:pPr algn="just">
              <a:lnSpc>
                <a:spcPct val="150000"/>
              </a:lnSpc>
            </a:pPr>
            <a:r>
              <a:rPr lang="ru-RU" sz="1200" dirty="0">
                <a:latin typeface="Verdana" panose="020B0604030504040204" pitchFamily="34" charset="0"/>
                <a:ea typeface="Verdana" panose="020B0604030504040204" pitchFamily="34" charset="0"/>
              </a:rPr>
              <a:t>	</a:t>
            </a:r>
            <a:r>
              <a:rPr lang="en-US" sz="1200" dirty="0">
                <a:latin typeface="Verdana" panose="020B0604030504040204" pitchFamily="34" charset="0"/>
                <a:ea typeface="Verdana" panose="020B0604030504040204" pitchFamily="34" charset="0"/>
              </a:rPr>
              <a:t>Seeking relief from the summer heat, we organized unforgettable experiences for our students. All water games and fun are integral to the children's summer conditioning program, supervised by teachers and medical personnel. The water parties brought lots of laughter, enjoyment, and positive emotions for both the young and the adults.</a:t>
            </a:r>
            <a:endParaRPr lang="bg-BG" sz="1200" dirty="0"/>
          </a:p>
          <a:p>
            <a:endParaRPr lang="bg-BG" sz="1200" dirty="0"/>
          </a:p>
        </p:txBody>
      </p:sp>
      <p:pic>
        <p:nvPicPr>
          <p:cNvPr id="7" name="Картина 6" descr="Картина, която съдържа площадка за игра, Комплект за игра, играчка, на закрито&#10;&#10;Описанието е генерирано автоматично">
            <a:extLst>
              <a:ext uri="{FF2B5EF4-FFF2-40B4-BE49-F238E27FC236}">
                <a16:creationId xmlns:a16="http://schemas.microsoft.com/office/drawing/2014/main" id="{2661D3D4-2957-A6F5-DFE5-301CBEFC40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6927" y="2432151"/>
            <a:ext cx="3197069" cy="4262759"/>
          </a:xfrm>
          <a:prstGeom prst="rect">
            <a:avLst/>
          </a:prstGeom>
        </p:spPr>
      </p:pic>
      <p:pic>
        <p:nvPicPr>
          <p:cNvPr id="10" name="Картина 9" descr="Картина, която съдържа момиче, момче, Човешко лице, пеленаче&#10;&#10;Описанието е генерирано автоматично">
            <a:extLst>
              <a:ext uri="{FF2B5EF4-FFF2-40B4-BE49-F238E27FC236}">
                <a16:creationId xmlns:a16="http://schemas.microsoft.com/office/drawing/2014/main" id="{D102F1E0-DAE6-BCDB-AE72-C3214D1625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2496" y="2432151"/>
            <a:ext cx="3197069" cy="4262758"/>
          </a:xfrm>
          <a:prstGeom prst="rect">
            <a:avLst/>
          </a:prstGeom>
        </p:spPr>
      </p:pic>
      <p:pic>
        <p:nvPicPr>
          <p:cNvPr id="13" name="Картина 12" descr="Картина, която съдържа площадка за игра, Човешко лице, момче, пеленаче&#10;&#10;Описанието е генерирано автоматично">
            <a:extLst>
              <a:ext uri="{FF2B5EF4-FFF2-40B4-BE49-F238E27FC236}">
                <a16:creationId xmlns:a16="http://schemas.microsoft.com/office/drawing/2014/main" id="{709809EE-BF13-19DF-D842-32C8546D33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91358" y="2432151"/>
            <a:ext cx="3197069" cy="4262758"/>
          </a:xfrm>
          <a:prstGeom prst="rect">
            <a:avLst/>
          </a:prstGeom>
        </p:spPr>
      </p:pic>
      <p:sp>
        <p:nvSpPr>
          <p:cNvPr id="15" name="Текстово поле 14">
            <a:extLst>
              <a:ext uri="{FF2B5EF4-FFF2-40B4-BE49-F238E27FC236}">
                <a16:creationId xmlns:a16="http://schemas.microsoft.com/office/drawing/2014/main" id="{003AB62C-8FB9-4BE9-EF9B-C56691B6706F}"/>
              </a:ext>
            </a:extLst>
          </p:cNvPr>
          <p:cNvSpPr txBox="1"/>
          <p:nvPr/>
        </p:nvSpPr>
        <p:spPr>
          <a:xfrm>
            <a:off x="0" y="790418"/>
            <a:ext cx="12191999" cy="651525"/>
          </a:xfrm>
          <a:prstGeom prst="rect">
            <a:avLst/>
          </a:prstGeom>
          <a:noFill/>
        </p:spPr>
        <p:txBody>
          <a:bodyPr wrap="square">
            <a:spAutoFit/>
          </a:bodyPr>
          <a:lstStyle/>
          <a:p>
            <a:pPr algn="ctr">
              <a:lnSpc>
                <a:spcPct val="150000"/>
              </a:lnSpc>
            </a:pPr>
            <a:r>
              <a:rPr lang="bg-BG" sz="2800" b="1" dirty="0">
                <a:latin typeface="Verdana" panose="020B0604030504040204" pitchFamily="34" charset="0"/>
                <a:ea typeface="Verdana" panose="020B0604030504040204" pitchFamily="34" charset="0"/>
              </a:rPr>
              <a:t>„</a:t>
            </a:r>
            <a:r>
              <a:rPr lang="en-US" sz="2800" b="1" dirty="0">
                <a:latin typeface="Verdana" panose="020B0604030504040204" pitchFamily="34" charset="0"/>
                <a:ea typeface="Verdana" panose="020B0604030504040204" pitchFamily="34" charset="0"/>
              </a:rPr>
              <a:t>Water Fun</a:t>
            </a:r>
            <a:r>
              <a:rPr lang="bg-BG" sz="2800" b="1" dirty="0">
                <a:latin typeface="Verdana" panose="020B0604030504040204" pitchFamily="34" charset="0"/>
                <a:ea typeface="Verdana" panose="020B0604030504040204" pitchFamily="34" charset="0"/>
              </a:rPr>
              <a:t>“</a:t>
            </a:r>
            <a:r>
              <a:rPr lang="bg-BG" sz="2800" dirty="0">
                <a:latin typeface="Verdana" panose="020B0604030504040204" pitchFamily="34" charset="0"/>
                <a:ea typeface="Verdana" panose="020B0604030504040204" pitchFamily="34" charset="0"/>
              </a:rPr>
              <a:t> </a:t>
            </a:r>
          </a:p>
        </p:txBody>
      </p:sp>
      <p:sp>
        <p:nvSpPr>
          <p:cNvPr id="17" name="Текстово поле 16">
            <a:extLst>
              <a:ext uri="{FF2B5EF4-FFF2-40B4-BE49-F238E27FC236}">
                <a16:creationId xmlns:a16="http://schemas.microsoft.com/office/drawing/2014/main" id="{BB6524A8-5FCC-102D-AF21-44B7EDEBDF72}"/>
              </a:ext>
            </a:extLst>
          </p:cNvPr>
          <p:cNvSpPr txBox="1"/>
          <p:nvPr/>
        </p:nvSpPr>
        <p:spPr>
          <a:xfrm>
            <a:off x="8842213" y="909914"/>
            <a:ext cx="6096000" cy="276999"/>
          </a:xfrm>
          <a:prstGeom prst="rect">
            <a:avLst/>
          </a:prstGeom>
          <a:noFill/>
        </p:spPr>
        <p:txBody>
          <a:bodyPr wrap="square">
            <a:spAutoFit/>
          </a:bodyPr>
          <a:lstStyle/>
          <a:p>
            <a:r>
              <a:rPr lang="bg-BG" sz="1200" dirty="0">
                <a:latin typeface="Verdana" panose="020B0604030504040204" pitchFamily="34" charset="0"/>
                <a:ea typeface="Verdana" panose="020B0604030504040204" pitchFamily="34" charset="0"/>
                <a:hlinkClick r:id="rId6"/>
              </a:rPr>
              <a:t>https://youtu.be/OEIsLcosGOQ</a:t>
            </a:r>
            <a:endParaRPr lang="bg-BG" sz="1200" dirty="0">
              <a:latin typeface="Verdana" panose="020B0604030504040204" pitchFamily="34" charset="0"/>
              <a:ea typeface="Verdana" panose="020B0604030504040204" pitchFamily="34" charset="0"/>
            </a:endParaRPr>
          </a:p>
        </p:txBody>
      </p:sp>
      <p:sp>
        <p:nvSpPr>
          <p:cNvPr id="19" name="Текстово поле 18">
            <a:extLst>
              <a:ext uri="{FF2B5EF4-FFF2-40B4-BE49-F238E27FC236}">
                <a16:creationId xmlns:a16="http://schemas.microsoft.com/office/drawing/2014/main" id="{40CFA5BD-DB50-5F9F-AB1F-69287EFF8996}"/>
              </a:ext>
            </a:extLst>
          </p:cNvPr>
          <p:cNvSpPr txBox="1"/>
          <p:nvPr/>
        </p:nvSpPr>
        <p:spPr>
          <a:xfrm>
            <a:off x="8842213" y="1212726"/>
            <a:ext cx="7467600" cy="276999"/>
          </a:xfrm>
          <a:prstGeom prst="rect">
            <a:avLst/>
          </a:prstGeom>
          <a:noFill/>
        </p:spPr>
        <p:txBody>
          <a:bodyPr wrap="square">
            <a:spAutoFit/>
          </a:bodyPr>
          <a:lstStyle/>
          <a:p>
            <a:r>
              <a:rPr lang="bg-BG" sz="1200" dirty="0">
                <a:latin typeface="Verdana" panose="020B0604030504040204" pitchFamily="34" charset="0"/>
                <a:ea typeface="Verdana" panose="020B0604030504040204" pitchFamily="34" charset="0"/>
                <a:hlinkClick r:id="rId7"/>
              </a:rPr>
              <a:t>https://youtu.be/tJFwsM30UFQ</a:t>
            </a:r>
            <a:endParaRPr lang="bg-BG"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300630165"/>
      </p:ext>
    </p:extLst>
  </p:cSld>
  <p:clrMapOvr>
    <a:masterClrMapping/>
  </p:clrMapOvr>
</p:sld>
</file>

<file path=ppt/theme/theme1.xml><?xml version="1.0" encoding="utf-8"?>
<a:theme xmlns:a="http://schemas.openxmlformats.org/drawingml/2006/main" name="Тема на Office">
  <a:themeElements>
    <a:clrScheme name="О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на Office">
  <a:themeElements>
    <a:clrScheme name="О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TotalTime>
  <Words>1253</Words>
  <Application>Microsoft Office PowerPoint</Application>
  <PresentationFormat>Widescreen</PresentationFormat>
  <Paragraphs>64</Paragraphs>
  <Slides>12</Slides>
  <Notes>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Segoe UI Historic</vt:lpstr>
      <vt:lpstr>Verdana</vt:lpstr>
      <vt:lpstr>Тема на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PowerPoint</dc:title>
  <dc:creator>user</dc:creator>
  <cp:lastModifiedBy>CrAzY{dEvIl} CrAzY{dEvIl}</cp:lastModifiedBy>
  <cp:revision>41</cp:revision>
  <dcterms:created xsi:type="dcterms:W3CDTF">2023-07-10T10:30:07Z</dcterms:created>
  <dcterms:modified xsi:type="dcterms:W3CDTF">2023-08-06T22:03:37Z</dcterms:modified>
</cp:coreProperties>
</file>