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8" d="100"/>
          <a:sy n="88" d="100"/>
        </p:scale>
        <p:origin x="44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44791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532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48219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3521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6015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71729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51897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7665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4972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27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0353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29780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02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2595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0518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7760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138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2135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THIRD INTERNATIONAL EDUCATIONAL FORUM “THE INNOVATIVE EDUCATIONAL ENVIRONMENT THROUGH THE PRISM OF EMOTIONAL INTELLIGENCE AND ARTIFICIAL INTELLIGENCE – DIRECTIONS AND CHALLENGES”</a:t>
            </a:r>
            <a:endParaRPr lang="bg-BG" sz="3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FIELD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“TRANSFORMATION OF EDUCATIONAL INSTITUTIONS IN A RAPIDLY CHANGING WORLD”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850" y="4795294"/>
            <a:ext cx="3554276" cy="1591194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12" y="4906340"/>
            <a:ext cx="2798307" cy="13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2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Application of the principles embedded in STEM and STE(A)M based </a:t>
            </a:r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</a:rPr>
              <a:t>learning</a:t>
            </a:r>
            <a:endParaRPr lang="bg-BG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7769252" y="1386348"/>
            <a:ext cx="3952485" cy="3318387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294968" y="3056709"/>
            <a:ext cx="3185651" cy="3463473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444676" y="1744655"/>
            <a:ext cx="3902029" cy="409556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TextBox 8"/>
          <p:cNvSpPr txBox="1"/>
          <p:nvPr/>
        </p:nvSpPr>
        <p:spPr>
          <a:xfrm>
            <a:off x="8087932" y="1857866"/>
            <a:ext cx="3147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Improvement of social and emotional competences, development of creative thinking, responsible decision-making, digital and technical literacy, confidence and assertiveness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Leading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role of art in increasing educational results.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24229" y="2481093"/>
            <a:ext cx="35429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Reasoned conclusions based on observation, experimentation and the ability to ask meaningful questions;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Acquisition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encyclopedic knowledge and basic scientific concepts;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Willingness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to communicate and collaborate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Mastery of mathematical models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Active participation and learning through practical application of what has been learned.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611" y="3704525"/>
            <a:ext cx="24520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-Application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STEM principles according to the reached technological level of the material environment and professional competences and personal characteristics of the pedagogue – from the 90s.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5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The role of games in children’s lives for full personal </a:t>
            </a:r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</a:rPr>
              <a:t>development</a:t>
            </a:r>
            <a:endParaRPr lang="bg-BG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7651264" y="1105851"/>
            <a:ext cx="4540736" cy="2638836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73956" y="3420417"/>
            <a:ext cx="2954402" cy="3251233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435862" y="1510017"/>
            <a:ext cx="4215402" cy="4168111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4144296" y="2123768"/>
            <a:ext cx="29574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Games play a major role in the processes of learning, education and socialization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Applying sensory games to support language development, fine motor skills, social skills, etc.;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Conducting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team games to unite, form a collective spirit and apply the principles of fair play.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913" y="3933126"/>
            <a:ext cx="21413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Application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games during free periods – outdoor folk games, role-playing games, folklore games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32631" y="1510018"/>
            <a:ext cx="298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Implementing interactive games to stimulate cognitive, social and emotional development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Online educational games to increase intrinsic learning motivation and emotional intelligence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6404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The parents – our partners and </a:t>
            </a:r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</a:rPr>
              <a:t>teammates</a:t>
            </a:r>
            <a:endParaRPr lang="bg-BG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7709163" y="809840"/>
            <a:ext cx="4022243" cy="4336926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157992" y="3318387"/>
            <a:ext cx="2924841" cy="3369220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267790" y="1510018"/>
            <a:ext cx="4256416" cy="41766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3764200" y="1976284"/>
            <a:ext cx="307202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Daily communication with parents regarding health status, achieved results, social and game interaction, announcements about upcoming events and initiatives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Direct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involvement of parents in children's lives ¬ joint events, creative workshops, supervising celebrations and holidays, participation in projects, etc.;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Shared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responsibility for the children’s education.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914" y="3933126"/>
            <a:ext cx="217737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Communicating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by holding planned parent meetings;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Parents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are guests at planned celebrations and holidays.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32631" y="1510018"/>
            <a:ext cx="2675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Active participation of parents in the processes of upbringing and education of children;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Strengthening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the relationship between the family and the kindergarten by applying modern forms of teacher-parent interaction (direct and indirect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);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Involvement of parents by increasing trust in the education system and stimulating engagement.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</a:t>
            </a:r>
            <a:r>
              <a:rPr lang="bg-BG" dirty="0" smtClean="0"/>
              <a:t>К</a:t>
            </a:r>
            <a:r>
              <a:rPr lang="en-US" smtClean="0"/>
              <a:t>S </a:t>
            </a:r>
            <a:r>
              <a:rPr lang="en-US" dirty="0" smtClean="0"/>
              <a:t>you for your attention</a:t>
            </a:r>
            <a:r>
              <a:rPr lang="bg-BG" dirty="0" smtClean="0"/>
              <a:t>!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8" r="2359" b="10037"/>
          <a:stretch/>
        </p:blipFill>
        <p:spPr bwMode="auto">
          <a:xfrm>
            <a:off x="3050146" y="1854558"/>
            <a:ext cx="6016581" cy="276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96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Kindergarten – a place for education, upbringing and socialization of preschool children over the years.</a:t>
            </a:r>
            <a:endParaRPr lang="bg-B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83" y="4605866"/>
            <a:ext cx="3374134" cy="196118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431" y="3440846"/>
            <a:ext cx="3501424" cy="23300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170" y="2342018"/>
            <a:ext cx="3291985" cy="249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111" y="618517"/>
            <a:ext cx="11480800" cy="1596177"/>
          </a:xfrm>
        </p:spPr>
        <p:txBody>
          <a:bodyPr>
            <a:normAutofit/>
          </a:bodyPr>
          <a:lstStyle/>
          <a:p>
            <a:r>
              <a:rPr lang="en-US" dirty="0"/>
              <a:t>Transformation of educational institutions in a rapidly changing world: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969314"/>
          </a:xfrm>
        </p:spPr>
        <p:txBody>
          <a:bodyPr>
            <a:no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comprehension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educational content during pedagogical situations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organization of the daily schedule and pedagogical interaction;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additional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forms of pedagogical interaction during free periods;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application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innovative technologies and educational platforms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facilities, physical environment and resource availability;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support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for the future of children that are different;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application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the principles embedded in STEM and STE(A)M based learning;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role of games in children’s lives for full personal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development.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the parents – our partners and teammates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96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dirty="0" smtClean="0"/>
              <a:t>Comprehension </a:t>
            </a:r>
            <a:r>
              <a:rPr lang="en-US" dirty="0"/>
              <a:t>of educational content during pedagogical situations</a:t>
            </a: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801415" y="1313814"/>
            <a:ext cx="4157977" cy="2703932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Vertical Scroll 4"/>
          <p:cNvSpPr/>
          <p:nvPr/>
        </p:nvSpPr>
        <p:spPr>
          <a:xfrm>
            <a:off x="1" y="2433484"/>
            <a:ext cx="3696236" cy="3758310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Oval 5"/>
          <p:cNvSpPr/>
          <p:nvPr/>
        </p:nvSpPr>
        <p:spPr>
          <a:xfrm>
            <a:off x="3392129" y="1532709"/>
            <a:ext cx="4322080" cy="3979817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TextBox 6"/>
          <p:cNvSpPr txBox="1"/>
          <p:nvPr/>
        </p:nvSpPr>
        <p:spPr>
          <a:xfrm>
            <a:off x="398206" y="2862603"/>
            <a:ext cx="32980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Terminology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– classes;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-Conventional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education – teaching, learning, performing tasks to demonstrate knowledge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-Stationary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activities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-Visual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materials - paintings by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artists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-Handling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operational didactic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material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-Puppet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etudes and theatres.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6541" y="2078993"/>
            <a:ext cx="37445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Terminology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– pedagogical situation;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Problem-based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learning – problem assignment, children identify their knowledge and apply it to solve the problem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-Acquiring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educational content through games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Application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digital technologies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Development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creative thinking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-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Implementing STE(A)M learning</a:t>
            </a:r>
            <a:r>
              <a:rPr lang="en-US" dirty="0"/>
              <a:t>.</a:t>
            </a:r>
            <a:endParaRPr lang="bg-BG" dirty="0"/>
          </a:p>
        </p:txBody>
      </p:sp>
      <p:sp>
        <p:nvSpPr>
          <p:cNvPr id="9" name="Текстово поле 8"/>
          <p:cNvSpPr txBox="1"/>
          <p:nvPr/>
        </p:nvSpPr>
        <p:spPr>
          <a:xfrm>
            <a:off x="8198621" y="1532709"/>
            <a:ext cx="33663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Bringing the educational process outdoors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Practical situations for reaching independent conclusions;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Development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engineering thinking.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78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dirty="0"/>
              <a:t>Organization of the daily schedule and pedagogical interaction</a:t>
            </a: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875639" y="1030983"/>
            <a:ext cx="4540736" cy="4673934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Vertical Scroll 4"/>
          <p:cNvSpPr/>
          <p:nvPr/>
        </p:nvSpPr>
        <p:spPr>
          <a:xfrm>
            <a:off x="0" y="2246811"/>
            <a:ext cx="3842908" cy="4197532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Oval 5"/>
          <p:cNvSpPr/>
          <p:nvPr/>
        </p:nvSpPr>
        <p:spPr>
          <a:xfrm>
            <a:off x="3448593" y="1622323"/>
            <a:ext cx="4353247" cy="415746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Текстово поле 6"/>
          <p:cNvSpPr txBox="1"/>
          <p:nvPr/>
        </p:nvSpPr>
        <p:spPr>
          <a:xfrm>
            <a:off x="355183" y="3015743"/>
            <a:ext cx="31979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Adherence to a strict sequence of the schedule activities in certain time ranges;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Mandatory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afternoon naps;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Authoritative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style of education and communication between the teacher and the child;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Priority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to comply with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established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rules and discipline.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Текстово поле 7"/>
          <p:cNvSpPr txBox="1"/>
          <p:nvPr/>
        </p:nvSpPr>
        <p:spPr>
          <a:xfrm>
            <a:off x="3916707" y="2086466"/>
            <a:ext cx="38851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Spending more time outdoors;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Conducting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excursions and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cultural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events during the free periods;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Priority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to the interests and willingness of a child to take part in organized activities;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Teamwork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priority;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Respect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for the child's personality and showing tolerance towards their emotions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Conducting online communication with parents and children when necessary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8691154" y="1724296"/>
            <a:ext cx="3011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Practicing active games and sports activities outdoors with a view to improving health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developed STE(A)M environment where children participate actively, learn through practical application and experience what they have learned;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Enriching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the recipe book with dishes rich in healthy fats, vitamins, minerals and amino acids;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Afternoon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nap at the child's request;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Establishing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friendly relationships between the teacher and the child.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dirty="0"/>
              <a:t>Additional forms of pedagogical interaction during free periods</a:t>
            </a: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651264" y="1077194"/>
            <a:ext cx="4540736" cy="341643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Application of interactive games initiated and organized by the children themselves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Conducting training courses to increase moral education;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Provoking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creativity and adventurous spirit.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Vertical Scroll 4"/>
          <p:cNvSpPr/>
          <p:nvPr/>
        </p:nvSpPr>
        <p:spPr>
          <a:xfrm>
            <a:off x="35398" y="3021873"/>
            <a:ext cx="3459969" cy="3344029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Interest activities with games equipment;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Constructive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games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Active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games;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Reading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fairy tales;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Film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and cartoon projection;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Role-playing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; </a:t>
            </a:r>
          </a:p>
          <a:p>
            <a:pPr marL="285750" indent="-285750" algn="just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Drama games;</a:t>
            </a:r>
          </a:p>
          <a:p>
            <a:pPr marL="285750" indent="-285750" algn="just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495366" y="1999532"/>
            <a:ext cx="3933045" cy="344332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Visiting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parents for joint activities;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Working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on projects with or without the participation of external institutions;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Creating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 community by building meaningful interpersonal relationships and successful communication.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10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Application of innovative technologies and educational platforms</a:t>
            </a:r>
            <a:endParaRPr lang="bg-BG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7486130" y="1120877"/>
            <a:ext cx="4675718" cy="4055806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dirty="0"/>
              <a:t>Application of innovative technologies and development of engineering thinking; 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Creating </a:t>
            </a:r>
            <a:r>
              <a:rPr lang="en-US" dirty="0"/>
              <a:t>games through programming; 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Use </a:t>
            </a:r>
            <a:r>
              <a:rPr lang="en-US" dirty="0"/>
              <a:t>of artificial intelligence for the creation of illustrations, own music, digital and real games and more.</a:t>
            </a:r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157992" y="3604121"/>
            <a:ext cx="2924841" cy="3083486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082834" y="1857866"/>
            <a:ext cx="4403296" cy="424796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en-US" dirty="0"/>
              <a:t>Games with interactive toys – Bee Bot, INDI, interactive boards, pegs, paths, dice, etc.; </a:t>
            </a:r>
            <a:endParaRPr lang="en-US" dirty="0" smtClean="0"/>
          </a:p>
          <a:p>
            <a:pPr marL="285750" indent="-285750" algn="just">
              <a:buFontTx/>
              <a:buChar char="-"/>
            </a:pPr>
            <a:r>
              <a:rPr lang="en-US" dirty="0" smtClean="0"/>
              <a:t>Use </a:t>
            </a:r>
            <a:r>
              <a:rPr lang="en-US" dirty="0"/>
              <a:t>of educational platforms and games with tablets and computer mice (Envision, </a:t>
            </a:r>
            <a:r>
              <a:rPr lang="en-US" dirty="0" err="1"/>
              <a:t>Classbuddy</a:t>
            </a:r>
            <a:r>
              <a:rPr lang="en-US" dirty="0"/>
              <a:t>, wordwall.net, </a:t>
            </a:r>
            <a:r>
              <a:rPr lang="en-US" dirty="0" smtClean="0"/>
              <a:t>learning Apps.org</a:t>
            </a:r>
            <a:r>
              <a:rPr lang="en-US" dirty="0"/>
              <a:t>, etc.)</a:t>
            </a:r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79549" y="3933126"/>
            <a:ext cx="20863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They </a:t>
            </a:r>
            <a:r>
              <a:rPr lang="en-US" dirty="0"/>
              <a:t>represent a limited part of the educational process due to insufficient development of technologies.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0655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Facilities, physical environment and resource availability:</a:t>
            </a:r>
            <a:endParaRPr lang="bg-BG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6958150" y="1279794"/>
            <a:ext cx="4824549" cy="3527338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“Green” kindergarten – fitted with furniture made of natural materials, orthopedic chairs and beds, use of cleaning products with natural composition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Provision of places for individual relaxation (with soft mats, dimmed light, aromatherapy);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Creating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 STE(A)M room, LEGO room, salt room, etc.</a:t>
            </a:r>
          </a:p>
          <a:p>
            <a:pPr marL="285750" indent="-285750" algn="just">
              <a:buFontTx/>
              <a:buChar char="-"/>
            </a:pPr>
            <a:endParaRPr lang="en-US" dirty="0"/>
          </a:p>
        </p:txBody>
      </p:sp>
      <p:sp>
        <p:nvSpPr>
          <p:cNvPr id="5" name="Vertical Scroll 4"/>
          <p:cNvSpPr/>
          <p:nvPr/>
        </p:nvSpPr>
        <p:spPr>
          <a:xfrm>
            <a:off x="78853" y="2532524"/>
            <a:ext cx="3091068" cy="3697698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2920884" y="1657435"/>
            <a:ext cx="4037266" cy="401422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Projectors for sharing presentations, educational videos and interactive games in educational platforms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Use of tablets, computer mice, interactive touch screen;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Renovated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yard space provided with modern playground equipment (climbers, slides, sandboxes, gazebos, etc.) and soft surfaces.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973" y="2968581"/>
            <a:ext cx="22905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Use of visual materials – paintings, samples, objects from the surrounding environment;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Individual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paperboards and work materials;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Yard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space with hard surfaces (tiles), with or without iron playground equipment.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1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Support for the future of children that are different</a:t>
            </a:r>
            <a:endParaRPr lang="bg-BG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7717388" y="1389186"/>
            <a:ext cx="4444459" cy="3359795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Vertical Scroll 4"/>
          <p:cNvSpPr/>
          <p:nvPr/>
        </p:nvSpPr>
        <p:spPr>
          <a:xfrm>
            <a:off x="321303" y="3088966"/>
            <a:ext cx="2924841" cy="3083486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448594" y="1857865"/>
            <a:ext cx="3997236" cy="4018613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TextBox 7"/>
          <p:cNvSpPr txBox="1"/>
          <p:nvPr/>
        </p:nvSpPr>
        <p:spPr>
          <a:xfrm>
            <a:off x="740534" y="3627481"/>
            <a:ext cx="20083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Difficult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adaptation and inclusion due to lack of conditions regarding the physical environment and professional training of the specialists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63662" y="2425005"/>
            <a:ext cx="34386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Carrying out targeted activities according to the age and individual characteristics of the children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Social adaptation through active participation in holidays, games and entertainment, celebrations;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Preparation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of individual plans for support and work with specialists for children with Special Educational Needs (SEN).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5206" y="2124890"/>
            <a:ext cx="352169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Individual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performances of children with SEN, bilingual children and gifted children </a:t>
            </a:r>
            <a:endParaRPr lang="en-US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Tw Cen MT" panose="020B0602020104020603" pitchFamily="34" charset="0"/>
              <a:buChar char="–"/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Getting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to know the specifics of the health condition according to age characteristics in order to form a caring attitude, understa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nding, tolerance and empathy.</a:t>
            </a:r>
            <a:endParaRPr lang="bg-BG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2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750</TotalTime>
  <Words>1272</Words>
  <Application>Microsoft Office PowerPoint</Application>
  <PresentationFormat>Широк екран</PresentationFormat>
  <Paragraphs>115</Paragraphs>
  <Slides>13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Tw Cen MT</vt:lpstr>
      <vt:lpstr>Verdana</vt:lpstr>
      <vt:lpstr>Droplet</vt:lpstr>
      <vt:lpstr>THIRD INTERNATIONAL EDUCATIONAL FORUM “THE INNOVATIVE EDUCATIONAL ENVIRONMENT THROUGH THE PRISM OF EMOTIONAL INTELLIGENCE AND ARTIFICIAL INTELLIGENCE – DIRECTIONS AND CHALLENGES”</vt:lpstr>
      <vt:lpstr>Kindergarten – a place for education, upbringing and socialization of preschool children over the years.</vt:lpstr>
      <vt:lpstr>Transformation of educational institutions in a rapidly changing world:</vt:lpstr>
      <vt:lpstr>Comprehension of educational content during pedagogical situations</vt:lpstr>
      <vt:lpstr>Organization of the daily schedule and pedagogical interaction</vt:lpstr>
      <vt:lpstr>Additional forms of pedagogical interaction during free periods</vt:lpstr>
      <vt:lpstr>Application of innovative technologies and educational platforms</vt:lpstr>
      <vt:lpstr>Facilities, physical environment and resource availability:</vt:lpstr>
      <vt:lpstr>Support for the future of children that are different</vt:lpstr>
      <vt:lpstr>Application of the principles embedded in STEM and STE(A)M based learning</vt:lpstr>
      <vt:lpstr>The role of games in children’s lives for full personal development</vt:lpstr>
      <vt:lpstr>The parents – our partners and teammates</vt:lpstr>
      <vt:lpstr>ThanКS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ТРЕТИ МЕЖДУНАРОДЕН ОБРАЗОВАТЕЛЕН ФОРУМ „ИНОВАТИВНА ОБРАЗОВАТЕЛНА СРЕДА ПРЕЗ ПРИЗМАТА НА ЕМОЦИОНАЛНАТА ИНТЕЛИГЕНТНОСТ И ИЗКУСТВЕН ИНТЕЛЕКТ – ПОСОКИ И ПРЕДИЗВИКАТЕЛСТВА“</dc:title>
  <dc:creator>Windows User</dc:creator>
  <cp:lastModifiedBy>ДГ42-9</cp:lastModifiedBy>
  <cp:revision>58</cp:revision>
  <dcterms:created xsi:type="dcterms:W3CDTF">2023-07-03T12:50:25Z</dcterms:created>
  <dcterms:modified xsi:type="dcterms:W3CDTF">2023-07-31T13:24:30Z</dcterms:modified>
</cp:coreProperties>
</file>