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8" d="100"/>
          <a:sy n="88" d="100"/>
        </p:scale>
        <p:origin x="44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44791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532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48219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352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6015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71729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1897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7665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4972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27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0353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2978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02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595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051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7760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138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31D31F-92F7-4C62-83C3-C420333B49D5}" type="datetimeFigureOut">
              <a:rPr lang="bg-BG" smtClean="0"/>
              <a:t>31.7.2023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52E0B76-B13D-4762-BDF6-46C44310A0F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213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sz="3100" dirty="0" smtClean="0">
                <a:latin typeface="Verdana" panose="020B0604030504040204" pitchFamily="34" charset="0"/>
                <a:ea typeface="Verdana" panose="020B0604030504040204" pitchFamily="34" charset="0"/>
              </a:rPr>
              <a:t>ТРЕТИ МЕЖДУНАРОДЕН ОБРАЗОВАТЕЛЕН ФОРУМ „ИНОВАТИВНА ОБРАЗОВАТЕЛНА СРЕДА ПРЕЗ ПРИЗМАТА НА ЕМОЦИОНАЛНАТА ИНТЕЛИГЕНТНОСТ И ИЗКУСТВЕН ИНТЕЛЕКТ</a:t>
            </a:r>
            <a:r>
              <a:rPr lang="en-US" sz="31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3100" dirty="0" smtClean="0">
                <a:latin typeface="Verdana" panose="020B0604030504040204" pitchFamily="34" charset="0"/>
                <a:ea typeface="Verdana" panose="020B0604030504040204" pitchFamily="34" charset="0"/>
              </a:rPr>
              <a:t>– ПОСОКИ И ПРЕДИЗВИКАТЕЛСТВА“</a:t>
            </a:r>
            <a:endParaRPr lang="bg-BG" sz="3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НАПРАВЛЕНИЕ</a:t>
            </a:r>
          </a:p>
          <a:p>
            <a:r>
              <a:rPr lang="bg-BG" dirty="0" smtClean="0"/>
              <a:t>„ТРАНСФОРМАЦИЯ НА ОБРАЗОВАТЕЛНАТА ИНСТИТУЦИЯ В ДИНАМИЧНО ПРОМЕНЯЩИЯ СЕ СВЯТ“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977" y="5028260"/>
            <a:ext cx="3292125" cy="159119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13" y="5165432"/>
            <a:ext cx="2633700" cy="13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272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bg-BG" dirty="0"/>
              <a:t>Прилагане на принципите, заложени в </a:t>
            </a:r>
            <a:r>
              <a:rPr lang="en-US" dirty="0"/>
              <a:t>stem </a:t>
            </a:r>
            <a:r>
              <a:rPr lang="bg-BG" dirty="0"/>
              <a:t>и </a:t>
            </a:r>
            <a:r>
              <a:rPr lang="en-US" dirty="0" err="1"/>
              <a:t>ste</a:t>
            </a:r>
            <a:r>
              <a:rPr lang="en-US" dirty="0"/>
              <a:t>(a)m </a:t>
            </a:r>
            <a:r>
              <a:rPr lang="bg-BG" dirty="0"/>
              <a:t>базираното обучение</a:t>
            </a:r>
            <a:br>
              <a:rPr lang="bg-BG" dirty="0"/>
            </a:b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581970" y="1159099"/>
            <a:ext cx="4540736" cy="3709115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-128789" y="3284113"/>
            <a:ext cx="3216272" cy="3480711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2871989" y="1628886"/>
            <a:ext cx="5228822" cy="497797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TextBox 8"/>
          <p:cNvSpPr txBox="1"/>
          <p:nvPr/>
        </p:nvSpPr>
        <p:spPr>
          <a:xfrm>
            <a:off x="7962831" y="1591462"/>
            <a:ext cx="40954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Усъвършенстване на социално-емоционални компетентности, развитие на творческо мислене, отговорно вземане на решения, дигитална и техническа грамотност, увереност и асертивност</a:t>
            </a:r>
          </a:p>
          <a:p>
            <a:pPr marL="285750" indent="-285750">
              <a:buFontTx/>
              <a:buChar char="-"/>
            </a:pPr>
            <a:r>
              <a:rPr lang="bg-BG" dirty="0"/>
              <a:t>Водеща роля на изкуството за </a:t>
            </a:r>
            <a:r>
              <a:rPr lang="bg-BG" dirty="0" smtClean="0"/>
              <a:t>повишаване на резултатите от образователния процес</a:t>
            </a:r>
            <a:endParaRPr lang="bg-BG" dirty="0"/>
          </a:p>
          <a:p>
            <a:pPr marL="285750" indent="-285750">
              <a:buFontTx/>
              <a:buChar char="-"/>
            </a:pPr>
            <a:endParaRPr lang="bg-BG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232597" y="2409713"/>
            <a:ext cx="45076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Мотивирани заключения въз основа на наблюдение, експериментиране и умение за задаване на смислени въпроси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Придобиване на енциклопедични знания и основни научни концепции 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Желание за общуване и сътрудничество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Усвояване на математически модели</a:t>
            </a:r>
            <a:endParaRPr lang="bg-BG" dirty="0"/>
          </a:p>
          <a:p>
            <a:pPr marL="285750" indent="-285750">
              <a:buFontTx/>
              <a:buChar char="-"/>
            </a:pPr>
            <a:r>
              <a:rPr lang="bg-BG" dirty="0" smtClean="0"/>
              <a:t>Активно участие и обучение чрез практическо приложение на наученото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4772" y="3680293"/>
            <a:ext cx="27327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Прилагане на </a:t>
            </a:r>
            <a:r>
              <a:rPr lang="en-US" dirty="0" smtClean="0"/>
              <a:t>STEM </a:t>
            </a:r>
            <a:r>
              <a:rPr lang="bg-BG" dirty="0" smtClean="0"/>
              <a:t>принципи съобразно достигнатото технологично ниво на материалната среда  и професионални компетенции и личностни характеристики на педагога– от 90-те години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75564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bg-BG" dirty="0"/>
              <a:t>Място на играта в живота на децата за </a:t>
            </a:r>
            <a:r>
              <a:rPr lang="bg-BG" dirty="0" smtClean="0"/>
              <a:t>пълноценно </a:t>
            </a:r>
            <a:r>
              <a:rPr lang="bg-BG" dirty="0"/>
              <a:t>личностно развитие</a:t>
            </a:r>
            <a:br>
              <a:rPr lang="bg-BG" dirty="0"/>
            </a:b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586869" y="1110646"/>
            <a:ext cx="4540736" cy="3520348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157992" y="3539613"/>
            <a:ext cx="3031884" cy="3147994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035539" y="1667160"/>
            <a:ext cx="4833453" cy="435206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3533312" y="2273529"/>
            <a:ext cx="405355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Играта има водеща роля в процесите на обучение, възпитание и социализация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Прилагане на сензорни игри за подпомагане на езиковото развитие, фината моторика, социалните умения и др.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Провеждане на екипни игри за сплотяване, формиране на колективен дух и прилагане на принципите на честната игра </a:t>
            </a:r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540913" y="4130201"/>
            <a:ext cx="23439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Прилагане на игри в свободните режимни моменти -народни игри на открито, ролеви игри, фолклорни игри</a:t>
            </a:r>
            <a:endParaRPr lang="bg-BG" dirty="0"/>
          </a:p>
        </p:txBody>
      </p:sp>
      <p:sp>
        <p:nvSpPr>
          <p:cNvPr id="11" name="TextBox 10"/>
          <p:cNvSpPr txBox="1"/>
          <p:nvPr/>
        </p:nvSpPr>
        <p:spPr>
          <a:xfrm>
            <a:off x="8152327" y="1487450"/>
            <a:ext cx="36318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Прилагане на интерактивни игри за стимулиране на когнитивното, социалното и емоционално развитие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Онлайн образователни игри за повишаване на вътрешната мотивация за учене и емоционалната интелигентност</a:t>
            </a:r>
          </a:p>
        </p:txBody>
      </p:sp>
    </p:spTree>
    <p:extLst>
      <p:ext uri="{BB962C8B-B14F-4D97-AF65-F5344CB8AC3E}">
        <p14:creationId xmlns:p14="http://schemas.microsoft.com/office/powerpoint/2010/main" val="196404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233" y="218872"/>
            <a:ext cx="11655380" cy="1313314"/>
          </a:xfrm>
        </p:spPr>
        <p:txBody>
          <a:bodyPr>
            <a:normAutofit/>
          </a:bodyPr>
          <a:lstStyle/>
          <a:p>
            <a:r>
              <a:rPr lang="bg-BG" dirty="0"/>
              <a:t>Родителите – наши партньори и съмишленици</a:t>
            </a:r>
            <a:br>
              <a:rPr lang="bg-BG" dirty="0"/>
            </a:br>
            <a:endParaRPr lang="bg-BG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302" y="3523537"/>
            <a:ext cx="3296992" cy="324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2575776" y="1532186"/>
            <a:ext cx="5087154" cy="475170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7" name="Cloud 6"/>
          <p:cNvSpPr/>
          <p:nvPr/>
        </p:nvSpPr>
        <p:spPr>
          <a:xfrm>
            <a:off x="7083380" y="1322587"/>
            <a:ext cx="5108620" cy="4463984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endParaRPr lang="bg-BG" dirty="0"/>
          </a:p>
        </p:txBody>
      </p:sp>
      <p:sp>
        <p:nvSpPr>
          <p:cNvPr id="5" name="TextBox 4"/>
          <p:cNvSpPr txBox="1"/>
          <p:nvPr/>
        </p:nvSpPr>
        <p:spPr>
          <a:xfrm>
            <a:off x="2965484" y="2370251"/>
            <a:ext cx="4576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Ежедневна комуникация с родителите относно здравословно състояние, постигнати резултати, социално и игрово взаимодействие, съобщения за предстоящи събития и инициативи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Пряко участие на родителите в живота на децата – съвместни мероприятия, творчески работилници, наблюдение на тържества и празници, участие в проекти и т.н.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Споделена отговорност за възпитанието на децата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1670" y="4052986"/>
            <a:ext cx="26530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Осъществяване на комуникация чрез провеждане на планирани родителски срещи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Родителите са гости на планираните тържества и празници </a:t>
            </a:r>
            <a:endParaRPr lang="bg-BG" dirty="0"/>
          </a:p>
        </p:txBody>
      </p:sp>
      <p:sp>
        <p:nvSpPr>
          <p:cNvPr id="13" name="TextBox 12"/>
          <p:cNvSpPr txBox="1"/>
          <p:nvPr/>
        </p:nvSpPr>
        <p:spPr>
          <a:xfrm>
            <a:off x="7542252" y="1639049"/>
            <a:ext cx="43320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bg-BG" dirty="0"/>
              <a:t>Активно участие на родителите в процесите на възпитание и обучение на децата 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Утвърждаване на връзката „семейство-детска градина“  чрез прилагане на съвременни форми за взаимодействие учител-родител (преки и косвени)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/>
              <a:t>-</a:t>
            </a:r>
            <a:r>
              <a:rPr lang="bg-BG" dirty="0" smtClean="0"/>
              <a:t>Приобщаване </a:t>
            </a:r>
            <a:r>
              <a:rPr lang="bg-BG" dirty="0"/>
              <a:t>на родителите чрез повишаване на доверието в образователната система и стимулиране на ангажираност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3280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Благодаря за вниманието!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7868992" y="4893970"/>
            <a:ext cx="35159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Презентирал: </a:t>
            </a:r>
          </a:p>
          <a:p>
            <a:r>
              <a:rPr lang="bg-BG" dirty="0" smtClean="0"/>
              <a:t>Радина Йорданова,</a:t>
            </a:r>
          </a:p>
          <a:p>
            <a:r>
              <a:rPr lang="bg-BG" dirty="0" smtClean="0"/>
              <a:t>Анета Александрова</a:t>
            </a:r>
          </a:p>
          <a:p>
            <a:r>
              <a:rPr lang="bg-BG" dirty="0" smtClean="0"/>
              <a:t>учители в ДГ</a:t>
            </a:r>
            <a:r>
              <a:rPr lang="bg-BG" dirty="0"/>
              <a:t> № 42 </a:t>
            </a:r>
            <a:r>
              <a:rPr lang="bg-BG" dirty="0" smtClean="0"/>
              <a:t>„Българче“</a:t>
            </a:r>
          </a:p>
          <a:p>
            <a:r>
              <a:rPr lang="bg-BG" dirty="0" smtClean="0"/>
              <a:t> </a:t>
            </a:r>
            <a:r>
              <a:rPr lang="bg-BG" dirty="0"/>
              <a:t>гр. </a:t>
            </a:r>
            <a:r>
              <a:rPr lang="bg-BG" dirty="0" smtClean="0"/>
              <a:t>Варна</a:t>
            </a:r>
            <a:endParaRPr lang="bg-BG" dirty="0"/>
          </a:p>
        </p:txBody>
      </p:sp>
      <p:sp>
        <p:nvSpPr>
          <p:cNvPr id="6" name="Rectangle 5"/>
          <p:cNvSpPr/>
          <p:nvPr/>
        </p:nvSpPr>
        <p:spPr>
          <a:xfrm>
            <a:off x="768439" y="4881092"/>
            <a:ext cx="31467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Изготвил: </a:t>
            </a:r>
          </a:p>
          <a:p>
            <a:r>
              <a:rPr lang="bg-BG" dirty="0"/>
              <a:t>Педагогически екип </a:t>
            </a:r>
          </a:p>
          <a:p>
            <a:r>
              <a:rPr lang="bg-BG" dirty="0"/>
              <a:t>на </a:t>
            </a:r>
            <a:r>
              <a:rPr lang="bg-BG" dirty="0" smtClean="0"/>
              <a:t>ДГ № </a:t>
            </a:r>
            <a:r>
              <a:rPr lang="bg-BG" dirty="0"/>
              <a:t>42 </a:t>
            </a:r>
            <a:r>
              <a:rPr lang="bg-BG" dirty="0" smtClean="0"/>
              <a:t>„Българче</a:t>
            </a:r>
            <a:r>
              <a:rPr lang="bg-BG" dirty="0"/>
              <a:t>“ </a:t>
            </a:r>
            <a:endParaRPr lang="bg-BG" dirty="0" smtClean="0"/>
          </a:p>
          <a:p>
            <a:r>
              <a:rPr lang="bg-BG" dirty="0" smtClean="0"/>
              <a:t>гр</a:t>
            </a:r>
            <a:r>
              <a:rPr lang="bg-BG" dirty="0"/>
              <a:t>. </a:t>
            </a:r>
            <a:r>
              <a:rPr lang="bg-BG" dirty="0" smtClean="0"/>
              <a:t>Варна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8" r="2359" b="10037"/>
          <a:stretch/>
        </p:blipFill>
        <p:spPr bwMode="auto">
          <a:xfrm>
            <a:off x="3050146" y="1854558"/>
            <a:ext cx="6016581" cy="276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96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Детската градина -  място за обучение, възпитание и социализация на деца в предучилищна възраст през годините</a:t>
            </a:r>
            <a:endParaRPr lang="bg-B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83" y="4605866"/>
            <a:ext cx="3374134" cy="196118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431" y="3440846"/>
            <a:ext cx="3501424" cy="2330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70" y="2342018"/>
            <a:ext cx="3291985" cy="249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38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111" y="618517"/>
            <a:ext cx="11480800" cy="1596177"/>
          </a:xfrm>
        </p:spPr>
        <p:txBody>
          <a:bodyPr>
            <a:normAutofit/>
          </a:bodyPr>
          <a:lstStyle/>
          <a:p>
            <a:r>
              <a:rPr lang="bg-BG" dirty="0" smtClean="0"/>
              <a:t>Трансформация на образователната институция в динамично променящия се свят относно: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969314"/>
          </a:xfrm>
        </p:spPr>
        <p:txBody>
          <a:bodyPr>
            <a:normAutofit fontScale="85000" lnSpcReduction="10000"/>
          </a:bodyPr>
          <a:lstStyle/>
          <a:p>
            <a:r>
              <a:rPr lang="bg-BG" dirty="0"/>
              <a:t>възприемане на </a:t>
            </a:r>
            <a:r>
              <a:rPr lang="bg-BG" dirty="0" smtClean="0"/>
              <a:t>образователното съдържание </a:t>
            </a:r>
            <a:r>
              <a:rPr lang="bg-BG" dirty="0"/>
              <a:t>по време на </a:t>
            </a:r>
            <a:r>
              <a:rPr lang="bg-BG" dirty="0" smtClean="0"/>
              <a:t>педагогически ситуации</a:t>
            </a:r>
          </a:p>
          <a:p>
            <a:r>
              <a:rPr lang="bg-BG" dirty="0" smtClean="0"/>
              <a:t>Организация на дневния режим и педагогическо взаимодействие</a:t>
            </a:r>
          </a:p>
          <a:p>
            <a:r>
              <a:rPr lang="bg-BG" dirty="0" smtClean="0"/>
              <a:t>допълнителни форми на педагогическо взаимодействие в свободни режимни моменти</a:t>
            </a:r>
          </a:p>
          <a:p>
            <a:r>
              <a:rPr lang="bg-BG" dirty="0"/>
              <a:t>Приложение на иновативни технологии и образователни платформи</a:t>
            </a:r>
            <a:endParaRPr lang="bg-BG" dirty="0" smtClean="0"/>
          </a:p>
          <a:p>
            <a:r>
              <a:rPr lang="bg-BG" dirty="0" smtClean="0"/>
              <a:t>Материална база, физическа среда и ресурсна обезпеченост</a:t>
            </a:r>
          </a:p>
          <a:p>
            <a:r>
              <a:rPr lang="bg-BG" dirty="0" smtClean="0"/>
              <a:t>Подкрепа за бъдещето на различните деца</a:t>
            </a:r>
          </a:p>
          <a:p>
            <a:r>
              <a:rPr lang="bg-BG" dirty="0" smtClean="0"/>
              <a:t>Прилагане на принципите, заложени в </a:t>
            </a:r>
            <a:r>
              <a:rPr lang="en-US" dirty="0" smtClean="0"/>
              <a:t>stem </a:t>
            </a:r>
            <a:r>
              <a:rPr lang="bg-BG" dirty="0" smtClean="0"/>
              <a:t>и </a:t>
            </a:r>
            <a:r>
              <a:rPr lang="en-US" dirty="0" err="1" smtClean="0"/>
              <a:t>ste</a:t>
            </a:r>
            <a:r>
              <a:rPr lang="en-US" dirty="0" smtClean="0"/>
              <a:t>(a)m </a:t>
            </a:r>
            <a:r>
              <a:rPr lang="bg-BG" dirty="0" smtClean="0"/>
              <a:t>базираното обучение</a:t>
            </a:r>
          </a:p>
          <a:p>
            <a:r>
              <a:rPr lang="bg-BG" dirty="0" smtClean="0"/>
              <a:t>Място на играта в живота на децата за пълноценно личностно развитие</a:t>
            </a:r>
          </a:p>
          <a:p>
            <a:r>
              <a:rPr lang="bg-BG" dirty="0" smtClean="0"/>
              <a:t>Родителите – наши партньори и съмишленици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34968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5" y="261689"/>
            <a:ext cx="11694018" cy="1596177"/>
          </a:xfrm>
        </p:spPr>
        <p:txBody>
          <a:bodyPr>
            <a:normAutofit/>
          </a:bodyPr>
          <a:lstStyle/>
          <a:p>
            <a:r>
              <a:rPr lang="ru-RU" dirty="0" err="1"/>
              <a:t>възприемане</a:t>
            </a:r>
            <a:r>
              <a:rPr lang="ru-RU" dirty="0"/>
              <a:t> на </a:t>
            </a:r>
            <a:r>
              <a:rPr lang="ru-RU" dirty="0" err="1"/>
              <a:t>образователното</a:t>
            </a:r>
            <a:r>
              <a:rPr lang="ru-RU" dirty="0"/>
              <a:t> </a:t>
            </a:r>
            <a:r>
              <a:rPr lang="ru-RU" dirty="0" err="1"/>
              <a:t>съдържание</a:t>
            </a:r>
            <a:r>
              <a:rPr lang="ru-RU" dirty="0"/>
              <a:t> по </a:t>
            </a:r>
            <a:r>
              <a:rPr lang="ru-RU" dirty="0" err="1"/>
              <a:t>време</a:t>
            </a:r>
            <a:r>
              <a:rPr lang="ru-RU" dirty="0"/>
              <a:t> на педагогически ситуации</a:t>
            </a:r>
            <a:br>
              <a:rPr lang="ru-RU" dirty="0"/>
            </a:b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621112" y="1105851"/>
            <a:ext cx="4540736" cy="2827275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-107392" y="2625213"/>
            <a:ext cx="3803629" cy="4232787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Oval 5"/>
          <p:cNvSpPr/>
          <p:nvPr/>
        </p:nvSpPr>
        <p:spPr>
          <a:xfrm>
            <a:off x="3116688" y="1236372"/>
            <a:ext cx="4954132" cy="486821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TextBox 6"/>
          <p:cNvSpPr txBox="1"/>
          <p:nvPr/>
        </p:nvSpPr>
        <p:spPr>
          <a:xfrm>
            <a:off x="212497" y="3052293"/>
            <a:ext cx="33613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Терминология – занятие</a:t>
            </a:r>
          </a:p>
          <a:p>
            <a:pPr marL="285750" indent="-285750">
              <a:buFontTx/>
              <a:buChar char="-"/>
            </a:pPr>
            <a:r>
              <a:rPr lang="bg-BG" dirty="0"/>
              <a:t>Т</a:t>
            </a:r>
            <a:r>
              <a:rPr lang="bg-BG" dirty="0" smtClean="0"/>
              <a:t>радиционно обучение – преподаване, научаване, изпълнение на задачи за демонстриране на знанията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Статични занимания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bg-BG" dirty="0" smtClean="0"/>
              <a:t>Нагледни материали – картини от художници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Манипулиране с оперативен дидактичен материал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Куклени етюди и театри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3844429" y="1864448"/>
            <a:ext cx="40353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-Терминология – педагогическа ситуация</a:t>
            </a:r>
          </a:p>
          <a:p>
            <a:r>
              <a:rPr lang="bg-BG" dirty="0" smtClean="0"/>
              <a:t>- Проблемно-базирано обучение – възлагане на проблем, децата идентифицират знанията, прилагат ги, за да решат проблема</a:t>
            </a:r>
          </a:p>
          <a:p>
            <a:r>
              <a:rPr lang="en-US" dirty="0" smtClean="0"/>
              <a:t>- </a:t>
            </a:r>
            <a:r>
              <a:rPr lang="bg-BG" dirty="0" smtClean="0"/>
              <a:t>Усвояване на образователното съдържание чрез игра</a:t>
            </a:r>
          </a:p>
          <a:p>
            <a:r>
              <a:rPr lang="bg-BG" dirty="0" smtClean="0"/>
              <a:t>- Приложение на дигитални технологии</a:t>
            </a:r>
          </a:p>
          <a:p>
            <a:r>
              <a:rPr lang="bg-BG" dirty="0" smtClean="0"/>
              <a:t>- Развитие на креативното мислене</a:t>
            </a:r>
          </a:p>
          <a:p>
            <a:r>
              <a:rPr lang="bg-BG" dirty="0" smtClean="0"/>
              <a:t>- Прилагане на </a:t>
            </a:r>
            <a:r>
              <a:rPr lang="en-US" dirty="0" smtClean="0"/>
              <a:t>STE(A)M </a:t>
            </a:r>
            <a:r>
              <a:rPr lang="bg-BG" dirty="0" smtClean="0"/>
              <a:t>обучение</a:t>
            </a:r>
            <a:endParaRPr lang="bg-BG" dirty="0"/>
          </a:p>
        </p:txBody>
      </p:sp>
      <p:sp>
        <p:nvSpPr>
          <p:cNvPr id="9" name="Текстово поле 8"/>
          <p:cNvSpPr txBox="1"/>
          <p:nvPr/>
        </p:nvSpPr>
        <p:spPr>
          <a:xfrm>
            <a:off x="7946265" y="1532709"/>
            <a:ext cx="36013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Изнасяне на образователния процес на открито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Практически ситуации за достигане на самостоятелни изводи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Развитие на инженерното мислене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897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183" y="261689"/>
            <a:ext cx="11609290" cy="1596177"/>
          </a:xfrm>
        </p:spPr>
        <p:txBody>
          <a:bodyPr>
            <a:normAutofit/>
          </a:bodyPr>
          <a:lstStyle/>
          <a:p>
            <a:r>
              <a:rPr lang="ru-RU" dirty="0" smtClean="0"/>
              <a:t>Организация на дневния режим и педагогическо взаимодействие</a:t>
            </a: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350289" y="1138928"/>
            <a:ext cx="4841711" cy="487169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-206062" y="2794715"/>
            <a:ext cx="3849313" cy="4037527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Oval 5"/>
          <p:cNvSpPr/>
          <p:nvPr/>
        </p:nvSpPr>
        <p:spPr>
          <a:xfrm>
            <a:off x="2768958" y="1444113"/>
            <a:ext cx="5022760" cy="505971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9430" y="2794715"/>
            <a:ext cx="34183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bg-BG" dirty="0" smtClean="0"/>
          </a:p>
          <a:p>
            <a:pPr marL="285750" indent="-285750">
              <a:buFontTx/>
              <a:buChar char="-"/>
            </a:pPr>
            <a:r>
              <a:rPr lang="bg-BG" dirty="0" smtClean="0"/>
              <a:t>Спазване на строга последователност на режимните дейности в определени часови диапазони 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Задължителен следобеден сън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Авторитарен стил на възпитание и комуникация учител-дете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Приоритет на спазването на установени правила и дисциплина</a:t>
            </a:r>
          </a:p>
          <a:p>
            <a:pPr marL="285750" indent="-285750">
              <a:buFontTx/>
              <a:buChar char="-"/>
            </a:pPr>
            <a:endParaRPr lang="bg-BG" dirty="0" smtClean="0"/>
          </a:p>
          <a:p>
            <a:pPr marL="285750" indent="-285750">
              <a:buFontTx/>
              <a:buChar char="-"/>
            </a:pPr>
            <a:endParaRPr lang="bg-BG" dirty="0"/>
          </a:p>
        </p:txBody>
      </p:sp>
      <p:sp>
        <p:nvSpPr>
          <p:cNvPr id="9" name="Текстово поле 8"/>
          <p:cNvSpPr txBox="1"/>
          <p:nvPr/>
        </p:nvSpPr>
        <p:spPr>
          <a:xfrm>
            <a:off x="7430177" y="1444114"/>
            <a:ext cx="47618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bg-BG" dirty="0" smtClean="0"/>
          </a:p>
          <a:p>
            <a:pPr marL="285750" indent="-285750">
              <a:buFontTx/>
              <a:buChar char="-"/>
            </a:pPr>
            <a:r>
              <a:rPr lang="bg-BG" dirty="0" smtClean="0"/>
              <a:t>Провеждане на подвижни игри и спортни дейности на открито с оглед подобряване на здравето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Развита </a:t>
            </a:r>
            <a:r>
              <a:rPr lang="en-US" dirty="0" smtClean="0"/>
              <a:t>STE(A)M </a:t>
            </a:r>
            <a:r>
              <a:rPr lang="bg-BG" dirty="0" smtClean="0"/>
              <a:t>среда, в която децата участват активно, обучават се чрез практическо приложение и преживяват наученото 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Обогатяване на </a:t>
            </a:r>
            <a:r>
              <a:rPr lang="bg-BG" dirty="0" err="1" smtClean="0"/>
              <a:t>рецептурника</a:t>
            </a:r>
            <a:r>
              <a:rPr lang="bg-BG" dirty="0" smtClean="0"/>
              <a:t> с ястия, богати на полезни мазнини, витамини, минерали и аминокиселини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Следобеден сън по желание на детето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Установяване на приятелски взаимоотношения  учител-дете</a:t>
            </a:r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3269031" y="2040300"/>
            <a:ext cx="44189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/>
              <a:t>Прекарване на повече време на открито</a:t>
            </a:r>
          </a:p>
          <a:p>
            <a:pPr marL="285750" indent="-285750">
              <a:buFontTx/>
              <a:buChar char="-"/>
            </a:pPr>
            <a:r>
              <a:rPr lang="bg-BG" dirty="0"/>
              <a:t>Провеждане на екскурзии и културни мероприятия в свободните режимни моменти</a:t>
            </a:r>
          </a:p>
          <a:p>
            <a:pPr marL="285750" indent="-285750">
              <a:buFontTx/>
              <a:buChar char="-"/>
            </a:pPr>
            <a:r>
              <a:rPr lang="bg-BG" dirty="0"/>
              <a:t>Приоритет на интересите и желанието на детето за включване в организираните дейности</a:t>
            </a:r>
          </a:p>
          <a:p>
            <a:pPr marL="285750" indent="-285750">
              <a:buFontTx/>
              <a:buChar char="-"/>
            </a:pPr>
            <a:r>
              <a:rPr lang="bg-BG" dirty="0"/>
              <a:t>Приоритет на екипната работа </a:t>
            </a:r>
          </a:p>
          <a:p>
            <a:pPr marL="285750" indent="-285750">
              <a:buFontTx/>
              <a:buChar char="-"/>
            </a:pPr>
            <a:r>
              <a:rPr lang="bg-BG" dirty="0"/>
              <a:t>Уважение към личността на детето и проява на толерантност към емоциите му</a:t>
            </a:r>
          </a:p>
          <a:p>
            <a:pPr marL="285750" indent="-285750">
              <a:buFontTx/>
              <a:buChar char="-"/>
            </a:pPr>
            <a:r>
              <a:rPr lang="bg-BG" dirty="0"/>
              <a:t>Провеждане на онлайн-комуникация с родители и деца при необходимост</a:t>
            </a:r>
          </a:p>
        </p:txBody>
      </p:sp>
    </p:spTree>
    <p:extLst>
      <p:ext uri="{BB962C8B-B14F-4D97-AF65-F5344CB8AC3E}">
        <p14:creationId xmlns:p14="http://schemas.microsoft.com/office/powerpoint/2010/main" val="73893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0" y="219744"/>
            <a:ext cx="11372045" cy="1596177"/>
          </a:xfrm>
        </p:spPr>
        <p:txBody>
          <a:bodyPr>
            <a:normAutofit/>
          </a:bodyPr>
          <a:lstStyle/>
          <a:p>
            <a:r>
              <a:rPr lang="bg-BG" dirty="0" smtClean="0"/>
              <a:t>допълнителни </a:t>
            </a:r>
            <a:r>
              <a:rPr lang="bg-BG" dirty="0"/>
              <a:t>форми на педагогическо взаимодействие </a:t>
            </a:r>
            <a:r>
              <a:rPr lang="bg-BG" dirty="0" smtClean="0"/>
              <a:t>в</a:t>
            </a:r>
            <a:br>
              <a:rPr lang="bg-BG" dirty="0" smtClean="0"/>
            </a:br>
            <a:r>
              <a:rPr lang="bg-BG" dirty="0" smtClean="0"/>
              <a:t> </a:t>
            </a:r>
            <a:r>
              <a:rPr lang="bg-BG" dirty="0"/>
              <a:t>свободни режимни моменти</a:t>
            </a:r>
          </a:p>
        </p:txBody>
      </p:sp>
      <p:sp>
        <p:nvSpPr>
          <p:cNvPr id="4" name="Cloud 3"/>
          <p:cNvSpPr/>
          <p:nvPr/>
        </p:nvSpPr>
        <p:spPr>
          <a:xfrm>
            <a:off x="7057624" y="1571222"/>
            <a:ext cx="5233014" cy="3636881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0" y="3206840"/>
            <a:ext cx="3541690" cy="3554569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endParaRPr lang="bg-BG" dirty="0" smtClean="0"/>
          </a:p>
          <a:p>
            <a:pPr marL="285750" indent="-285750" algn="just">
              <a:buFontTx/>
              <a:buChar char="-"/>
            </a:pPr>
            <a:r>
              <a:rPr lang="bg-BG" dirty="0" smtClean="0"/>
              <a:t>Занимания по интереси с игрови материали</a:t>
            </a:r>
          </a:p>
          <a:p>
            <a:pPr marL="285750" indent="-285750" algn="just">
              <a:buFontTx/>
              <a:buChar char="-"/>
            </a:pPr>
            <a:r>
              <a:rPr lang="bg-BG" dirty="0" smtClean="0"/>
              <a:t>Конструктивни игри</a:t>
            </a:r>
          </a:p>
          <a:p>
            <a:pPr marL="285750" indent="-285750" algn="just">
              <a:buFontTx/>
              <a:buChar char="-"/>
            </a:pPr>
            <a:r>
              <a:rPr lang="bg-BG" dirty="0" smtClean="0"/>
              <a:t>Подвижни игри</a:t>
            </a:r>
          </a:p>
          <a:p>
            <a:pPr marL="285750" indent="-285750" algn="just">
              <a:buFontTx/>
              <a:buChar char="-"/>
            </a:pPr>
            <a:r>
              <a:rPr lang="bg-BG" dirty="0" smtClean="0"/>
              <a:t>Четене на приказки</a:t>
            </a:r>
          </a:p>
          <a:p>
            <a:pPr marL="285750" indent="-285750" algn="just">
              <a:buFontTx/>
              <a:buChar char="-"/>
            </a:pPr>
            <a:r>
              <a:rPr lang="bg-BG" dirty="0" smtClean="0"/>
              <a:t>Прожектиране на филмчета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Сюжетно-ролеви игри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Игри-драматизации</a:t>
            </a:r>
          </a:p>
          <a:p>
            <a:pPr marL="285750" indent="-285750" algn="just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116686" y="1970469"/>
            <a:ext cx="4362758" cy="39392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3219718" y="2640905"/>
            <a:ext cx="39409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bg-BG" dirty="0"/>
              <a:t>Гостуване на родители за провеждане на съвместни дейности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Работа по проекти с или без участие на външни институции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Създаване на общност чрез изграждане на значими междуличностни връзки и успешна комуникация</a:t>
            </a:r>
          </a:p>
          <a:p>
            <a:pPr marL="285750" indent="-285750" algn="ctr">
              <a:buFontTx/>
              <a:buChar char="-"/>
            </a:pPr>
            <a:endParaRPr lang="bg-BG" dirty="0"/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7496010" y="2200031"/>
            <a:ext cx="435624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bg-BG" dirty="0"/>
              <a:t>Приложение на интерактивни игри, инициирани и организирани от самите деца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Провеждане на тренинги за повишаване на нравственото възпитание 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Провокиране на креативност и приключенски дух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651003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bg-BG" dirty="0" smtClean="0"/>
              <a:t>Приложение на иновативни технологии и образователни платформи</a:t>
            </a: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7151669" y="1357743"/>
            <a:ext cx="4928315" cy="3788121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bg-BG" dirty="0"/>
          </a:p>
        </p:txBody>
      </p:sp>
      <p:sp>
        <p:nvSpPr>
          <p:cNvPr id="5" name="Vertical Scroll 4"/>
          <p:cNvSpPr/>
          <p:nvPr/>
        </p:nvSpPr>
        <p:spPr>
          <a:xfrm>
            <a:off x="157992" y="3604121"/>
            <a:ext cx="2924841" cy="3083486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085842" y="1964312"/>
            <a:ext cx="4293753" cy="3937627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79549" y="3933126"/>
            <a:ext cx="20863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Заемат ограничено място в учебно-възпитателния процес поради недостатъчно развитие на технологиите  </a:t>
            </a:r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3313766" y="2643633"/>
            <a:ext cx="3837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bg-BG" dirty="0"/>
              <a:t>Игри с интерактивни играчки – </a:t>
            </a:r>
            <a:r>
              <a:rPr lang="en-US" dirty="0"/>
              <a:t>Bee Bot, </a:t>
            </a:r>
            <a:r>
              <a:rPr lang="bg-BG" dirty="0"/>
              <a:t>ИНДИ, интерактивни табла, щипки, пътеки, зарове и др.</a:t>
            </a:r>
          </a:p>
          <a:p>
            <a:pPr marL="285750" indent="-285750" algn="just">
              <a:buFontTx/>
              <a:buChar char="-"/>
            </a:pPr>
            <a:r>
              <a:rPr lang="bg-BG" dirty="0"/>
              <a:t>Употреба на образователни платформи и игри с таблети и компютърни мишки (</a:t>
            </a:r>
            <a:r>
              <a:rPr lang="en-US" dirty="0"/>
              <a:t>Envision, </a:t>
            </a:r>
            <a:r>
              <a:rPr lang="en-US" dirty="0" err="1"/>
              <a:t>Classbuddy</a:t>
            </a:r>
            <a:r>
              <a:rPr lang="en-US" dirty="0"/>
              <a:t>,</a:t>
            </a:r>
            <a:r>
              <a:rPr lang="bg-BG" dirty="0"/>
              <a:t> </a:t>
            </a:r>
            <a:r>
              <a:rPr lang="en-US" dirty="0"/>
              <a:t>wordwall.net, learningApps.org </a:t>
            </a:r>
            <a:r>
              <a:rPr lang="bg-BG" dirty="0"/>
              <a:t>и др.</a:t>
            </a:r>
            <a:r>
              <a:rPr lang="en-US" dirty="0"/>
              <a:t> </a:t>
            </a:r>
            <a:r>
              <a:rPr lang="bg-BG" dirty="0"/>
              <a:t>) </a:t>
            </a:r>
          </a:p>
          <a:p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7741950" y="1943275"/>
            <a:ext cx="4108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/>
              <a:t>Приложение на иновативни технологии за развитие на инженерно мислене</a:t>
            </a:r>
          </a:p>
          <a:p>
            <a:pPr marL="285750" indent="-285750">
              <a:buFontTx/>
              <a:buChar char="-"/>
            </a:pPr>
            <a:r>
              <a:rPr lang="bg-BG" dirty="0"/>
              <a:t>Създаване на игри чрез програмиране</a:t>
            </a:r>
          </a:p>
          <a:p>
            <a:pPr marL="285750" indent="-285750">
              <a:buFontTx/>
              <a:buChar char="-"/>
            </a:pPr>
            <a:r>
              <a:rPr lang="bg-BG" dirty="0"/>
              <a:t>Употреба на изкуствен интелект за създаване на илюстрации, собствена музика, дигитални и реални игри и др.  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065593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545" y="261689"/>
            <a:ext cx="10364451" cy="1596177"/>
          </a:xfrm>
        </p:spPr>
        <p:txBody>
          <a:bodyPr>
            <a:normAutofit/>
          </a:bodyPr>
          <a:lstStyle/>
          <a:p>
            <a:r>
              <a:rPr lang="bg-BG" dirty="0"/>
              <a:t>Материална база, физическа среда и ресурсна обезпеченост</a:t>
            </a:r>
            <a:br>
              <a:rPr lang="bg-BG" dirty="0"/>
            </a:br>
            <a:endParaRPr lang="bg-BG" dirty="0"/>
          </a:p>
        </p:txBody>
      </p:sp>
      <p:sp>
        <p:nvSpPr>
          <p:cNvPr id="4" name="Cloud 3"/>
          <p:cNvSpPr/>
          <p:nvPr/>
        </p:nvSpPr>
        <p:spPr>
          <a:xfrm>
            <a:off x="6709892" y="1120463"/>
            <a:ext cx="5482107" cy="3902298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endParaRPr lang="bg-BG" dirty="0" smtClean="0"/>
          </a:p>
          <a:p>
            <a:pPr marL="285750" indent="-285750" algn="just">
              <a:buFontTx/>
              <a:buChar char="-"/>
            </a:pPr>
            <a:endParaRPr lang="bg-BG" dirty="0"/>
          </a:p>
          <a:p>
            <a:pPr marL="285750" indent="-285750" algn="just">
              <a:buFontTx/>
              <a:buChar char="-"/>
            </a:pPr>
            <a:endParaRPr lang="bg-BG" dirty="0" smtClean="0"/>
          </a:p>
        </p:txBody>
      </p:sp>
      <p:sp>
        <p:nvSpPr>
          <p:cNvPr id="5" name="Vertical Scroll 4"/>
          <p:cNvSpPr/>
          <p:nvPr/>
        </p:nvSpPr>
        <p:spPr>
          <a:xfrm>
            <a:off x="-166868" y="3333892"/>
            <a:ext cx="3592648" cy="3377737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2743200" y="1622738"/>
            <a:ext cx="4958365" cy="458579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-39522" y="3849307"/>
            <a:ext cx="33379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Употреба на нагледни материали – картини, образци, предмети от заобикалящата среда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Индивидуални картони и материали за работа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Дворно пространство  с твърди настилки (плочки) с или без игрови съоръжения от желязо</a:t>
            </a:r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3298434" y="2178932"/>
            <a:ext cx="405040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/>
              <a:t>Проектори за споделяне на презентации, образователни клипове, интерактивни игри в образователни платформи </a:t>
            </a:r>
          </a:p>
          <a:p>
            <a:pPr marL="285750" indent="-285750">
              <a:buFontTx/>
              <a:buChar char="-"/>
            </a:pPr>
            <a:r>
              <a:rPr lang="bg-BG" dirty="0"/>
              <a:t>Употреба на таблети, компютърни мишки, интерактивен тъч дисплей </a:t>
            </a:r>
          </a:p>
          <a:p>
            <a:pPr marL="285750" indent="-285750">
              <a:buFontTx/>
              <a:buChar char="-"/>
            </a:pPr>
            <a:r>
              <a:rPr lang="bg-BG" dirty="0"/>
              <a:t>Обновено дворно пространство, оборудвано с модерни игрови съоръжения (катерушки, пързалки, пясъчници, беседки и др.) и меки настилки</a:t>
            </a:r>
          </a:p>
          <a:p>
            <a:endParaRPr lang="bg-BG" dirty="0"/>
          </a:p>
        </p:txBody>
      </p:sp>
      <p:sp>
        <p:nvSpPr>
          <p:cNvPr id="9" name="TextBox 8"/>
          <p:cNvSpPr txBox="1"/>
          <p:nvPr/>
        </p:nvSpPr>
        <p:spPr>
          <a:xfrm>
            <a:off x="7456869" y="1584101"/>
            <a:ext cx="46514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/>
              <a:t>„Зелена“ детска градина – обзавеждане с мебели от естествени материали, ортопедични столове и легла, употреба на препарати за почистване с натурален състав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Осигуряване </a:t>
            </a:r>
            <a:r>
              <a:rPr lang="bg-BG" dirty="0"/>
              <a:t>на места за индивидуална релаксация (с меки постелки, приглушена светлина, ароматерапия)</a:t>
            </a:r>
          </a:p>
          <a:p>
            <a:pPr marL="285750" indent="-285750">
              <a:buFontTx/>
              <a:buChar char="-"/>
            </a:pPr>
            <a:r>
              <a:rPr lang="bg-BG" dirty="0"/>
              <a:t>Изграждане на </a:t>
            </a:r>
            <a:r>
              <a:rPr lang="en-US" dirty="0"/>
              <a:t>STE(A)M </a:t>
            </a:r>
            <a:r>
              <a:rPr lang="bg-BG" dirty="0"/>
              <a:t>стая, </a:t>
            </a:r>
            <a:r>
              <a:rPr lang="en-US" dirty="0"/>
              <a:t>LEGO-</a:t>
            </a:r>
            <a:r>
              <a:rPr lang="bg-BG" dirty="0"/>
              <a:t>стая, солна стая и др.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15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25" y="261689"/>
            <a:ext cx="11745533" cy="1596177"/>
          </a:xfrm>
        </p:spPr>
        <p:txBody>
          <a:bodyPr>
            <a:normAutofit/>
          </a:bodyPr>
          <a:lstStyle/>
          <a:p>
            <a:r>
              <a:rPr lang="bg-BG" dirty="0"/>
              <a:t>Подкрепа за бъдещето на различните деца</a:t>
            </a:r>
          </a:p>
        </p:txBody>
      </p:sp>
      <p:sp>
        <p:nvSpPr>
          <p:cNvPr id="4" name="Cloud 3"/>
          <p:cNvSpPr/>
          <p:nvPr/>
        </p:nvSpPr>
        <p:spPr>
          <a:xfrm>
            <a:off x="7621112" y="1223494"/>
            <a:ext cx="4570888" cy="3464416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Vertical Scroll 4"/>
          <p:cNvSpPr/>
          <p:nvPr/>
        </p:nvSpPr>
        <p:spPr>
          <a:xfrm>
            <a:off x="140999" y="3655398"/>
            <a:ext cx="2924841" cy="3083486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bg-BG" dirty="0"/>
          </a:p>
        </p:txBody>
      </p:sp>
      <p:sp>
        <p:nvSpPr>
          <p:cNvPr id="6" name="Oval 5"/>
          <p:cNvSpPr/>
          <p:nvPr/>
        </p:nvSpPr>
        <p:spPr>
          <a:xfrm>
            <a:off x="3181082" y="1738648"/>
            <a:ext cx="4440030" cy="399336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TextBox 7"/>
          <p:cNvSpPr txBox="1"/>
          <p:nvPr/>
        </p:nvSpPr>
        <p:spPr>
          <a:xfrm>
            <a:off x="515152" y="4110300"/>
            <a:ext cx="23253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Трудна адаптация и приобщаване поради липса на условия по отношение на физическата среда и професионалната подготовка на специалистите</a:t>
            </a:r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3507339" y="2224237"/>
            <a:ext cx="39237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Провеждане на целенасочени занимания съобразно възрастови и индивидуални особености на децата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Социална адаптация чрез активно участие в празници, игри и развлечения, тържества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Изготвяне на индивидуални планове за подкрепа и работа със специалисти за децата със СОП</a:t>
            </a:r>
            <a:endParaRPr lang="bg-BG" dirty="0"/>
          </a:p>
        </p:txBody>
      </p:sp>
      <p:sp>
        <p:nvSpPr>
          <p:cNvPr id="11" name="TextBox 10"/>
          <p:cNvSpPr txBox="1"/>
          <p:nvPr/>
        </p:nvSpPr>
        <p:spPr>
          <a:xfrm>
            <a:off x="8384146" y="1524541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- Индивидуални изяви на деца със СОП, деца билингви и даровити деца</a:t>
            </a:r>
          </a:p>
          <a:p>
            <a:r>
              <a:rPr lang="bg-BG" dirty="0" smtClean="0"/>
              <a:t>- Запознаване със спецификата на здравословното състояние съобразно възрастовите особености с цел формиране на грижовно отношение, разбиране, толерантност и емпатия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26241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697</TotalTime>
  <Words>1195</Words>
  <Application>Microsoft Office PowerPoint</Application>
  <PresentationFormat>Широк екран</PresentationFormat>
  <Paragraphs>123</Paragraphs>
  <Slides>13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13</vt:i4>
      </vt:variant>
    </vt:vector>
  </HeadingPairs>
  <TitlesOfParts>
    <vt:vector size="17" baseType="lpstr">
      <vt:lpstr>Arial</vt:lpstr>
      <vt:lpstr>Tw Cen MT</vt:lpstr>
      <vt:lpstr>Verdana</vt:lpstr>
      <vt:lpstr>Droplet</vt:lpstr>
      <vt:lpstr>ТРЕТИ МЕЖДУНАРОДЕН ОБРАЗОВАТЕЛЕН ФОРУМ „ИНОВАТИВНА ОБРАЗОВАТЕЛНА СРЕДА ПРЕЗ ПРИЗМАТА НА ЕМОЦИОНАЛНАТА ИНТЕЛИГЕНТНОСТ И ИЗКУСТВЕН ИНТЕЛЕКТ – ПОСОКИ И ПРЕДИЗВИКАТЕЛСТВА“</vt:lpstr>
      <vt:lpstr>Детската градина -  място за обучение, възпитание и социализация на деца в предучилищна възраст през годините</vt:lpstr>
      <vt:lpstr>Трансформация на образователната институция в динамично променящия се свят относно:</vt:lpstr>
      <vt:lpstr>възприемане на образователното съдържание по време на педагогически ситуации </vt:lpstr>
      <vt:lpstr>Организация на дневния режим и педагогическо взаимодействие </vt:lpstr>
      <vt:lpstr>допълнителни форми на педагогическо взаимодействие в  свободни режимни моменти</vt:lpstr>
      <vt:lpstr>Приложение на иновативни технологии и образователни платформи</vt:lpstr>
      <vt:lpstr>Материална база, физическа среда и ресурсна обезпеченост </vt:lpstr>
      <vt:lpstr>Подкрепа за бъдещето на различните деца</vt:lpstr>
      <vt:lpstr>Прилагане на принципите, заложени в stem и ste(a)m базираното обучение </vt:lpstr>
      <vt:lpstr>Място на играта в живота на децата за пълноценно личностно развитие </vt:lpstr>
      <vt:lpstr>Родителите – наши партньори и съмишленици </vt:lpstr>
      <vt:lpstr>Благодаря за вниманието!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ТРЕТИ МЕЖДУНАРОДЕН ОБРАЗОВАТЕЛЕН ФОРУМ „ИНОВАТИВНА ОБРАЗОВАТЕЛНА СРЕДА ПРЕЗ ПРИЗМАТА НА ЕМОЦИОНАЛНАТА ИНТЕЛИГЕНТНОСТ И ИЗКУСТВЕН ИНТЕЛЕКТ – ПОСОКИ И ПРЕДИЗВИКАТЕЛСТВА“</dc:title>
  <dc:creator>Windows User</dc:creator>
  <cp:lastModifiedBy>ДГ42-9</cp:lastModifiedBy>
  <cp:revision>64</cp:revision>
  <dcterms:created xsi:type="dcterms:W3CDTF">2023-07-03T12:50:25Z</dcterms:created>
  <dcterms:modified xsi:type="dcterms:W3CDTF">2023-07-31T11:57:33Z</dcterms:modified>
</cp:coreProperties>
</file>