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7"/>
  </p:notesMasterIdLst>
  <p:sldIdLst>
    <p:sldId id="256" r:id="rId5"/>
    <p:sldId id="310" r:id="rId6"/>
    <p:sldId id="311" r:id="rId7"/>
    <p:sldId id="312" r:id="rId8"/>
    <p:sldId id="257" r:id="rId9"/>
    <p:sldId id="262" r:id="rId10"/>
    <p:sldId id="258" r:id="rId11"/>
    <p:sldId id="265" r:id="rId12"/>
    <p:sldId id="302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C92"/>
    <a:srgbClr val="5A6B76"/>
    <a:srgbClr val="68598D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5934"/>
  </p:normalViewPr>
  <p:slideViewPr>
    <p:cSldViewPr snapToGrid="0">
      <p:cViewPr varScale="1">
        <p:scale>
          <a:sx n="112" d="100"/>
          <a:sy n="112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7/28/2023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bg-BG">
                <a:cs typeface="Calibri"/>
              </a:rPr>
              <a:t>Щракнете, за да редактирате стила на подзаглавието в образеца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1B715682-3EA4-2BF2-1AED-06321DA14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5" y="887767"/>
            <a:ext cx="905257" cy="412215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59682920-802D-BE2E-C85D-887C5907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598" y="1087421"/>
            <a:ext cx="857078" cy="377985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2005AFF-BF56-039F-4565-11984593FB65}"/>
              </a:ext>
            </a:extLst>
          </p:cNvPr>
          <p:cNvSpPr txBox="1"/>
          <p:nvPr/>
        </p:nvSpPr>
        <p:spPr>
          <a:xfrm>
            <a:off x="403195" y="174801"/>
            <a:ext cx="1094667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ТРЕТИ МЕЖДУНАРОДЕН ОБРАЗОВАТЕЛЕН ФОРУМ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THIRD INTERNATIONAL EDUCATIONAL FORUM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b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Иновативната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образователна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среда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през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призмата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емоционалната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интелигентност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изкуствен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интелект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посоки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предизвикателства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bg-BG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Innovative Educational Environment through the Prism of Emotional Intelligence and Artificial Intelligence – Trends and Challenges.</a:t>
            </a:r>
            <a:r>
              <a:rPr lang="bg-BG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Изграждаме</a:t>
            </a: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личности в </a:t>
            </a:r>
            <a:r>
              <a:rPr lang="ru-RU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дигиталния</a:t>
            </a:r>
            <a:r>
              <a:rPr 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свят</a:t>
            </a:r>
          </a:p>
          <a:p>
            <a:pPr algn="ctr"/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Creating Personalities in the Digital World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Текстово поле 16">
            <a:extLst>
              <a:ext uri="{FF2B5EF4-FFF2-40B4-BE49-F238E27FC236}">
                <a16:creationId xmlns:a16="http://schemas.microsoft.com/office/drawing/2014/main" id="{F3AB97E3-41FB-9094-A38C-22F19D52207B}"/>
              </a:ext>
            </a:extLst>
          </p:cNvPr>
          <p:cNvSpPr txBox="1"/>
          <p:nvPr/>
        </p:nvSpPr>
        <p:spPr>
          <a:xfrm>
            <a:off x="403195" y="5677136"/>
            <a:ext cx="34511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31 август – 01 септемв</a:t>
            </a:r>
            <a:r>
              <a:rPr lang="bg-BG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 2023 г.</a:t>
            </a:r>
          </a:p>
          <a:p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Варна, България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31 August – 01 September 2023</a:t>
            </a: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Varna, Bulgaria</a:t>
            </a:r>
            <a:endParaRPr lang="ru-RU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Текстово поле 18">
            <a:extLst>
              <a:ext uri="{FF2B5EF4-FFF2-40B4-BE49-F238E27FC236}">
                <a16:creationId xmlns:a16="http://schemas.microsoft.com/office/drawing/2014/main" id="{C8439E8C-E1F5-D78C-1D7C-925297E52260}"/>
              </a:ext>
            </a:extLst>
          </p:cNvPr>
          <p:cNvSpPr txBox="1"/>
          <p:nvPr/>
        </p:nvSpPr>
        <p:spPr>
          <a:xfrm>
            <a:off x="6263070" y="5677136"/>
            <a:ext cx="57266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Изготвили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Йорданка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Маринова – директор, ОУ «</a:t>
            </a:r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П.Волов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 Ивелина </a:t>
            </a:r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Караангелова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главен</a:t>
            </a:r>
            <a:r>
              <a:rPr lang="ru-RU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учител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Prepared by: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Yordanka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Marinova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 Principal of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Volov</a:t>
            </a:r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Primary School</a:t>
            </a:r>
          </a:p>
          <a:p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   Ivelina Karaangelova – Head Teacher</a:t>
            </a:r>
            <a:endParaRPr lang="ru-RU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5" y="266809"/>
            <a:ext cx="571580" cy="59063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85" y="266809"/>
            <a:ext cx="978691" cy="8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50" y="1478276"/>
            <a:ext cx="5133064" cy="23308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Ученици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учители от </a:t>
            </a:r>
            <a:r>
              <a:rPr lang="ru-RU" sz="1200" dirty="0" err="1">
                <a:solidFill>
                  <a:srgbClr val="646C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програмата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„Дизайн и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креативност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реализират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поредица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от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интердисциплинарни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уроци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съвместно</a:t>
            </a: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с:</a:t>
            </a:r>
            <a:b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- ЦПЛР-ОДК, Варна – школа „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Православни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християнски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ценности и традиции“ с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ръководител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г-жа Дарина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Кючукова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- РБ „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Пенчо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Славейков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 отдел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Изкуство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- 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Клубове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занимания по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интереси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„Аз и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другите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 “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Български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език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учим и творим“, 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“Уча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български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език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-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със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своите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малки приятели от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начален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етап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  <a:b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-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със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съучениците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си от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прогимназиален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.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Slide Number Placeholder 49">
            <a:extLst>
              <a:ext uri="{FF2B5EF4-FFF2-40B4-BE49-F238E27FC236}">
                <a16:creationId xmlns:a16="http://schemas.microsoft.com/office/drawing/2014/main" id="{10BF64B1-224D-4CB5-B4AF-D944A4C4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" name="Картина 20">
            <a:extLst>
              <a:ext uri="{FF2B5EF4-FFF2-40B4-BE49-F238E27FC236}">
                <a16:creationId xmlns:a16="http://schemas.microsoft.com/office/drawing/2014/main" id="{A7B66F24-94A4-9631-0A75-B1D7519F5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9" y="4051416"/>
            <a:ext cx="3433603" cy="2653992"/>
          </a:xfrm>
          <a:prstGeom prst="rect">
            <a:avLst/>
          </a:prstGeom>
        </p:spPr>
      </p:pic>
      <p:pic>
        <p:nvPicPr>
          <p:cNvPr id="23" name="Картина 22">
            <a:extLst>
              <a:ext uri="{FF2B5EF4-FFF2-40B4-BE49-F238E27FC236}">
                <a16:creationId xmlns:a16="http://schemas.microsoft.com/office/drawing/2014/main" id="{55CD8EE1-DCCE-967E-C487-2935D4A3E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89" y="4537325"/>
            <a:ext cx="4784552" cy="1684797"/>
          </a:xfrm>
          <a:prstGeom prst="rect">
            <a:avLst/>
          </a:prstGeom>
        </p:spPr>
      </p:pic>
      <p:pic>
        <p:nvPicPr>
          <p:cNvPr id="25" name="Картина 24">
            <a:extLst>
              <a:ext uri="{FF2B5EF4-FFF2-40B4-BE49-F238E27FC236}">
                <a16:creationId xmlns:a16="http://schemas.microsoft.com/office/drawing/2014/main" id="{FF345BFA-D00C-F950-F2A2-D7AC28ECA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631" y="4086222"/>
            <a:ext cx="3205329" cy="2484131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EE6E6CD-C95D-8879-C60B-0010D34D2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2" y="929204"/>
            <a:ext cx="838625" cy="385083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364F2847-DFB0-E05E-DBC0-28FF105F1CEC}"/>
              </a:ext>
            </a:extLst>
          </p:cNvPr>
          <p:cNvSpPr txBox="1"/>
          <p:nvPr/>
        </p:nvSpPr>
        <p:spPr>
          <a:xfrm>
            <a:off x="7031094" y="329039"/>
            <a:ext cx="4711856" cy="886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Students and teachers from the Design and Creativity project hold a series of interdisciplinary classes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together with: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8658E16D-FFD5-86EF-6247-AAB20B07404F}"/>
              </a:ext>
            </a:extLst>
          </p:cNvPr>
          <p:cNvSpPr txBox="1"/>
          <p:nvPr/>
        </p:nvSpPr>
        <p:spPr>
          <a:xfrm>
            <a:off x="6702641" y="1215051"/>
            <a:ext cx="5040309" cy="287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Personal Development Support Center - Municipal Children's Complex, Varna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Orthodox Christian Values and Traditions School headed by Mrs. Darina </a:t>
            </a:r>
            <a:r>
              <a:rPr lang="en-US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Kyuchukova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Pencho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Slaveykov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Regional Library, Department of Art;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Interest clubs: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others and Me;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Bulgarian language - We Learn and Create";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I'm learning Bulgarian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with their little friends at the primary stage;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with their classmates from the middle school.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27" y="329039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ln>
            <a:noFill/>
          </a:ln>
        </p:spPr>
        <p:txBody>
          <a:bodyPr/>
          <a:lstStyle/>
          <a:p>
            <a:fld id="{D39607A7-8386-47DB-8578-DDEDD194E5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78BDBC2-9F93-BA4F-ED47-B553D40A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35" y="522365"/>
            <a:ext cx="2070475" cy="1615076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A50E8F93-9724-B2FA-3C36-499A33CE9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19" y="4800862"/>
            <a:ext cx="2388458" cy="1662850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E73E2597-9E32-4E99-C6A2-B67C7969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98" y="2137441"/>
            <a:ext cx="1914310" cy="245690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62278541-B538-BCB7-C28F-42DDEFEBA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27" y="928273"/>
            <a:ext cx="911592" cy="418588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C6DB100-000C-490B-F1D4-D46D4CAC3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68" y="100907"/>
            <a:ext cx="819802" cy="789809"/>
          </a:xfrm>
          <a:prstGeom prst="rect">
            <a:avLst/>
          </a:prstGeom>
        </p:spPr>
      </p:pic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127FECBE-5F41-3CAF-5A93-3CF1376B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225" y="242930"/>
            <a:ext cx="7424949" cy="460801"/>
          </a:xfrm>
        </p:spPr>
        <p:txBody>
          <a:bodyPr>
            <a:normAutofit fontScale="90000"/>
          </a:bodyPr>
          <a:lstStyle/>
          <a:p>
            <a:pPr algn="l"/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училищни инициативи: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50E4F034-4DBA-205A-29FB-03D9B53C3308}"/>
              </a:ext>
            </a:extLst>
          </p:cNvPr>
          <p:cNvSpPr txBox="1"/>
          <p:nvPr/>
        </p:nvSpPr>
        <p:spPr>
          <a:xfrm>
            <a:off x="4229225" y="752766"/>
            <a:ext cx="751372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Международен ден на Черно море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 години от обявяването на 1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ноември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 ден на народните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будители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Международен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Черно море – 31.10.2023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 на християнското семейство – „Моето училище –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моят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дом,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моят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моето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семейство“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Седмица на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бащата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 Дни на ненасилието – „Не на насилието! Не на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агресията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Приказка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ми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прочети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за добро ми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разкажи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„Млада Бога“ –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магията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 Коледа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150 години от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раждането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Алеко Константинов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да пресичаме безопасно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150 години от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гибелта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Васил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Левски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145 години от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Освобождението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България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Благовещение –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Благата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дума –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врати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отваря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r>
              <a:rPr lang="ru-RU" sz="1200" dirty="0">
                <a:solidFill>
                  <a:srgbClr val="646C9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Великден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традиции 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обичаи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Участие в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национални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регионални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форуми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Маратон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четящите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хора“ – РБ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Пенчо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Славейков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Културното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наследство на Варна – Аладжа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манастир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творческа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работилница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РБ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П.Славейков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“, отдел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Изкуство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Национална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инициатива на Института за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език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проф.Любомир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Андрейчин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при БАН –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Написаното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остава.Пиши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правилно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!“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Общинска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викторина „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Ваканция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здравей!Да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играем безопасна!“</a:t>
            </a:r>
          </a:p>
          <a:p>
            <a:endParaRPr lang="ru-RU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Значими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постижения: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Конкурс - „Аз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обичам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Черно море“ – рисунка,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поезия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Национални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инициативи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„150 урока за Васил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Левски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– ОУ „Васил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Левски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- Карлово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„Васил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Левски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литературата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изкуството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 – Национален форум-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дебат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община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Ловеч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829" y="383245"/>
            <a:ext cx="4342255" cy="1071104"/>
          </a:xfrm>
        </p:spPr>
        <p:txBody>
          <a:bodyPr wrap="square"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bg-BG" dirty="0">
                <a:solidFill>
                  <a:srgbClr val="5A6E6E"/>
                </a:solidFill>
              </a:rPr>
              <a:t>Благодарим Ви</a:t>
            </a:r>
            <a:br>
              <a:rPr lang="en-US" dirty="0">
                <a:solidFill>
                  <a:srgbClr val="5A6E6E"/>
                </a:solidFill>
              </a:rPr>
            </a:br>
            <a:r>
              <a:rPr lang="bg-BG" dirty="0">
                <a:solidFill>
                  <a:srgbClr val="5A6E6E"/>
                </a:solidFill>
              </a:rPr>
              <a:t> за вниманието!</a:t>
            </a:r>
            <a:endParaRPr lang="en-US" dirty="0">
              <a:solidFill>
                <a:srgbClr val="5A6E6E"/>
              </a:solidFill>
            </a:endParaRPr>
          </a:p>
        </p:txBody>
      </p:sp>
      <p:sp>
        <p:nvSpPr>
          <p:cNvPr id="124" name="Date Placeholder 47">
            <a:extLst>
              <a:ext uri="{FF2B5EF4-FFF2-40B4-BE49-F238E27FC236}">
                <a16:creationId xmlns:a16="http://schemas.microsoft.com/office/drawing/2014/main" id="{95576E3A-3789-4FEF-96AE-C43B93B7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760150" cy="461665"/>
          </a:xfrm>
        </p:spPr>
        <p:txBody>
          <a:bodyPr/>
          <a:lstStyle/>
          <a:p>
            <a:r>
              <a:rPr lang="en-US" dirty="0"/>
              <a:t>X</a:t>
            </a:r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1663" y="2478010"/>
            <a:ext cx="4470591" cy="1917528"/>
          </a:xfrm>
        </p:spPr>
        <p:txBody>
          <a:bodyPr>
            <a:normAutofit/>
          </a:bodyPr>
          <a:lstStyle/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Паралелка</a:t>
            </a:r>
          </a:p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„Дизайн и креативност“</a:t>
            </a:r>
          </a:p>
          <a:p>
            <a:r>
              <a:rPr lang="bg-B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 „Панайот </a:t>
            </a:r>
            <a:r>
              <a:rPr lang="bg-B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Волов“- Варна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36A90C47-47A6-87DB-AD76-A95E10AD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805"/>
            <a:ext cx="1194920" cy="548688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C93F726-0DDB-F6D8-5A59-79FB45A62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62" y="1907663"/>
            <a:ext cx="5947171" cy="6036015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5D557B67-A0C7-C70A-CAB5-E4C6C13B7E94}"/>
              </a:ext>
            </a:extLst>
          </p:cNvPr>
          <p:cNvSpPr txBox="1"/>
          <p:nvPr/>
        </p:nvSpPr>
        <p:spPr>
          <a:xfrm>
            <a:off x="7878071" y="1722997"/>
            <a:ext cx="3697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for your attention!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2B5C5D6D-F569-CF59-A39B-329F52E8D26B}"/>
              </a:ext>
            </a:extLst>
          </p:cNvPr>
          <p:cNvSpPr txBox="1"/>
          <p:nvPr/>
        </p:nvSpPr>
        <p:spPr>
          <a:xfrm>
            <a:off x="7515740" y="4985949"/>
            <a:ext cx="4251287" cy="78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Design and Creativity Class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Panayot </a:t>
            </a:r>
            <a:r>
              <a:rPr lang="en-US" sz="1600" dirty="0" err="1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Volov</a:t>
            </a:r>
            <a:r>
              <a:rPr lang="en-US" sz="16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Primary School - Varna</a:t>
            </a:r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0" y="302025"/>
            <a:ext cx="57158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2DEA50C-3412-D5AA-9F28-D18F1004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29" y="1393794"/>
            <a:ext cx="3087719" cy="852256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Учене през целия живот!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936CAB7E-9230-E32B-EF1F-1B3EA7A776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1052" y="2764723"/>
            <a:ext cx="2759243" cy="2176245"/>
          </a:xfrm>
        </p:spPr>
        <p:txBody>
          <a:bodyPr>
            <a:normAutofit lnSpcReduction="10000"/>
          </a:bodyPr>
          <a:lstStyle/>
          <a:p>
            <a:pPr algn="l"/>
            <a:r>
              <a:rPr lang="bg-BG" sz="2800" dirty="0">
                <a:solidFill>
                  <a:srgbClr val="00206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По-знаещи</a:t>
            </a:r>
          </a:p>
          <a:p>
            <a:pPr algn="l"/>
            <a:r>
              <a:rPr lang="bg-BG" sz="2800" dirty="0">
                <a:solidFill>
                  <a:srgbClr val="00206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По-мъдри</a:t>
            </a:r>
          </a:p>
          <a:p>
            <a:pPr algn="l"/>
            <a:r>
              <a:rPr lang="bg-BG" sz="2800" dirty="0">
                <a:solidFill>
                  <a:srgbClr val="002060">
                    <a:alpha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По-можещи</a:t>
            </a:r>
          </a:p>
          <a:p>
            <a:endParaRPr lang="en-US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DB282D2-9154-0D1F-FC44-63995425A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95" y="1172235"/>
            <a:ext cx="842373" cy="386804"/>
          </a:xfrm>
          <a:prstGeom prst="rect">
            <a:avLst/>
          </a:prstGeom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80F5590C-E560-EB10-4AC9-117D93CEE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348" y="1806408"/>
            <a:ext cx="5061685" cy="4485437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FE4AB431-9F17-C1B1-D856-A2D16CEC2541}"/>
              </a:ext>
            </a:extLst>
          </p:cNvPr>
          <p:cNvSpPr txBox="1"/>
          <p:nvPr/>
        </p:nvSpPr>
        <p:spPr>
          <a:xfrm>
            <a:off x="8454578" y="1536174"/>
            <a:ext cx="34251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Lifelong learning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More knowledgeable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More capable</a:t>
            </a: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1" y="581603"/>
            <a:ext cx="57158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2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8965FB6-D5FE-FE94-9048-0EF19BE9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18" y="996338"/>
            <a:ext cx="4365569" cy="1185169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Какво представлява </a:t>
            </a:r>
            <a:b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социално-емоционалното учене?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C67B30AA-4A3F-E7CE-0565-F66598C3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91871">
            <a:off x="1752251" y="3094412"/>
            <a:ext cx="1651101" cy="13570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FF3DC332-1CCB-6423-5835-F2319C627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0" t="1716" r="1627"/>
          <a:stretch/>
        </p:blipFill>
        <p:spPr>
          <a:xfrm>
            <a:off x="5309190" y="2170998"/>
            <a:ext cx="6547779" cy="41139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B548321-5080-CA5C-6B8D-5AB4BB54E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295" y="996338"/>
            <a:ext cx="1047565" cy="481025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77FC9009-3598-E1E1-6DB1-EF6117C855C1}"/>
              </a:ext>
            </a:extLst>
          </p:cNvPr>
          <p:cNvSpPr txBox="1"/>
          <p:nvPr/>
        </p:nvSpPr>
        <p:spPr>
          <a:xfrm>
            <a:off x="335031" y="5130088"/>
            <a:ext cx="4485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What is social-emotional learning?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540" y="302703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2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D2D5AE1-EFDB-0ED9-B01B-AA085A02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262" y="527411"/>
            <a:ext cx="4154750" cy="9144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Иновативен проект</a:t>
            </a:r>
            <a:b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„Дизайн и креативност“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B9B821B-FD45-3787-1907-5E09866B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73" y="1823410"/>
            <a:ext cx="4709739" cy="3136370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FCA73A6-C189-AA10-E77C-362D68FFB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543" y="344097"/>
            <a:ext cx="4218622" cy="3117710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7DD60804-D0E9-FD0B-945E-3D7B7290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279" y="3815254"/>
            <a:ext cx="4372596" cy="2698649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3A2062B-2FF9-75F2-EA2E-E154D462E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5" y="791687"/>
            <a:ext cx="1005774" cy="461835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7744CDC-9EC7-4950-BDB3-C632D59B62DB}"/>
              </a:ext>
            </a:extLst>
          </p:cNvPr>
          <p:cNvSpPr txBox="1"/>
          <p:nvPr/>
        </p:nvSpPr>
        <p:spPr>
          <a:xfrm>
            <a:off x="1394974" y="5095639"/>
            <a:ext cx="4370752" cy="1125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Innovative project Design and creativity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15" y="200324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Заглавие 12">
            <a:extLst>
              <a:ext uri="{FF2B5EF4-FFF2-40B4-BE49-F238E27FC236}">
                <a16:creationId xmlns:a16="http://schemas.microsoft.com/office/drawing/2014/main" id="{CD5D48D3-7B8B-CE10-E0F9-771CCBC6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1" y="1550968"/>
            <a:ext cx="4619605" cy="150490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Проект “Дизайн и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креативност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” 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определя четиригодишен период на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обучение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646C9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на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една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паралелка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по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ин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646C9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овати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вен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училищен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учебен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план. </a:t>
            </a:r>
            <a:r>
              <a:rPr lang="ru-RU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Изучават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се 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интегрирано </a:t>
            </a:r>
            <a:r>
              <a:rPr kumimoji="0" lang="bg-BG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четири учебни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предмета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във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 </a:t>
            </a:r>
            <a:r>
              <a:rPr kumimoji="0" lang="bg-BG" sz="120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факултативни учебни часове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: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4FD3FB2-9800-FB04-C595-916D9D74685D}"/>
              </a:ext>
            </a:extLst>
          </p:cNvPr>
          <p:cNvSpPr txBox="1"/>
          <p:nvPr/>
        </p:nvSpPr>
        <p:spPr>
          <a:xfrm>
            <a:off x="403313" y="4081442"/>
            <a:ext cx="31547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език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литература – </a:t>
            </a:r>
          </a:p>
          <a:p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Характеристика на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литературни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герои 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художествени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образи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Английски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език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Визуални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изкуства</a:t>
            </a:r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200" dirty="0">
              <a:solidFill>
                <a:srgbClr val="5A6E6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dirty="0">
                <a:solidFill>
                  <a:srgbClr val="5A6E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Графичен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дизайн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5BA9F79-D02E-686F-85F4-9494B2FB4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9" t="14766" r="6662"/>
          <a:stretch/>
        </p:blipFill>
        <p:spPr>
          <a:xfrm>
            <a:off x="3723260" y="3870036"/>
            <a:ext cx="4745479" cy="2463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8C9DE8D-81AF-5FDD-0D22-78E0A7C29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10" y="736797"/>
            <a:ext cx="2744701" cy="3009814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A59EB9A5-C2C2-5CD5-E563-7F7328E05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79" y="847660"/>
            <a:ext cx="790190" cy="362843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F183443C-316C-33A8-9F7F-56F56DB9C2CA}"/>
              </a:ext>
            </a:extLst>
          </p:cNvPr>
          <p:cNvSpPr txBox="1"/>
          <p:nvPr/>
        </p:nvSpPr>
        <p:spPr>
          <a:xfrm>
            <a:off x="7739075" y="1550968"/>
            <a:ext cx="41431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innovative program 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Design and Creativity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based on a four-year period of study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according to an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innovative school curriculum of one and the same class, offering integrated learning of four subjects in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optional school hours.</a:t>
            </a:r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76F45B9E-4974-3877-AC2E-1B0126A74083}"/>
              </a:ext>
            </a:extLst>
          </p:cNvPr>
          <p:cNvSpPr txBox="1"/>
          <p:nvPr/>
        </p:nvSpPr>
        <p:spPr>
          <a:xfrm>
            <a:off x="8780016" y="3870036"/>
            <a:ext cx="3148870" cy="2247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01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Bulgarian language and literature – Characteristics of literary characters and artistic images</a:t>
            </a:r>
          </a:p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English language</a:t>
            </a:r>
          </a:p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03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Visual Arts</a:t>
            </a:r>
          </a:p>
          <a:p>
            <a:pPr>
              <a:lnSpc>
                <a:spcPct val="200000"/>
              </a:lnSpc>
            </a:pPr>
            <a:r>
              <a:rPr lang="en-U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Graphic design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37" y="211513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73" y="1369138"/>
            <a:ext cx="4154360" cy="751169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tabLst/>
              <a:defRPr/>
            </a:pPr>
            <a:r>
              <a:rPr kumimoji="0" lang="bg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Цел: </a:t>
            </a:r>
            <a:r>
              <a:rPr kumimoji="0" lang="bg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Arial"/>
              </a:rPr>
              <a:t>учениците да развият умения, необходими за живот в съвременното общество: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CC55FF0F-3A75-A989-B58F-0F9D1347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504" y="116302"/>
            <a:ext cx="3261643" cy="2505673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89495618-27FE-66B6-F371-008134537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171483"/>
            <a:ext cx="3557873" cy="2570216"/>
          </a:xfrm>
          <a:prstGeom prst="rect">
            <a:avLst/>
          </a:prstGeom>
        </p:spPr>
      </p:pic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C56860E7-28CE-3BA8-5F18-B1A595F09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8506">
            <a:off x="7365400" y="2001532"/>
            <a:ext cx="3959844" cy="2790394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1D259DC8-85DD-D689-C174-712A184E39AF}"/>
              </a:ext>
            </a:extLst>
          </p:cNvPr>
          <p:cNvSpPr txBox="1"/>
          <p:nvPr/>
        </p:nvSpPr>
        <p:spPr>
          <a:xfrm>
            <a:off x="398663" y="3771854"/>
            <a:ext cx="2637500" cy="171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Представяне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Решаване на проблеми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Защита на позиция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Критично мислене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Социални умения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Дигитални компетентности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0A96ACAD-6EBC-D655-FDBF-8FD7B29F5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9" y="873865"/>
            <a:ext cx="989403" cy="454318"/>
          </a:xfrm>
          <a:prstGeom prst="rect">
            <a:avLst/>
          </a:prstGeom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9278B152-71C5-F5AF-6480-77AAB76F6A44}"/>
              </a:ext>
            </a:extLst>
          </p:cNvPr>
          <p:cNvSpPr txBox="1"/>
          <p:nvPr/>
        </p:nvSpPr>
        <p:spPr>
          <a:xfrm>
            <a:off x="726665" y="2353429"/>
            <a:ext cx="4797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Students develop skills essential for life in modern society:</a:t>
            </a: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1E99F2FF-6C4A-8A55-2193-D1F0D8CF463F}"/>
              </a:ext>
            </a:extLst>
          </p:cNvPr>
          <p:cNvSpPr txBox="1"/>
          <p:nvPr/>
        </p:nvSpPr>
        <p:spPr>
          <a:xfrm>
            <a:off x="3546165" y="4630358"/>
            <a:ext cx="2427858" cy="1440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 solving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Defending a position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Critical thinking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 competences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43" y="210817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529" y="799409"/>
            <a:ext cx="4648942" cy="277000"/>
          </a:xfrm>
        </p:spPr>
        <p:txBody>
          <a:bodyPr wrap="square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bg-BG" sz="2000" dirty="0">
                <a:solidFill>
                  <a:srgbClr val="5A6B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Иновативната практика</a:t>
            </a:r>
            <a:endParaRPr lang="en-US" sz="2000" dirty="0">
              <a:solidFill>
                <a:srgbClr val="5A6B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2880" y="6332053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A2AE150B-406F-78D5-57F4-0C1858F6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" y="4504227"/>
            <a:ext cx="2098978" cy="1338756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65B54182-3C2C-4CC1-29F0-B47C5B8D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880" y="1920246"/>
            <a:ext cx="1976575" cy="2535504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0AC96937-2B59-1D1B-E5EA-340AC6FC2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" y="1900898"/>
            <a:ext cx="1973308" cy="2535504"/>
          </a:xfrm>
          <a:prstGeom prst="rect">
            <a:avLst/>
          </a:prstGeom>
        </p:spPr>
      </p:pic>
      <p:pic>
        <p:nvPicPr>
          <p:cNvPr id="16" name="Картина 15">
            <a:extLst>
              <a:ext uri="{FF2B5EF4-FFF2-40B4-BE49-F238E27FC236}">
                <a16:creationId xmlns:a16="http://schemas.microsoft.com/office/drawing/2014/main" id="{82F3AC42-1C44-4C6F-283C-3605A9553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157" y="5067502"/>
            <a:ext cx="1670070" cy="1195853"/>
          </a:xfrm>
          <a:prstGeom prst="rect">
            <a:avLst/>
          </a:prstGeom>
        </p:spPr>
      </p:pic>
      <p:sp>
        <p:nvSpPr>
          <p:cNvPr id="18" name="Текстово поле 17">
            <a:extLst>
              <a:ext uri="{FF2B5EF4-FFF2-40B4-BE49-F238E27FC236}">
                <a16:creationId xmlns:a16="http://schemas.microsoft.com/office/drawing/2014/main" id="{80D3F3B2-056F-2FB7-EB43-8F118F5CE6A9}"/>
              </a:ext>
            </a:extLst>
          </p:cNvPr>
          <p:cNvSpPr txBox="1"/>
          <p:nvPr/>
        </p:nvSpPr>
        <p:spPr>
          <a:xfrm>
            <a:off x="2367323" y="2470591"/>
            <a:ext cx="3590435" cy="420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Поставя учениците в центъра на процеса на обучение, като активни участници и откриватели на нов опит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Задълбочават знанията си по конкретна тема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Планират и организират дейността си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Работят индивидуално, обсъждат по двойки, работят в екип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Знаят своите силни и слаби страни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Носят отговорност за поставените задачи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Решават проблеми и преодоляват конфликти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Придобиват способност за анализ и обобщения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8729DF2-D5A6-1314-F63A-FEBCB8A5D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38" y="873095"/>
            <a:ext cx="885545" cy="406628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B82640DA-FAF1-FAA3-3BD7-BA3A518A6E50}"/>
              </a:ext>
            </a:extLst>
          </p:cNvPr>
          <p:cNvSpPr txBox="1"/>
          <p:nvPr/>
        </p:nvSpPr>
        <p:spPr>
          <a:xfrm>
            <a:off x="4559656" y="1279723"/>
            <a:ext cx="34242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innovative practice:</a:t>
            </a: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D7915777-DBE5-4B6E-F204-FED607E09D9B}"/>
              </a:ext>
            </a:extLst>
          </p:cNvPr>
          <p:cNvSpPr txBox="1"/>
          <p:nvPr/>
        </p:nvSpPr>
        <p:spPr>
          <a:xfrm>
            <a:off x="6271761" y="2470591"/>
            <a:ext cx="38319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Places students at the center of the learning process, as active participants and discoverers of new experiences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deepen their knowledge on a specific topic</a:t>
            </a:r>
          </a:p>
          <a:p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plan and organize their activities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work individually, discuss in pairs, work in groups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know their strengths and weaknesses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are responsible for the assigned tasks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solve problems and overcome conflicts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acquire the ability to analyze and generalize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73" y="208046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256" y="787171"/>
            <a:ext cx="5349221" cy="7190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Дейностите</a:t>
            </a: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 учениците от паралелката се провеждат съгласно приети по всеки един от предметите учебни програми и предварително изготвен годишен календарен план с акцент върху официалните и християнските празници и ритуали.</a:t>
            </a:r>
            <a:endParaRPr lang="en-US" sz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Картина 16">
            <a:extLst>
              <a:ext uri="{FF2B5EF4-FFF2-40B4-BE49-F238E27FC236}">
                <a16:creationId xmlns:a16="http://schemas.microsoft.com/office/drawing/2014/main" id="{76C64487-597C-F369-CC4F-9FA6473C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078" y="271205"/>
            <a:ext cx="2760528" cy="1928732"/>
          </a:xfrm>
          <a:prstGeom prst="rect">
            <a:avLst/>
          </a:prstGeom>
        </p:spPr>
      </p:pic>
      <p:pic>
        <p:nvPicPr>
          <p:cNvPr id="18" name="Картина 17">
            <a:extLst>
              <a:ext uri="{FF2B5EF4-FFF2-40B4-BE49-F238E27FC236}">
                <a16:creationId xmlns:a16="http://schemas.microsoft.com/office/drawing/2014/main" id="{3C4A0AE7-88FC-C892-79AE-497C9064B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078" y="3718018"/>
            <a:ext cx="2760529" cy="2707691"/>
          </a:xfrm>
          <a:prstGeom prst="rect">
            <a:avLst/>
          </a:prstGeom>
        </p:spPr>
      </p:pic>
      <p:pic>
        <p:nvPicPr>
          <p:cNvPr id="19" name="Картина 18">
            <a:extLst>
              <a:ext uri="{FF2B5EF4-FFF2-40B4-BE49-F238E27FC236}">
                <a16:creationId xmlns:a16="http://schemas.microsoft.com/office/drawing/2014/main" id="{EB7E4157-2CD3-88E4-2E34-4CCAC32C1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6531">
            <a:off x="-25848" y="1489847"/>
            <a:ext cx="3478668" cy="2570890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DA65410-29C6-B08E-38DA-7351F1E92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805" y="1717647"/>
            <a:ext cx="2890273" cy="2115289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6189024-DDD8-0B86-072D-29C440B3E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858" y="2690886"/>
            <a:ext cx="3150259" cy="243603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CF61D9B-0CAE-F861-5B51-1C40C01F6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08" y="908220"/>
            <a:ext cx="1006948" cy="462374"/>
          </a:xfrm>
          <a:prstGeom prst="rect">
            <a:avLst/>
          </a:prstGeom>
        </p:spPr>
      </p:pic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id="{E6624923-C409-93AA-1A62-41B1A41FC91F}"/>
              </a:ext>
            </a:extLst>
          </p:cNvPr>
          <p:cNvSpPr txBox="1"/>
          <p:nvPr/>
        </p:nvSpPr>
        <p:spPr>
          <a:xfrm>
            <a:off x="1940007" y="5353713"/>
            <a:ext cx="5349221" cy="116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activities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class are conducted according to the accepted school curriculum for each of the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subjects and a pre-prepared annual calendar plan with an emphasis on official and Christian holidays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rituals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62" y="271205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BB0BE87-3BEC-B6F8-9472-EB0DC79F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40" y="284921"/>
            <a:ext cx="5892663" cy="483875"/>
          </a:xfrm>
        </p:spPr>
        <p:txBody>
          <a:bodyPr>
            <a:normAutofit/>
          </a:bodyPr>
          <a:lstStyle/>
          <a:p>
            <a:r>
              <a:rPr lang="bg-BG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Модел на иновативната практика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Текстово поле 21">
            <a:extLst>
              <a:ext uri="{FF2B5EF4-FFF2-40B4-BE49-F238E27FC236}">
                <a16:creationId xmlns:a16="http://schemas.microsoft.com/office/drawing/2014/main" id="{FDAB114D-0AFC-DF00-1BB9-A85BD103A621}"/>
              </a:ext>
            </a:extLst>
          </p:cNvPr>
          <p:cNvSpPr txBox="1"/>
          <p:nvPr/>
        </p:nvSpPr>
        <p:spPr>
          <a:xfrm>
            <a:off x="487468" y="4377121"/>
            <a:ext cx="2763869" cy="199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Педагогическата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практика e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проведенa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учебната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2022/2023 година с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ученици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 V а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ОУ «Панайот Волов»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обучаващи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се по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иновативен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УУП по проект «Дизайн и </a:t>
            </a:r>
            <a:r>
              <a:rPr lang="ru-RU" sz="1200" dirty="0" err="1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креативност</a:t>
            </a:r>
            <a:r>
              <a:rPr lang="ru-RU" sz="1200" dirty="0">
                <a:solidFill>
                  <a:srgbClr val="5A6E6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FCBDB82-0425-1193-74B6-F778CBF64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5" r="4090" b="1015"/>
          <a:stretch/>
        </p:blipFill>
        <p:spPr>
          <a:xfrm>
            <a:off x="4193140" y="2707160"/>
            <a:ext cx="4120279" cy="269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1D780AB3-DE35-7D96-C4C2-2B0B12DC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71" y="1483875"/>
            <a:ext cx="3526095" cy="2446679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056ACAE3-26BE-0D6F-1FCA-F4861ACAD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133" y="1441032"/>
            <a:ext cx="3526096" cy="2794264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3D7CC43-871A-ADF1-F61A-42D919A02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12" y="990041"/>
            <a:ext cx="982158" cy="450991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8459B754-3540-AAEB-6FB0-0A3BBE925839}"/>
              </a:ext>
            </a:extLst>
          </p:cNvPr>
          <p:cNvSpPr txBox="1"/>
          <p:nvPr/>
        </p:nvSpPr>
        <p:spPr>
          <a:xfrm>
            <a:off x="3846140" y="887139"/>
            <a:ext cx="4223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innovative practice model</a:t>
            </a:r>
          </a:p>
        </p:txBody>
      </p:sp>
      <p:sp>
        <p:nvSpPr>
          <p:cNvPr id="11" name="Текстово поле 10">
            <a:extLst>
              <a:ext uri="{FF2B5EF4-FFF2-40B4-BE49-F238E27FC236}">
                <a16:creationId xmlns:a16="http://schemas.microsoft.com/office/drawing/2014/main" id="{D32AECFF-3B32-1B8E-0B69-7B3D9B0D0ABF}"/>
              </a:ext>
            </a:extLst>
          </p:cNvPr>
          <p:cNvSpPr txBox="1"/>
          <p:nvPr/>
        </p:nvSpPr>
        <p:spPr>
          <a:xfrm>
            <a:off x="8741117" y="4363817"/>
            <a:ext cx="2880128" cy="199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Pedagogical practice was conducted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during the 2022/2023 academic year with students from the 5</a:t>
            </a:r>
            <a:r>
              <a:rPr lang="en-US" sz="1200" baseline="30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grade of Panayot </a:t>
            </a:r>
            <a:r>
              <a:rPr lang="en-US" sz="1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Volov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Primary School studying in an innovative school curriculum under the Design</a:t>
            </a:r>
            <a:r>
              <a:rPr lang="bg-BG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Creativity project.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10" y="336820"/>
            <a:ext cx="573074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5689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579673F-CE33-48F3-A011-3563BBD946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309999-888E-44BA-A188-888AF21B1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CF82A0-F4E3-45B7-AF6D-1D89198889C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Frosted design</Template>
  <TotalTime>1072</TotalTime>
  <Words>1073</Words>
  <Application>Microsoft Office PowerPoint</Application>
  <PresentationFormat>Широк екран</PresentationFormat>
  <Paragraphs>148</Paragraphs>
  <Slides>12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Goudy Old Style</vt:lpstr>
      <vt:lpstr>Verdana</vt:lpstr>
      <vt:lpstr>Wingdings</vt:lpstr>
      <vt:lpstr>FrostyVTI</vt:lpstr>
      <vt:lpstr>Презентация на PowerPoint</vt:lpstr>
      <vt:lpstr>Учене през целия живот!</vt:lpstr>
      <vt:lpstr>Какво представлява  социално-емоционалното учене?</vt:lpstr>
      <vt:lpstr>Иновативен проект „Дизайн и креативност“</vt:lpstr>
      <vt:lpstr>Проект “Дизайн и креативност” определя четиригодишен период на обучение на една паралелка по иновативен училищен учебен план. Изучават се интегрирано четири учебни предмета във факултативни учебни часове:</vt:lpstr>
      <vt:lpstr>Цел: учениците да развият умения, необходими за живот в съвременното общество: </vt:lpstr>
      <vt:lpstr>Иновативната практика</vt:lpstr>
      <vt:lpstr>Дейностите с учениците от паралелката се провеждат съгласно приети по всеки един от предметите учебни програми и предварително изготвен годишен календарен план с акцент върху официалните и християнските празници и ритуали.</vt:lpstr>
      <vt:lpstr>Модел на иновативната практика</vt:lpstr>
      <vt:lpstr>Ученици и учители от програмата „Дизайн и креативност“ реализират поредица от интердисциплинарни уроци съвместно с:      - ЦПЛР-ОДК, Варна – школа „Православни християнски ценности и традиции“ с ръководител г-жа Дарина Кючукова;     - РБ „Пенчо Славейков“, отдел Изкуство;     -  Клубове за занимания по интереси:  „Аз и другите“, “Български език – учим и творим“,  “Уча български език“,      - със своите малки приятели от начален етап;      - със съучениците си от прогимназиален клас .</vt:lpstr>
      <vt:lpstr>Участие в училищни инициативи:</vt:lpstr>
      <vt:lpstr>Благодарим Ви 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„Дизайн и креативност“</dc:title>
  <dc:creator>Damqn</dc:creator>
  <cp:lastModifiedBy>400018: ОУ "Па��айот Волов" - Варна</cp:lastModifiedBy>
  <cp:revision>25</cp:revision>
  <dcterms:created xsi:type="dcterms:W3CDTF">2023-04-03T06:25:23Z</dcterms:created>
  <dcterms:modified xsi:type="dcterms:W3CDTF">2023-07-28T09:03:41Z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