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99" r:id="rId4"/>
    <p:sldId id="262" r:id="rId5"/>
    <p:sldId id="296" r:id="rId6"/>
    <p:sldId id="274" r:id="rId7"/>
    <p:sldId id="260" r:id="rId8"/>
    <p:sldId id="275" r:id="rId9"/>
    <p:sldId id="276" r:id="rId10"/>
    <p:sldId id="264" r:id="rId11"/>
    <p:sldId id="265" r:id="rId12"/>
    <p:sldId id="266" r:id="rId13"/>
    <p:sldId id="284" r:id="rId14"/>
    <p:sldId id="285" r:id="rId15"/>
    <p:sldId id="291" r:id="rId16"/>
    <p:sldId id="295" r:id="rId17"/>
    <p:sldId id="286" r:id="rId18"/>
    <p:sldId id="288" r:id="rId19"/>
    <p:sldId id="289" r:id="rId20"/>
    <p:sldId id="290" r:id="rId21"/>
    <p:sldId id="292" r:id="rId22"/>
    <p:sldId id="293" r:id="rId23"/>
    <p:sldId id="294" r:id="rId24"/>
    <p:sldId id="271" r:id="rId25"/>
    <p:sldId id="282" r:id="rId26"/>
    <p:sldId id="297" r:id="rId27"/>
    <p:sldId id="281" r:id="rId28"/>
    <p:sldId id="270" r:id="rId29"/>
    <p:sldId id="258" r:id="rId30"/>
    <p:sldId id="268" r:id="rId31"/>
    <p:sldId id="272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94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732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08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6251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604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9061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043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556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2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63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50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4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11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40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05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84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6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903BD7-0A7D-47D0-8D72-C345C360681D}" type="datetimeFigureOut">
              <a:rPr lang="en-GB" smtClean="0"/>
              <a:pPr/>
              <a:t>05/09/2022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39C011-BC14-4060-8C26-C835D365B59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342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ПРОЕКТНО-БАЗИРАНО ОБУЧЕНИЕ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170438"/>
            <a:ext cx="6400800" cy="1947333"/>
          </a:xfrm>
        </p:spPr>
        <p:txBody>
          <a:bodyPr/>
          <a:lstStyle/>
          <a:p>
            <a:r>
              <a:rPr lang="bg-BG" b="1" dirty="0" smtClean="0"/>
              <a:t>КАЧЕСТВЕНО ОБРАЗОВАНИЕ: МИСИЯТА ДОКАЗАНО ВЪЗМОЖНА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498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2018/2019 Проектна седмица 1</a:t>
            </a:r>
            <a:endParaRPr lang="en-US" dirty="0"/>
          </a:p>
        </p:txBody>
      </p:sp>
      <p:pic>
        <p:nvPicPr>
          <p:cNvPr id="5" name="Content Placeholder 4" descr="20191122_083831 (2)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43789" y="328202"/>
            <a:ext cx="5263311" cy="39041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86362" y="533400"/>
            <a:ext cx="3948238" cy="446129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bg-BG" b="1" dirty="0" smtClean="0"/>
              <a:t>“Да счупиш крилете на вятърната мелница”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b="1" dirty="0" smtClean="0"/>
              <a:t>“По пътя на водата от древността до наши дни”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b="1" dirty="0" smtClean="0"/>
              <a:t>“Пътят на водата до Черно море”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b="1" dirty="0" smtClean="0"/>
              <a:t>“ Изкуството да бъдеш забелязан”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b="1" dirty="0" smtClean="0"/>
              <a:t>“Да обиколиш Земята за 60 минути”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b="1" dirty="0" smtClean="0"/>
              <a:t>“Рицари и рицарство”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b="1" dirty="0" smtClean="0"/>
              <a:t>“Да си еко е яко”</a:t>
            </a:r>
          </a:p>
          <a:p>
            <a:endParaRPr lang="bg-BG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0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2018/2019 Проектна седмица 2</a:t>
            </a:r>
            <a:endParaRPr lang="en-US" dirty="0"/>
          </a:p>
        </p:txBody>
      </p:sp>
      <p:pic>
        <p:nvPicPr>
          <p:cNvPr id="8" name="Content Placeholder 7" descr="sos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62642" y="490740"/>
            <a:ext cx="5144458" cy="441936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sz="quarter" idx="4294967295"/>
          </p:nvPr>
        </p:nvSpPr>
        <p:spPr>
          <a:xfrm>
            <a:off x="6186362" y="720466"/>
            <a:ext cx="3948238" cy="3572133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bg-BG" b="1" dirty="0" smtClean="0"/>
              <a:t>“</a:t>
            </a:r>
            <a:r>
              <a:rPr lang="en-US" b="1" dirty="0"/>
              <a:t>SOS – </a:t>
            </a:r>
            <a:r>
              <a:rPr lang="bg-BG" b="1" dirty="0"/>
              <a:t>вирус на борда!”</a:t>
            </a:r>
          </a:p>
          <a:p>
            <a:pPr>
              <a:buFont typeface="Arial" panose="020B0604020202020204" pitchFamily="34" charset="0"/>
              <a:buChar char="•"/>
            </a:pPr>
            <a:endParaRPr lang="bg-BG" b="1" dirty="0"/>
          </a:p>
          <a:p>
            <a:pPr>
              <a:buFont typeface="Arial" panose="020B0604020202020204" pitchFamily="34" charset="0"/>
              <a:buChar char="•"/>
            </a:pPr>
            <a:r>
              <a:rPr lang="bg-BG" b="1" dirty="0"/>
              <a:t>“Да оцелееш без </a:t>
            </a:r>
            <a:r>
              <a:rPr lang="bg-BG" b="1" dirty="0" smtClean="0"/>
              <a:t>електричество”</a:t>
            </a:r>
            <a:endParaRPr lang="bg-BG" b="1" dirty="0"/>
          </a:p>
          <a:p>
            <a:pPr>
              <a:buFont typeface="Arial" panose="020B0604020202020204" pitchFamily="34" charset="0"/>
              <a:buChar char="•"/>
            </a:pPr>
            <a:endParaRPr lang="bg-BG" b="1" dirty="0"/>
          </a:p>
          <a:p>
            <a:pPr>
              <a:buFont typeface="Arial" panose="020B0604020202020204" pitchFamily="34" charset="0"/>
              <a:buChar char="•"/>
            </a:pPr>
            <a:r>
              <a:rPr lang="bg-BG" b="1" dirty="0"/>
              <a:t>“Една седмица без слънчева светлина”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2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2019/2020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6" y="1580180"/>
            <a:ext cx="4752111" cy="31696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86362" y="533400"/>
            <a:ext cx="5086884" cy="3759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bg-BG" dirty="0" smtClean="0">
                <a:solidFill>
                  <a:schemeClr val="tx1"/>
                </a:solidFill>
              </a:rPr>
              <a:t>МНОГООБРАЗИЕ ОТ ТЕМИ </a:t>
            </a:r>
          </a:p>
          <a:p>
            <a:pPr marL="0" indent="0">
              <a:buNone/>
            </a:pPr>
            <a:endParaRPr lang="bg-BG" dirty="0" smtClean="0"/>
          </a:p>
          <a:p>
            <a:pPr>
              <a:buNone/>
            </a:pPr>
            <a:r>
              <a:rPr lang="bg-BG" b="1" dirty="0" smtClean="0"/>
              <a:t>Екипите  сами формулират теми по зададени параметри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97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3079" y="4487332"/>
            <a:ext cx="10696755" cy="1507067"/>
          </a:xfrm>
        </p:spPr>
        <p:txBody>
          <a:bodyPr/>
          <a:lstStyle/>
          <a:p>
            <a:r>
              <a:rPr lang="bg-BG" dirty="0" smtClean="0"/>
              <a:t>2020/2021 От първа към света и обратно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9" y="827133"/>
            <a:ext cx="5027633" cy="333207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827133"/>
            <a:ext cx="4933950" cy="3332072"/>
          </a:xfrm>
        </p:spPr>
      </p:pic>
    </p:spTree>
    <p:extLst>
      <p:ext uri="{BB962C8B-B14F-4D97-AF65-F5344CB8AC3E}">
        <p14:creationId xmlns:p14="http://schemas.microsoft.com/office/powerpoint/2010/main" val="13689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екипност</a:t>
            </a:r>
            <a:endParaRPr lang="en-US" dirty="0"/>
          </a:p>
        </p:txBody>
      </p:sp>
      <p:pic>
        <p:nvPicPr>
          <p:cNvPr id="7" name="Content Placeholder 3" descr="i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9897" y="685799"/>
            <a:ext cx="7348291" cy="41415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Дигитални умения</a:t>
            </a:r>
            <a:endParaRPr lang="en-US" dirty="0"/>
          </a:p>
        </p:txBody>
      </p:sp>
      <p:pic>
        <p:nvPicPr>
          <p:cNvPr id="4" name="Content Placeholder 8" descr="z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0709" y="685800"/>
            <a:ext cx="7366022" cy="41795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74" y="5350933"/>
            <a:ext cx="8534400" cy="1507067"/>
          </a:xfrm>
        </p:spPr>
        <p:txBody>
          <a:bodyPr/>
          <a:lstStyle/>
          <a:p>
            <a:r>
              <a:rPr lang="bg-BG" dirty="0" smtClean="0"/>
              <a:t>творчество</a:t>
            </a:r>
            <a:endParaRPr lang="en-US" dirty="0"/>
          </a:p>
        </p:txBody>
      </p:sp>
      <p:pic>
        <p:nvPicPr>
          <p:cNvPr id="4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2930" y="685799"/>
            <a:ext cx="6558746" cy="491816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Умения за презентиране</a:t>
            </a:r>
            <a:endParaRPr lang="en-US" dirty="0"/>
          </a:p>
        </p:txBody>
      </p:sp>
      <p:pic>
        <p:nvPicPr>
          <p:cNvPr id="4" name="Content Placeholder 3" descr="v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6834" y="685800"/>
            <a:ext cx="7289311" cy="4202744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758851" cy="1507067"/>
          </a:xfrm>
        </p:spPr>
        <p:txBody>
          <a:bodyPr/>
          <a:lstStyle/>
          <a:p>
            <a:r>
              <a:rPr lang="bg-BG" dirty="0" smtClean="0"/>
              <a:t>Аналитичност и критично мислене</a:t>
            </a:r>
            <a:endParaRPr lang="en-US" dirty="0"/>
          </a:p>
        </p:txBody>
      </p:sp>
      <p:pic>
        <p:nvPicPr>
          <p:cNvPr id="4" name="Content Placeholder 5" descr="v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2097" y="685799"/>
            <a:ext cx="7284048" cy="4199709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Личностно израстване</a:t>
            </a:r>
            <a:endParaRPr lang="en-US" dirty="0"/>
          </a:p>
        </p:txBody>
      </p:sp>
      <p:pic>
        <p:nvPicPr>
          <p:cNvPr id="4" name="Content Placeholder 3" descr="a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2097" y="685799"/>
            <a:ext cx="7284048" cy="419970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3079" y="4487332"/>
            <a:ext cx="10696755" cy="1507067"/>
          </a:xfrm>
        </p:spPr>
        <p:txBody>
          <a:bodyPr/>
          <a:lstStyle/>
          <a:p>
            <a:r>
              <a:rPr lang="bg-BG" dirty="0" smtClean="0"/>
              <a:t>2021 От първа към света и обратно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9" y="827133"/>
            <a:ext cx="5027633" cy="333207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827133"/>
            <a:ext cx="4933950" cy="3332072"/>
          </a:xfrm>
        </p:spPr>
      </p:pic>
    </p:spTree>
    <p:extLst>
      <p:ext uri="{BB962C8B-B14F-4D97-AF65-F5344CB8AC3E}">
        <p14:creationId xmlns:p14="http://schemas.microsoft.com/office/powerpoint/2010/main" val="13689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401" y="4813903"/>
            <a:ext cx="8534400" cy="1507067"/>
          </a:xfrm>
        </p:spPr>
        <p:txBody>
          <a:bodyPr/>
          <a:lstStyle/>
          <a:p>
            <a:r>
              <a:rPr lang="bg-BG" dirty="0" smtClean="0"/>
              <a:t>Осмисляне на връзката на училището с реалния живот</a:t>
            </a:r>
            <a:endParaRPr lang="en-US" dirty="0"/>
          </a:p>
        </p:txBody>
      </p:sp>
      <p:pic>
        <p:nvPicPr>
          <p:cNvPr id="6" name="Content Placeholder 3" descr="g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6024" y="568233"/>
            <a:ext cx="7354616" cy="413697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931469"/>
            <a:ext cx="8534400" cy="1507067"/>
          </a:xfrm>
        </p:spPr>
        <p:txBody>
          <a:bodyPr/>
          <a:lstStyle/>
          <a:p>
            <a:r>
              <a:rPr lang="bg-BG" dirty="0" smtClean="0"/>
              <a:t>Възможност за изразяване на гражданска позиция</a:t>
            </a:r>
            <a:endParaRPr lang="en-US" dirty="0"/>
          </a:p>
        </p:txBody>
      </p:sp>
      <p:pic>
        <p:nvPicPr>
          <p:cNvPr id="4" name="Content Placeholder 6" descr="g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6372" y="685799"/>
            <a:ext cx="7346763" cy="4199709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съпричастност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897" y="685800"/>
            <a:ext cx="7276248" cy="41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Чувство за принадлежност</a:t>
            </a:r>
            <a:endParaRPr lang="en-US" dirty="0"/>
          </a:p>
        </p:txBody>
      </p:sp>
      <p:pic>
        <p:nvPicPr>
          <p:cNvPr id="4" name="Content Placeholder 3" descr="v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9897" y="685800"/>
            <a:ext cx="7276248" cy="419521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2020/2021</a:t>
            </a:r>
            <a:endParaRPr lang="en-US" dirty="0"/>
          </a:p>
        </p:txBody>
      </p:sp>
      <p:pic>
        <p:nvPicPr>
          <p:cNvPr id="5" name="Content Placeholder 3" descr="b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9897" y="685799"/>
            <a:ext cx="7354046" cy="4137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9008429" cy="22816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Отлични Резултати от Дзи 2021</a:t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бел – трето място в българия</a:t>
            </a:r>
            <a:br>
              <a:rPr lang="bg-BG" dirty="0" smtClean="0"/>
            </a:br>
            <a:r>
              <a:rPr lang="bg-BG" dirty="0" smtClean="0"/>
              <a:t>комплексно – трето място в българия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7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Национална диплома</a:t>
            </a:r>
            <a:br>
              <a:rPr lang="bg-BG" dirty="0" smtClean="0"/>
            </a:br>
            <a:r>
              <a:rPr lang="bg-BG" dirty="0" smtClean="0"/>
              <a:t> </a:t>
            </a:r>
            <a:br>
              <a:rPr lang="bg-BG" dirty="0" smtClean="0"/>
            </a:br>
            <a:r>
              <a:rPr lang="bg-BG" dirty="0" smtClean="0"/>
              <a:t>6 зрелостници от първа езикова гимназия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17" y="4526520"/>
            <a:ext cx="8534400" cy="1507067"/>
          </a:xfrm>
        </p:spPr>
        <p:txBody>
          <a:bodyPr/>
          <a:lstStyle/>
          <a:p>
            <a:r>
              <a:rPr lang="bg-BG" dirty="0" smtClean="0"/>
              <a:t>2021</a:t>
            </a:r>
            <a:r>
              <a:rPr lang="bg-BG" dirty="0"/>
              <a:t>/</a:t>
            </a:r>
            <a:r>
              <a:rPr lang="bg-BG" dirty="0" smtClean="0"/>
              <a:t>2022 ново начало</a:t>
            </a:r>
            <a:endParaRPr lang="en-GB" dirty="0"/>
          </a:p>
        </p:txBody>
      </p:sp>
      <p:pic>
        <p:nvPicPr>
          <p:cNvPr id="7" name="Content Placeholder 6" descr="различна класна стая 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17920" y="744448"/>
            <a:ext cx="5202481" cy="3892891"/>
          </a:xfrm>
        </p:spPr>
      </p:pic>
      <p:pic>
        <p:nvPicPr>
          <p:cNvPr id="6" name="Content Placeholder 4" descr="Актова зала проект 202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46317" y="751113"/>
            <a:ext cx="5129348" cy="3847011"/>
          </a:xfrm>
        </p:spPr>
      </p:pic>
    </p:spTree>
    <p:extLst>
      <p:ext uri="{BB962C8B-B14F-4D97-AF65-F5344CB8AC3E}">
        <p14:creationId xmlns:p14="http://schemas.microsoft.com/office/powerpoint/2010/main" val="33371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63" y="5088223"/>
            <a:ext cx="9361125" cy="1507067"/>
          </a:xfrm>
        </p:spPr>
        <p:txBody>
          <a:bodyPr/>
          <a:lstStyle/>
          <a:p>
            <a:r>
              <a:rPr lang="bg-BG" dirty="0" smtClean="0"/>
              <a:t>Ключови компетентности (зпуо)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561703"/>
            <a:ext cx="8534400" cy="4924697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bg-BG" b="1" dirty="0" smtClean="0"/>
              <a:t>КОМПЕТЕНТНОСТИ В ОБЛАСТТА НА БЪЛГАРСКИЯ ЕЗИК</a:t>
            </a:r>
            <a:r>
              <a:rPr lang="en-US" b="1" dirty="0" smtClean="0"/>
              <a:t>; </a:t>
            </a:r>
          </a:p>
          <a:p>
            <a:pPr>
              <a:buFont typeface="Arial" pitchFamily="34" charset="0"/>
              <a:buChar char="•"/>
            </a:pPr>
            <a:r>
              <a:rPr lang="bg-BG" b="1" dirty="0" smtClean="0"/>
              <a:t>УМЕНИЯ ЗА ОБЩУВАНЕ НА ЧУЖДИ ЕЗИЦИ</a:t>
            </a:r>
            <a:r>
              <a:rPr lang="en-US" b="1" dirty="0" smtClean="0"/>
              <a:t>; </a:t>
            </a:r>
          </a:p>
          <a:p>
            <a:pPr>
              <a:buFont typeface="Arial" pitchFamily="34" charset="0"/>
              <a:buChar char="•"/>
            </a:pPr>
            <a:r>
              <a:rPr lang="bg-BG" b="1" dirty="0" smtClean="0"/>
              <a:t>МАТЕМАТИЧЕСКА КОМПЕТЕНТНОСТ И ОСНОВНИ КОМПЕТЕНТНОСТИ В ОБЛАСТТА НА ПРИРОДНИТЕ НАУКИ И НА ТЕХНОЛОГИИТЕ;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bg-BG" b="1" dirty="0" smtClean="0"/>
              <a:t>ДИГИТАЛНА КОМПЕТЕНТНОСТ</a:t>
            </a:r>
            <a:r>
              <a:rPr lang="en-US" b="1" dirty="0" smtClean="0"/>
              <a:t>; </a:t>
            </a:r>
          </a:p>
          <a:p>
            <a:pPr>
              <a:buFont typeface="Arial" pitchFamily="34" charset="0"/>
              <a:buChar char="•"/>
            </a:pPr>
            <a:r>
              <a:rPr lang="bg-BG" b="1" dirty="0" smtClean="0"/>
              <a:t>УМЕНИЯ ЗА УЧЕНЕ</a:t>
            </a:r>
            <a:r>
              <a:rPr lang="en-US" b="1" dirty="0" smtClean="0"/>
              <a:t>; </a:t>
            </a:r>
          </a:p>
          <a:p>
            <a:pPr>
              <a:buFont typeface="Arial" pitchFamily="34" charset="0"/>
              <a:buChar char="•"/>
            </a:pPr>
            <a:r>
              <a:rPr lang="bg-BG" b="1" dirty="0" smtClean="0"/>
              <a:t>СОЦИАЛНИ И ГРАЖДАНСКИ КОМПЕТЕНТНОСТИ</a:t>
            </a:r>
            <a:r>
              <a:rPr lang="en-US" b="1" dirty="0" smtClean="0"/>
              <a:t>; </a:t>
            </a:r>
          </a:p>
          <a:p>
            <a:pPr>
              <a:buFont typeface="Arial" pitchFamily="34" charset="0"/>
              <a:buChar char="•"/>
            </a:pPr>
            <a:r>
              <a:rPr lang="bg-BG" b="1" dirty="0" smtClean="0"/>
              <a:t>ИНИЦИАТИВНОСТ И ПРЕДПРИЕМЧИВОСТ</a:t>
            </a:r>
            <a:r>
              <a:rPr lang="en-US" b="1" dirty="0" smtClean="0"/>
              <a:t>; </a:t>
            </a:r>
          </a:p>
          <a:p>
            <a:pPr>
              <a:buFont typeface="Arial" pitchFamily="34" charset="0"/>
              <a:buChar char="•"/>
            </a:pPr>
            <a:r>
              <a:rPr lang="bg-BG" b="1" dirty="0" smtClean="0"/>
              <a:t>КУЛТУРНА КОМПЕТЕНТНОСТ И УМЕНИЯ ЗА ИЗРАЗЯВАНЕ ЧРЕЗ ТВОРЧЕСТВО</a:t>
            </a:r>
            <a:r>
              <a:rPr lang="en-US" b="1" dirty="0" smtClean="0"/>
              <a:t>; </a:t>
            </a:r>
          </a:p>
          <a:p>
            <a:pPr>
              <a:buFont typeface="Arial" pitchFamily="34" charset="0"/>
              <a:buChar char="•"/>
            </a:pPr>
            <a:r>
              <a:rPr lang="bg-BG" b="1" dirty="0" smtClean="0"/>
              <a:t>УМЕНИЯ ЗА ПОДКРЕПА НА УСТОЙЧИВОТО РАЗВИТИЕ И ЗА ЗДРАВОСЛОВЕН НАЧИН НА ЖИВОТ И СПОРТ.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Учебни програми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b="1" dirty="0" smtClean="0"/>
              <a:t>КОМПЕТЕНТНОСТИ КАТО ОЧАКВАНИ РЕЗУЛТАТИ ОТ ОБУЧЕНИЕТО</a:t>
            </a:r>
            <a:endParaRPr lang="en-GB" b="1" dirty="0"/>
          </a:p>
        </p:txBody>
      </p:sp>
      <p:pic>
        <p:nvPicPr>
          <p:cNvPr id="8" name="Content Placeholder 7" descr="Учебни програми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4213" y="287383"/>
            <a:ext cx="5943600" cy="6348547"/>
          </a:xfrm>
        </p:spPr>
      </p:pic>
    </p:spTree>
    <p:extLst>
      <p:ext uri="{BB962C8B-B14F-4D97-AF65-F5344CB8AC3E}">
        <p14:creationId xmlns:p14="http://schemas.microsoft.com/office/powerpoint/2010/main" val="161845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298" y="4474269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С мисъл за бъдещето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25" y="886098"/>
            <a:ext cx="2935941" cy="3767138"/>
          </a:xfrm>
        </p:spPr>
      </p:pic>
    </p:spTree>
    <p:extLst>
      <p:ext uri="{BB962C8B-B14F-4D97-AF65-F5344CB8AC3E}">
        <p14:creationId xmlns:p14="http://schemas.microsoft.com/office/powerpoint/2010/main" val="15393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27" y="4474270"/>
            <a:ext cx="8534400" cy="1507067"/>
          </a:xfrm>
        </p:spPr>
        <p:txBody>
          <a:bodyPr/>
          <a:lstStyle/>
          <a:p>
            <a:pPr algn="ctr"/>
            <a:r>
              <a:rPr lang="bg-BG" dirty="0" smtClean="0"/>
              <a:t>С мисъл за бъдещето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19" y="1336204"/>
            <a:ext cx="2539682" cy="2971428"/>
          </a:xfrm>
        </p:spPr>
      </p:pic>
    </p:spTree>
    <p:extLst>
      <p:ext uri="{BB962C8B-B14F-4D97-AF65-F5344CB8AC3E}">
        <p14:creationId xmlns:p14="http://schemas.microsoft.com/office/powerpoint/2010/main" val="26542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Ангел Митев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Първа езикова гимназия - Варна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Благодаря за вниманието!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149" y="4683275"/>
            <a:ext cx="8534400" cy="1507067"/>
          </a:xfrm>
        </p:spPr>
        <p:txBody>
          <a:bodyPr>
            <a:normAutofit/>
          </a:bodyPr>
          <a:lstStyle/>
          <a:p>
            <a:r>
              <a:rPr lang="bg-BG" dirty="0" smtClean="0"/>
              <a:t>2017 – 2021 Проектни дейности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322831" y="533400"/>
            <a:ext cx="3948238" cy="3759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 lang="bg-BG" dirty="0" smtClean="0"/>
          </a:p>
          <a:p>
            <a:endParaRPr lang="bg-BG" dirty="0" smtClean="0"/>
          </a:p>
          <a:p>
            <a:pPr>
              <a:buFont typeface="Arial" pitchFamily="34" charset="0"/>
              <a:buChar char="•"/>
            </a:pPr>
            <a:r>
              <a:rPr lang="bg-BG" b="1" dirty="0" smtClean="0"/>
              <a:t>цялостна концепция</a:t>
            </a:r>
            <a:endParaRPr lang="en-US" b="1" dirty="0"/>
          </a:p>
          <a:p>
            <a:pPr>
              <a:buFont typeface="Arial" pitchFamily="34" charset="0"/>
              <a:buChar char="•"/>
            </a:pPr>
            <a:endParaRPr lang="bg-BG" b="1" dirty="0"/>
          </a:p>
          <a:p>
            <a:pPr>
              <a:buFont typeface="Arial" pitchFamily="34" charset="0"/>
              <a:buChar char="•"/>
            </a:pPr>
            <a:r>
              <a:rPr lang="bg-BG" b="1" dirty="0"/>
              <a:t>р</a:t>
            </a:r>
            <a:r>
              <a:rPr lang="bg-BG" b="1" dirty="0" smtClean="0"/>
              <a:t>азвитие </a:t>
            </a:r>
            <a:r>
              <a:rPr lang="bg-BG" b="1" dirty="0"/>
              <a:t>и надграждане по години</a:t>
            </a:r>
            <a:endParaRPr lang="en-US" b="1" dirty="0"/>
          </a:p>
          <a:p>
            <a:pPr>
              <a:buFont typeface="Arial" pitchFamily="34" charset="0"/>
              <a:buChar char="•"/>
            </a:pPr>
            <a:endParaRPr lang="bg-BG" b="1" dirty="0"/>
          </a:p>
          <a:p>
            <a:pPr>
              <a:buFont typeface="Arial" pitchFamily="34" charset="0"/>
              <a:buChar char="•"/>
            </a:pPr>
            <a:r>
              <a:rPr lang="bg-BG" b="1" dirty="0"/>
              <a:t>о</a:t>
            </a:r>
            <a:r>
              <a:rPr lang="bg-BG" b="1" dirty="0" smtClean="0"/>
              <a:t>братна </a:t>
            </a:r>
            <a:r>
              <a:rPr lang="bg-BG" b="1" dirty="0"/>
              <a:t>връзка и усъвършенстване на процеса</a:t>
            </a:r>
            <a:endParaRPr lang="en-US" b="1" dirty="0"/>
          </a:p>
        </p:txBody>
      </p:sp>
      <p:pic>
        <p:nvPicPr>
          <p:cNvPr id="5" name="Content Placeholder 6" descr="теацхерс 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8591" y="1529494"/>
            <a:ext cx="5988387" cy="3369077"/>
          </a:xfrm>
        </p:spPr>
      </p:pic>
    </p:spTree>
    <p:extLst>
      <p:ext uri="{BB962C8B-B14F-4D97-AF65-F5344CB8AC3E}">
        <p14:creationId xmlns:p14="http://schemas.microsoft.com/office/powerpoint/2010/main" val="943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Обхват на иновацията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bg-BG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bg-BG" b="1" dirty="0" smtClean="0"/>
              <a:t>9 паралелки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bg-BG" b="1" dirty="0" smtClean="0"/>
              <a:t>234 ученици от девети клас през учебната 2017/2018 г.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bg-BG" b="1" dirty="0" smtClean="0"/>
              <a:t>24 учители по всички учебни предмети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bg-BG" b="1" dirty="0" smtClean="0"/>
              <a:t>срок от четири учебни години с начало учебната 2017/2018 г.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669" y="398417"/>
            <a:ext cx="5599022" cy="711926"/>
          </a:xfrm>
        </p:spPr>
        <p:txBody>
          <a:bodyPr>
            <a:normAutofit/>
          </a:bodyPr>
          <a:lstStyle/>
          <a:p>
            <a:r>
              <a:rPr lang="bg-BG" sz="2800" dirty="0" smtClean="0"/>
              <a:t>мултиДИСЦИПЛИНАРНОСТ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6109" y="1099456"/>
            <a:ext cx="3657600" cy="5562601"/>
          </a:xfrm>
        </p:spPr>
        <p:txBody>
          <a:bodyPr>
            <a:normAutofit fontScale="92500" lnSpcReduction="10000"/>
          </a:bodyPr>
          <a:lstStyle/>
          <a:p>
            <a:r>
              <a:rPr lang="bg-BG" b="1" dirty="0" smtClean="0"/>
              <a:t>БЕЛ</a:t>
            </a:r>
          </a:p>
          <a:p>
            <a:r>
              <a:rPr lang="bg-BG" b="1" dirty="0" smtClean="0"/>
              <a:t>Английски език</a:t>
            </a:r>
          </a:p>
          <a:p>
            <a:r>
              <a:rPr lang="bg-BG" b="1" dirty="0" smtClean="0"/>
              <a:t>Немски език</a:t>
            </a:r>
          </a:p>
          <a:p>
            <a:r>
              <a:rPr lang="bg-BG" b="1" dirty="0" smtClean="0"/>
              <a:t>Математика</a:t>
            </a:r>
          </a:p>
          <a:p>
            <a:r>
              <a:rPr lang="bg-BG" b="1" dirty="0" smtClean="0"/>
              <a:t>Информационни технологии</a:t>
            </a:r>
          </a:p>
          <a:p>
            <a:r>
              <a:rPr lang="bg-BG" b="1" dirty="0" smtClean="0"/>
              <a:t>История</a:t>
            </a:r>
          </a:p>
          <a:p>
            <a:r>
              <a:rPr lang="bg-BG" b="1" dirty="0" smtClean="0"/>
              <a:t>География</a:t>
            </a:r>
          </a:p>
          <a:p>
            <a:r>
              <a:rPr lang="bg-BG" b="1" dirty="0" smtClean="0"/>
              <a:t>Психология</a:t>
            </a:r>
          </a:p>
          <a:p>
            <a:r>
              <a:rPr lang="bg-BG" b="1" dirty="0" smtClean="0"/>
              <a:t>Философия</a:t>
            </a:r>
            <a:endParaRPr lang="en-GB" b="1" dirty="0" smtClean="0"/>
          </a:p>
          <a:p>
            <a:r>
              <a:rPr lang="bg-BG" b="1" dirty="0" smtClean="0"/>
              <a:t>Свят и личност</a:t>
            </a:r>
          </a:p>
          <a:p>
            <a:r>
              <a:rPr lang="bg-BG" b="1" dirty="0" smtClean="0"/>
              <a:t>Физика</a:t>
            </a:r>
          </a:p>
          <a:p>
            <a:r>
              <a:rPr lang="bg-BG" b="1" dirty="0" smtClean="0"/>
              <a:t>Химия</a:t>
            </a:r>
          </a:p>
          <a:p>
            <a:r>
              <a:rPr lang="bg-BG" b="1" dirty="0" smtClean="0"/>
              <a:t>Биология</a:t>
            </a:r>
          </a:p>
          <a:p>
            <a:r>
              <a:rPr lang="bg-BG" b="1" dirty="0" smtClean="0"/>
              <a:t>Изобразително изкуство</a:t>
            </a:r>
          </a:p>
          <a:p>
            <a:r>
              <a:rPr lang="bg-BG" b="1" dirty="0" smtClean="0"/>
              <a:t>Музика</a:t>
            </a:r>
          </a:p>
          <a:p>
            <a:r>
              <a:rPr lang="bg-BG" b="1" dirty="0" smtClean="0"/>
              <a:t>Физическо възпитание и спорт</a:t>
            </a:r>
            <a:endParaRPr lang="de-DE" b="1" dirty="0" smtClean="0"/>
          </a:p>
          <a:p>
            <a:endParaRPr lang="en-US" dirty="0"/>
          </a:p>
        </p:txBody>
      </p:sp>
      <p:pic>
        <p:nvPicPr>
          <p:cNvPr id="7" name="Content Placeholder 6" descr="Предмети 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7986" y="741872"/>
            <a:ext cx="5438860" cy="54779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Тема, ИДЕЯ и значим въпрос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3640988"/>
          </a:xfrm>
        </p:spPr>
        <p:txBody>
          <a:bodyPr>
            <a:normAutofit fontScale="47500" lnSpcReduction="20000"/>
          </a:bodyPr>
          <a:lstStyle/>
          <a:p>
            <a:r>
              <a:rPr lang="bg-BG" sz="5000" b="1" dirty="0" smtClean="0"/>
              <a:t>Човекът </a:t>
            </a:r>
            <a:r>
              <a:rPr lang="bg-BG" sz="5000" b="1" dirty="0"/>
              <a:t>и променящата се </a:t>
            </a:r>
            <a:r>
              <a:rPr lang="bg-BG" sz="5000" b="1" dirty="0" smtClean="0"/>
              <a:t>Земя</a:t>
            </a:r>
            <a:endParaRPr lang="bg-BG" sz="5000" b="1" dirty="0"/>
          </a:p>
          <a:p>
            <a:endParaRPr lang="bg-BG" sz="5000" b="1" dirty="0"/>
          </a:p>
          <a:p>
            <a:r>
              <a:rPr lang="bg-BG" sz="5000" b="1" dirty="0"/>
              <a:t>Взаимодействие и промяна</a:t>
            </a:r>
          </a:p>
          <a:p>
            <a:endParaRPr lang="bg-BG" sz="5000" b="1" dirty="0"/>
          </a:p>
          <a:p>
            <a:r>
              <a:rPr lang="bg-BG" sz="5000" b="1" dirty="0"/>
              <a:t>Как взаимодействието </a:t>
            </a:r>
          </a:p>
          <a:p>
            <a:r>
              <a:rPr lang="bg-BG" sz="5000" b="1" dirty="0"/>
              <a:t>човек – общество – природа </a:t>
            </a:r>
          </a:p>
          <a:p>
            <a:r>
              <a:rPr lang="bg-BG" sz="5000" b="1" dirty="0"/>
              <a:t>променя Земята?</a:t>
            </a:r>
            <a:endParaRPr lang="en-US" sz="5000" b="1" dirty="0"/>
          </a:p>
          <a:p>
            <a:endParaRPr lang="en-GB" b="1" dirty="0"/>
          </a:p>
        </p:txBody>
      </p:sp>
      <p:pic>
        <p:nvPicPr>
          <p:cNvPr id="5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6113" r="26113"/>
          <a:stretch>
            <a:fillRect/>
          </a:stretch>
        </p:blipFill>
        <p:spPr>
          <a:xfrm>
            <a:off x="1002075" y="1097280"/>
            <a:ext cx="3280974" cy="462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2017/2018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" y="767755"/>
            <a:ext cx="5201562" cy="345082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767755"/>
            <a:ext cx="4933950" cy="3450827"/>
          </a:xfrm>
        </p:spPr>
      </p:pic>
    </p:spTree>
    <p:extLst>
      <p:ext uri="{BB962C8B-B14F-4D97-AF65-F5344CB8AC3E}">
        <p14:creationId xmlns:p14="http://schemas.microsoft.com/office/powerpoint/2010/main" val="7394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2017/2018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5" y="704057"/>
            <a:ext cx="5159300" cy="357822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704057"/>
            <a:ext cx="4933950" cy="3578224"/>
          </a:xfrm>
        </p:spPr>
      </p:pic>
    </p:spTree>
    <p:extLst>
      <p:ext uri="{BB962C8B-B14F-4D97-AF65-F5344CB8AC3E}">
        <p14:creationId xmlns:p14="http://schemas.microsoft.com/office/powerpoint/2010/main" val="34793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994</TotalTime>
  <Words>354</Words>
  <Application>Microsoft Office PowerPoint</Application>
  <PresentationFormat>Widescreen</PresentationFormat>
  <Paragraphs>94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Century Gothic</vt:lpstr>
      <vt:lpstr>Wingdings 3</vt:lpstr>
      <vt:lpstr>Slice</vt:lpstr>
      <vt:lpstr>ПРОЕКТНО-БАЗИРАНО ОБУЧЕНИЕ</vt:lpstr>
      <vt:lpstr>2021 От първа към света и обратно</vt:lpstr>
      <vt:lpstr> С мисъл за бъдещето</vt:lpstr>
      <vt:lpstr>2017 – 2021 Проектни дейности</vt:lpstr>
      <vt:lpstr>Обхват на иновацията</vt:lpstr>
      <vt:lpstr>мултиДИСЦИПЛИНАРНОСТ</vt:lpstr>
      <vt:lpstr>Тема, ИДЕЯ и значим въпрос</vt:lpstr>
      <vt:lpstr>2017/2018</vt:lpstr>
      <vt:lpstr>2017/2018</vt:lpstr>
      <vt:lpstr>2018/2019 Проектна седмица 1</vt:lpstr>
      <vt:lpstr>2018/2019 Проектна седмица 2</vt:lpstr>
      <vt:lpstr>2019/2020</vt:lpstr>
      <vt:lpstr>2020/2021 От първа към света и обратно</vt:lpstr>
      <vt:lpstr>екипност</vt:lpstr>
      <vt:lpstr>Дигитални умения</vt:lpstr>
      <vt:lpstr>творчество</vt:lpstr>
      <vt:lpstr>Умения за презентиране</vt:lpstr>
      <vt:lpstr>Аналитичност и критично мислене</vt:lpstr>
      <vt:lpstr>Личностно израстване</vt:lpstr>
      <vt:lpstr>Осмисляне на връзката на училището с реалния живот</vt:lpstr>
      <vt:lpstr>Възможност за изразяване на гражданска позиция</vt:lpstr>
      <vt:lpstr>съпричастност</vt:lpstr>
      <vt:lpstr>Чувство за принадлежност</vt:lpstr>
      <vt:lpstr>2020/2021</vt:lpstr>
      <vt:lpstr>Отлични Резултати от Дзи 2021  бел – трето място в българия комплексно – трето място в българия</vt:lpstr>
      <vt:lpstr>Национална диплома   6 зрелостници от първа езикова гимназия</vt:lpstr>
      <vt:lpstr>2021/2022 ново начало</vt:lpstr>
      <vt:lpstr>Ключови компетентности (зпуо)</vt:lpstr>
      <vt:lpstr>Учебни програми</vt:lpstr>
      <vt:lpstr>С мисъл за бъдещето</vt:lpstr>
      <vt:lpstr>Ангел Митев</vt:lpstr>
      <vt:lpstr>Благодаря за вниманието!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ПРОЕКТНО-БАЗИРАНО ОБУЧЕНИЕ</dc:title>
  <dc:creator>Windows User</dc:creator>
  <cp:lastModifiedBy>Windows User</cp:lastModifiedBy>
  <cp:revision>73</cp:revision>
  <dcterms:created xsi:type="dcterms:W3CDTF">2022-08-31T08:17:03Z</dcterms:created>
  <dcterms:modified xsi:type="dcterms:W3CDTF">2022-09-05T10:03:30Z</dcterms:modified>
</cp:coreProperties>
</file>