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75" r:id="rId4"/>
    <p:sldId id="277" r:id="rId5"/>
    <p:sldId id="258" r:id="rId6"/>
    <p:sldId id="262" r:id="rId7"/>
    <p:sldId id="278" r:id="rId8"/>
    <p:sldId id="279" r:id="rId9"/>
    <p:sldId id="280" r:id="rId10"/>
    <p:sldId id="281" r:id="rId11"/>
    <p:sldId id="282" r:id="rId12"/>
    <p:sldId id="284" r:id="rId13"/>
    <p:sldId id="283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83" d="100"/>
          <a:sy n="83" d="100"/>
        </p:scale>
        <p:origin x="146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6B6C1-2813-4AD0-8E65-DF4AAE4ED989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B689C-6801-485E-88F2-2B452D4FB34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подбора на педагогическите кадри трябва да се отчитат освен задължителните изисквания по документи, също така и основни качества на личността като:</a:t>
            </a:r>
          </a:p>
          <a:p>
            <a:pPr lvl="0"/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конкурентноспособност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творческа самостоятелност;</a:t>
            </a: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стремеж към знания и усъвършенстване ;</a:t>
            </a: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 и поведение, ориентирано към новостите и иновациите;</a:t>
            </a: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социална зрелост;</a:t>
            </a: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емоционална устойчивост;</a:t>
            </a: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 за работа в екстремни  и конфликтни ситуации;</a:t>
            </a: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системност и последователност в действията;</a:t>
            </a: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умения за носене на отговорност.</a:t>
            </a: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B689C-6801-485E-88F2-2B452D4FB346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610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2CBD5C-F940-48C3-8C01-57B90DFF0802}" type="datetimeFigureOut">
              <a:rPr lang="bg-BG" smtClean="0"/>
              <a:pPr/>
              <a:t>30.8.2022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B527FC-65E0-4D79-930C-5CB6CC17CC2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740" y="692696"/>
            <a:ext cx="7190616" cy="305636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ПРОЕКТНО-ОРИЕНТИРАНИТЕ ДЕЙНОСТИ В ДЕТСКАТА ГРАДИНА – ПРЕДПОСТАВКА ЗА КАЧЕСТВЕНА ОБРАЗОВАТЕЛНА СРЕДА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4581127"/>
            <a:ext cx="74888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2000" i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Елица Вълчева – директор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i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g-BG" sz="2000" i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Ивелина Кръстева - психолог, координатор на Екип за подкрепа на личностното развитие</a:t>
            </a:r>
            <a:endParaRPr lang="en-US" sz="2000" i="1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Детска градина №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bg-BG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8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bg-BG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„Христо Ботев“,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bg-BG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гр. Варна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10312" y="1143000"/>
            <a:ext cx="8933688" cy="48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 Наука и образование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BG05M20P001-3.018-0001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приобщаващо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образование“	</a:t>
            </a:r>
          </a:p>
          <a:p>
            <a:pPr marL="82296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разгръщане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потенциала за личностно развитие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потребности,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заболявания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риск и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изявени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реализация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социализация.</a:t>
            </a:r>
          </a:p>
          <a:p>
            <a:pPr marL="82296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перманентно обучение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непедагогическия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и се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помещения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спецални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Усъвършенстват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умения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институции,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имащи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на принципа на публично-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усвояват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лобиране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застъпничество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медиация и управление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9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РЕЗУЛТАТИТЕ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56792"/>
            <a:ext cx="9195817" cy="3456384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827584" y="515719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Диаграма</a:t>
            </a:r>
            <a:r>
              <a:rPr lang="ru-RU" dirty="0"/>
              <a:t> 1- </a:t>
            </a:r>
            <a:r>
              <a:rPr lang="ru-RU" dirty="0" err="1"/>
              <a:t>Удовлетвореност</a:t>
            </a:r>
            <a:r>
              <a:rPr lang="ru-RU" dirty="0"/>
              <a:t> на </a:t>
            </a:r>
            <a:r>
              <a:rPr lang="ru-RU" dirty="0" err="1"/>
              <a:t>педагогическите</a:t>
            </a:r>
            <a:r>
              <a:rPr lang="ru-RU" dirty="0"/>
              <a:t> </a:t>
            </a:r>
            <a:r>
              <a:rPr lang="ru-RU" dirty="0" err="1"/>
              <a:t>специалисти</a:t>
            </a:r>
            <a:r>
              <a:rPr lang="ru-RU" dirty="0"/>
              <a:t> от </a:t>
            </a:r>
            <a:r>
              <a:rPr lang="ru-RU" dirty="0" err="1"/>
              <a:t>проведените</a:t>
            </a:r>
            <a:r>
              <a:rPr lang="ru-RU" dirty="0"/>
              <a:t> квалификации по ОП „Наука и образование за </a:t>
            </a:r>
            <a:r>
              <a:rPr lang="ru-RU" dirty="0" err="1"/>
              <a:t>интелигентен</a:t>
            </a:r>
            <a:r>
              <a:rPr lang="ru-RU" dirty="0"/>
              <a:t> </a:t>
            </a:r>
            <a:r>
              <a:rPr lang="ru-RU" dirty="0" err="1"/>
              <a:t>растеж</a:t>
            </a:r>
            <a:r>
              <a:rPr lang="ru-RU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5576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0"/>
            <a:ext cx="8290168" cy="1143000"/>
          </a:xfrm>
        </p:spPr>
        <p:txBody>
          <a:bodyPr>
            <a:normAutofit/>
          </a:bodyPr>
          <a:lstStyle/>
          <a:p>
            <a:pPr algn="ctr"/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РЕЗУЛТАТИТЕ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55" y="836712"/>
            <a:ext cx="4448339" cy="390787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99" y="836712"/>
            <a:ext cx="4506601" cy="3907875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14885" y="4869160"/>
            <a:ext cx="3981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Диаграма</a:t>
            </a:r>
            <a:r>
              <a:rPr lang="ru-RU" dirty="0"/>
              <a:t> 2- </a:t>
            </a:r>
            <a:r>
              <a:rPr lang="ru-RU" dirty="0" err="1"/>
              <a:t>Удовлетвореност</a:t>
            </a:r>
            <a:r>
              <a:rPr lang="ru-RU" dirty="0"/>
              <a:t> от участие в Проект „Квалификация за </a:t>
            </a:r>
            <a:r>
              <a:rPr lang="ru-RU" dirty="0" err="1"/>
              <a:t>професионално</a:t>
            </a:r>
            <a:r>
              <a:rPr lang="ru-RU" dirty="0"/>
              <a:t> развитие на </a:t>
            </a:r>
            <a:r>
              <a:rPr lang="ru-RU" dirty="0" err="1"/>
              <a:t>педагогическите</a:t>
            </a:r>
            <a:r>
              <a:rPr lang="ru-RU" dirty="0"/>
              <a:t> </a:t>
            </a:r>
            <a:r>
              <a:rPr lang="ru-RU" dirty="0" err="1"/>
              <a:t>специалисти</a:t>
            </a:r>
            <a:r>
              <a:rPr lang="ru-RU" dirty="0"/>
              <a:t>“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4684636" y="4869160"/>
            <a:ext cx="3823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Диаграма</a:t>
            </a:r>
            <a:r>
              <a:rPr lang="ru-RU" dirty="0"/>
              <a:t> 3- </a:t>
            </a:r>
            <a:r>
              <a:rPr lang="ru-RU" dirty="0" err="1"/>
              <a:t>Удовлетвореност</a:t>
            </a:r>
            <a:r>
              <a:rPr lang="ru-RU" dirty="0"/>
              <a:t> от участие в Проект „Образование за </a:t>
            </a:r>
            <a:r>
              <a:rPr lang="ru-RU" dirty="0" err="1"/>
              <a:t>утрешния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2971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18160" cy="1143000"/>
          </a:xfrm>
        </p:spPr>
        <p:txBody>
          <a:bodyPr>
            <a:normAutofit/>
          </a:bodyPr>
          <a:lstStyle/>
          <a:p>
            <a:pPr algn="ctr"/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РЕЗУЛТАТИТЕ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43608"/>
            <a:ext cx="9144000" cy="3897560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2771800" y="5301208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Диаграма 4- Компетентности</a:t>
            </a:r>
          </a:p>
        </p:txBody>
      </p:sp>
    </p:spTree>
    <p:extLst>
      <p:ext uri="{BB962C8B-B14F-4D97-AF65-F5344CB8AC3E}">
        <p14:creationId xmlns:p14="http://schemas.microsoft.com/office/powerpoint/2010/main" val="120958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3713" y="0"/>
            <a:ext cx="8610160" cy="1143000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РЕЗУЛТАТИТЕ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4536504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3347864" y="544522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Диаграма</a:t>
            </a:r>
            <a:r>
              <a:rPr lang="ru-RU" dirty="0"/>
              <a:t> 5 – Цели и </a:t>
            </a:r>
            <a:r>
              <a:rPr lang="ru-RU" dirty="0" err="1"/>
              <a:t>мотиви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44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82168" cy="1143000"/>
          </a:xfrm>
        </p:spPr>
        <p:txBody>
          <a:bodyPr>
            <a:normAutofit/>
          </a:bodyPr>
          <a:lstStyle/>
          <a:p>
            <a:pPr algn="ctr"/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РЕЗУЛТАТИТЕ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4752528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2051720" y="5733256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Диаграма</a:t>
            </a:r>
            <a:r>
              <a:rPr lang="ru-RU" dirty="0"/>
              <a:t> 6 – Мотивация за участие в </a:t>
            </a:r>
            <a:r>
              <a:rPr lang="ru-RU" dirty="0" err="1"/>
              <a:t>проектна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07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0"/>
            <a:ext cx="8754176" cy="1143000"/>
          </a:xfrm>
        </p:spPr>
        <p:txBody>
          <a:bodyPr>
            <a:normAutofit/>
          </a:bodyPr>
          <a:lstStyle/>
          <a:p>
            <a:pPr algn="ctr"/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РЕЗУЛТАТИТЕ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4248472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1259632" y="53732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Диаграма</a:t>
            </a:r>
            <a:r>
              <a:rPr lang="ru-RU" dirty="0"/>
              <a:t> 7 – Отражение на </a:t>
            </a:r>
            <a:r>
              <a:rPr lang="ru-RU" dirty="0" err="1"/>
              <a:t>изпълняваните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професионалния</a:t>
            </a:r>
            <a:r>
              <a:rPr lang="ru-RU" dirty="0"/>
              <a:t> опит на </a:t>
            </a:r>
            <a:r>
              <a:rPr lang="ru-RU" dirty="0" err="1"/>
              <a:t>специалистите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72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2030"/>
            <a:ext cx="8933688" cy="1143000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04056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градина,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средства,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много успехи,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с: активно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вземане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решения и действия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ползотворни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утвърждават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търпимост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грешките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голяма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от персонала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изпитва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случаи 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успешно проектно-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екипа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неговата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успешен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общинско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родителската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неправителствени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граждански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сдружения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8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-34916"/>
            <a:ext cx="8826184" cy="1143000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3924" y="1700808"/>
            <a:ext cx="8826184" cy="4800600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отговори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стандарта,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предучилищното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образование, е необходимо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пряката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е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Ползите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безспорна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ръководството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обезпечава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образователно-възпитателен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предлаганите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24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692696"/>
            <a:ext cx="7498080" cy="48006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Образованието е консервативна система и в това се коренят, както силните й страни, така и трудностите, свързани с реформирането й. Ясно  е, че с дата 21 век е необходима промяна, най-вече свързана с противоречието между изпреварващото развитие на някои системи – например технологиите и изоставащите социални, каквато е образованието. Обръщаме се към нови подходи, базирани на идеите за свободно развитие на личността. В образователните системи се забелязва засилване на изискването за лична отговорност, което засяга взаимоотношенията между индивида и образователната институция – училището или детската градина. Наблюдава се и пренасочване от процесите на контрол на образователната система към дейности като: консултиране, мониторинг,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супервизия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 подобряване на резултатите. </a:t>
            </a:r>
          </a:p>
          <a:p>
            <a:pPr marL="82296" indent="0" algn="just"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се говори и прави във връзка с повишаване качеството на образование чрез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проектно-базирани дейности, свързани с: въвеждане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ефективни модели за самооценка, вътрешно и външно оценяване;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система  за планиране, реализиране и мултиплициране на промени, които водят до бързи и положителни резултати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Актуалност на темата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ориентираната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безспорно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 и задачи,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издигане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 на конкуренция.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ефикасно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997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критерии и показатели за качество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предучилищното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обвързаността им с работа по проекти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15616" y="2044010"/>
            <a:ext cx="7498080" cy="4800600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Влияние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обогатило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какъв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 се е отразило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отношение целите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работа,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2.3.Влияние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обогатяването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опит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Мотивация за  участие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цикъл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2.6. Потребности от развитие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управленския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екип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управление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работа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450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касаещи педагогическите специалисти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08720"/>
            <a:ext cx="7498080" cy="4800600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endParaRPr lang="bg-BG" b="1" dirty="0" smtClean="0"/>
          </a:p>
          <a:p>
            <a:pPr marL="82296" lvl="0" indent="0">
              <a:buNone/>
            </a:pPr>
            <a:endParaRPr lang="bg-BG" b="1" dirty="0"/>
          </a:p>
          <a:p>
            <a:pPr marL="82296" lvl="0" indent="0" algn="just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Подбор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кадрите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подбора на педагогическите кадри трябва да се отчитат освен задължителните изисквания по документи, също така и основни качества на личността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Постоянна и системна квалификация</a:t>
            </a:r>
          </a:p>
          <a:p>
            <a:pPr marL="82296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 и педагогически познания 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възпитание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обучение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игра, обучение и труд.</a:t>
            </a:r>
          </a:p>
          <a:p>
            <a:pPr marL="82296" indent="0" algn="just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Въздействие върху личността на учителя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bg-BG" dirty="0" smtClean="0"/>
              <a:t>Модел на Позитивната психотерапия</a:t>
            </a:r>
          </a:p>
          <a:p>
            <a:pPr marL="82296" indent="0">
              <a:buNone/>
            </a:pPr>
            <a:r>
              <a:rPr lang="bg-BG" dirty="0" smtClean="0"/>
              <a:t>                                </a:t>
            </a:r>
          </a:p>
          <a:p>
            <a:pPr marL="82296" indent="0">
              <a:buNone/>
            </a:pPr>
            <a:r>
              <a:rPr lang="bg-BG" dirty="0"/>
              <a:t> </a:t>
            </a:r>
            <a:r>
              <a:rPr lang="bg-BG" dirty="0" smtClean="0"/>
              <a:t>                                   тяло</a:t>
            </a:r>
            <a:endParaRPr lang="bg-BG" dirty="0"/>
          </a:p>
          <a:p>
            <a:pPr marL="82296" indent="0">
              <a:buNone/>
            </a:pPr>
            <a:endParaRPr lang="bg-BG" dirty="0" smtClean="0"/>
          </a:p>
          <a:p>
            <a:pPr marL="82296" indent="0">
              <a:buNone/>
            </a:pPr>
            <a:endParaRPr lang="bg-BG" dirty="0"/>
          </a:p>
          <a:p>
            <a:pPr marL="82296" indent="0">
              <a:buNone/>
            </a:pPr>
            <a:r>
              <a:rPr lang="bg-BG" dirty="0"/>
              <a:t>ф</a:t>
            </a:r>
            <a:r>
              <a:rPr lang="bg-BG" dirty="0" smtClean="0"/>
              <a:t>антазия/                                    дейност</a:t>
            </a:r>
          </a:p>
          <a:p>
            <a:pPr marL="82296" indent="0">
              <a:buNone/>
            </a:pPr>
            <a:r>
              <a:rPr lang="bg-BG" dirty="0"/>
              <a:t>б</a:t>
            </a:r>
            <a:r>
              <a:rPr lang="bg-BG" dirty="0" smtClean="0"/>
              <a:t>ъдеще                                                                                                                                                   </a:t>
            </a:r>
          </a:p>
          <a:p>
            <a:pPr marL="82296" indent="0">
              <a:buNone/>
            </a:pPr>
            <a:endParaRPr lang="bg-BG" dirty="0"/>
          </a:p>
          <a:p>
            <a:pPr marL="82296" indent="0">
              <a:buNone/>
            </a:pPr>
            <a:r>
              <a:rPr lang="bg-BG" dirty="0" smtClean="0"/>
              <a:t>                                 контакт</a:t>
            </a:r>
            <a:endParaRPr lang="bg-BG" dirty="0"/>
          </a:p>
        </p:txBody>
      </p:sp>
      <p:sp>
        <p:nvSpPr>
          <p:cNvPr id="4" name="Diamond 3"/>
          <p:cNvSpPr/>
          <p:nvPr/>
        </p:nvSpPr>
        <p:spPr>
          <a:xfrm>
            <a:off x="3707904" y="2996952"/>
            <a:ext cx="2376264" cy="25659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И ОРГАНИЗАЦИЯ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ПРОУЧВАНЕТО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нуждите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презентация е проведено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емпирично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деск-анализ; метод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анкетирането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метод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анализ, обобщение, статистически анализ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Анкетирани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работят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институция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102" y="5229200"/>
            <a:ext cx="334089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bg-BG" sz="4000" dirty="0"/>
              <a:t>ПРОЕКТИ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108520" y="692696"/>
            <a:ext cx="8933688" cy="48006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 «Наука и образование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Проект  BG05M2OP001-2.010-0001 «Квалификация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82296" indent="0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теми,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усвояване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знания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умения и компетентности,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иновативни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съвременни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оценяването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диагностика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усвояването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умения при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оглед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и личностно развитие.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05064"/>
            <a:ext cx="4852837" cy="1585097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719" y="4653136"/>
            <a:ext cx="4072481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14172" y="764704"/>
            <a:ext cx="9042208" cy="48006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на 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Социалният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кооператив-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интеграция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маргиналните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82296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 е обмен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и опит между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италиански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8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84984"/>
            <a:ext cx="2664296" cy="208823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760" y="4329100"/>
            <a:ext cx="2909384" cy="213155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855" y="3165004"/>
            <a:ext cx="3188484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05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487</TotalTime>
  <Words>1189</Words>
  <Application>Microsoft Office PowerPoint</Application>
  <PresentationFormat>Презентация на цял екран (4:3)</PresentationFormat>
  <Paragraphs>88</Paragraphs>
  <Slides>18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Solstice</vt:lpstr>
      <vt:lpstr>                         ПРОЕКТНО-ОРИЕНТИРАНИТЕ ДЕЙНОСТИ В ДЕТСКАТА ГРАДИНА – ПРЕДПОСТАВКА ЗА КАЧЕСТВЕНА ОБРАЗОВАТЕЛНА СРЕДА</vt:lpstr>
      <vt:lpstr>Презентация на PowerPoint</vt:lpstr>
      <vt:lpstr>Актуалност на темата</vt:lpstr>
      <vt:lpstr>Някои критерии и показатели за качество в предучилищното образование  и обвързаността им с работа по проекти</vt:lpstr>
      <vt:lpstr>Критерии, касаещи педагогическите специалисти</vt:lpstr>
      <vt:lpstr>Въздействие върху личността на учителя</vt:lpstr>
      <vt:lpstr>МЕТОДИ И ОРГАНИЗАЦИЯ  НА ПРОУЧВАНЕТО</vt:lpstr>
      <vt:lpstr>ПРОЕКТИ</vt:lpstr>
      <vt:lpstr>ПРОЕКТИ</vt:lpstr>
      <vt:lpstr>ПРОЕКТИ</vt:lpstr>
      <vt:lpstr>АНАЛИЗ НА РЕЗУЛТАТИТЕ</vt:lpstr>
      <vt:lpstr>АНАЛИЗ НА РЕЗУЛТАТИТЕ</vt:lpstr>
      <vt:lpstr>АНАЛИЗ НА РЕЗУЛТАТИТЕ</vt:lpstr>
      <vt:lpstr>АНАЛИЗ НА РЕЗУЛТАТИТЕ</vt:lpstr>
      <vt:lpstr>АНАЛИЗ НА РЕЗУЛТАТИТЕ</vt:lpstr>
      <vt:lpstr>АНАЛИЗ НА РЕЗУЛТАТИТЕ</vt:lpstr>
      <vt:lpstr>ИЗВОДИ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ДГ№8-8</cp:lastModifiedBy>
  <cp:revision>107</cp:revision>
  <dcterms:created xsi:type="dcterms:W3CDTF">2018-12-10T08:36:09Z</dcterms:created>
  <dcterms:modified xsi:type="dcterms:W3CDTF">2022-08-30T13:10:50Z</dcterms:modified>
</cp:coreProperties>
</file>