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62" r:id="rId3"/>
    <p:sldId id="257" r:id="rId4"/>
    <p:sldId id="263" r:id="rId5"/>
    <p:sldId id="266" r:id="rId6"/>
    <p:sldId id="258" r:id="rId7"/>
    <p:sldId id="259" r:id="rId8"/>
    <p:sldId id="260" r:id="rId9"/>
    <p:sldId id="261" r:id="rId10"/>
    <p:sldId id="264" r:id="rId11"/>
    <p:sldId id="265" r:id="rId12"/>
    <p:sldId id="267" r:id="rId1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Златинка Димитрова" initials="ЗД" lastIdx="1" clrIdx="0">
    <p:extLst>
      <p:ext uri="{19B8F6BF-5375-455C-9EA6-DF929625EA0E}">
        <p15:presenceInfo xmlns:p15="http://schemas.microsoft.com/office/powerpoint/2012/main" userId="Златинка Димитров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D884298-9542-FA31-B937-8DAAFF164911}"/>
              </a:ext>
            </a:extLst>
          </p:cNvPr>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p>
        </p:txBody>
      </p:sp>
      <p:sp>
        <p:nvSpPr>
          <p:cNvPr id="3" name="Подзаглавие 2">
            <a:extLst>
              <a:ext uri="{FF2B5EF4-FFF2-40B4-BE49-F238E27FC236}">
                <a16:creationId xmlns:a16="http://schemas.microsoft.com/office/drawing/2014/main" id="{3188A09A-5213-9805-EEE4-14F9A222D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p>
        </p:txBody>
      </p:sp>
      <p:sp>
        <p:nvSpPr>
          <p:cNvPr id="4" name="Контейнер за дата 3">
            <a:extLst>
              <a:ext uri="{FF2B5EF4-FFF2-40B4-BE49-F238E27FC236}">
                <a16:creationId xmlns:a16="http://schemas.microsoft.com/office/drawing/2014/main" id="{40485639-61AF-926F-BB0E-02FE22BAB34F}"/>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5" name="Контейнер за долния колонтитул 4">
            <a:extLst>
              <a:ext uri="{FF2B5EF4-FFF2-40B4-BE49-F238E27FC236}">
                <a16:creationId xmlns:a16="http://schemas.microsoft.com/office/drawing/2014/main" id="{3DE1FD57-44F1-18FA-4E3F-7539481677DD}"/>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E5B2B158-0AED-810D-2683-6F3558299535}"/>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149001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B523B88-8C28-4B43-A454-F6CAC4933C9D}"/>
              </a:ext>
            </a:extLst>
          </p:cNvPr>
          <p:cNvSpPr>
            <a:spLocks noGrp="1"/>
          </p:cNvSpPr>
          <p:nvPr>
            <p:ph type="title"/>
          </p:nvPr>
        </p:nvSpPr>
        <p:spPr/>
        <p:txBody>
          <a:bodyPr/>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4FF959F2-0731-41C5-BE07-C417DB505DF7}"/>
              </a:ext>
            </a:extLst>
          </p:cNvPr>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08855373-9188-DAE3-DBDB-365E2CBC1C9A}"/>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5" name="Контейнер за долния колонтитул 4">
            <a:extLst>
              <a:ext uri="{FF2B5EF4-FFF2-40B4-BE49-F238E27FC236}">
                <a16:creationId xmlns:a16="http://schemas.microsoft.com/office/drawing/2014/main" id="{D532636E-0F22-EA67-52B0-6982BC84FF05}"/>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BDB6EBC6-DCE6-6DE8-FE6E-CC8059605174}"/>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384142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a:extLst>
              <a:ext uri="{FF2B5EF4-FFF2-40B4-BE49-F238E27FC236}">
                <a16:creationId xmlns:a16="http://schemas.microsoft.com/office/drawing/2014/main" id="{C3C69B4F-80CA-EBC9-90F8-9A1237108A4C}"/>
              </a:ext>
            </a:extLst>
          </p:cNvPr>
          <p:cNvSpPr>
            <a:spLocks noGrp="1"/>
          </p:cNvSpPr>
          <p:nvPr>
            <p:ph type="title" orient="vert"/>
          </p:nvPr>
        </p:nvSpPr>
        <p:spPr>
          <a:xfrm>
            <a:off x="8724900" y="365125"/>
            <a:ext cx="2628900" cy="5811838"/>
          </a:xfrm>
        </p:spPr>
        <p:txBody>
          <a:bodyPr vert="eaVert"/>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F3A375B2-2902-A144-86BC-EFE0DC249DA7}"/>
              </a:ext>
            </a:extLst>
          </p:cNvPr>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6BCEF2A3-1BF4-8246-225B-6513F5798B46}"/>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5" name="Контейнер за долния колонтитул 4">
            <a:extLst>
              <a:ext uri="{FF2B5EF4-FFF2-40B4-BE49-F238E27FC236}">
                <a16:creationId xmlns:a16="http://schemas.microsoft.com/office/drawing/2014/main" id="{9089E9C9-97D2-AFDF-AF8E-4B01104B973C}"/>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FDA181F5-7103-6F44-84D9-DF3C97E16F37}"/>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27344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3C92ACC-7DFA-082B-94E1-C9CA7D32C662}"/>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7CFBB112-333A-191D-1A02-2BBFEA133A4A}"/>
              </a:ext>
            </a:extLst>
          </p:cNvPr>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527B887E-C575-6602-5FE7-F98398A10D34}"/>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5" name="Контейнер за долния колонтитул 4">
            <a:extLst>
              <a:ext uri="{FF2B5EF4-FFF2-40B4-BE49-F238E27FC236}">
                <a16:creationId xmlns:a16="http://schemas.microsoft.com/office/drawing/2014/main" id="{571607F2-3E3C-8358-986F-A7FAC26DD407}"/>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6FA6B5AB-6B20-FDB4-1AED-781984446024}"/>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363212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A11E337-19DE-D298-9D99-1E2DBD47DCC2}"/>
              </a:ext>
            </a:extLst>
          </p:cNvPr>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5A72F357-7D44-15E6-6EF0-9C66DEBCA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a:extLst>
              <a:ext uri="{FF2B5EF4-FFF2-40B4-BE49-F238E27FC236}">
                <a16:creationId xmlns:a16="http://schemas.microsoft.com/office/drawing/2014/main" id="{06A130CF-6372-C85C-DC9C-7A82DEF88F7A}"/>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5" name="Контейнер за долния колонтитул 4">
            <a:extLst>
              <a:ext uri="{FF2B5EF4-FFF2-40B4-BE49-F238E27FC236}">
                <a16:creationId xmlns:a16="http://schemas.microsoft.com/office/drawing/2014/main" id="{3218AB4E-A41A-E127-994B-FC641DC272D5}"/>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750DB219-79EF-252E-CAB7-0A01A1C6D2E8}"/>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39191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F36D7C2-A726-3F35-76F2-8E1AC5B48624}"/>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515C9CA0-57D5-60CC-67D2-9171645FA99E}"/>
              </a:ext>
            </a:extLst>
          </p:cNvPr>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a:extLst>
              <a:ext uri="{FF2B5EF4-FFF2-40B4-BE49-F238E27FC236}">
                <a16:creationId xmlns:a16="http://schemas.microsoft.com/office/drawing/2014/main" id="{7CB3A556-85F2-ABE4-F3E8-956314798515}"/>
              </a:ext>
            </a:extLst>
          </p:cNvPr>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a:extLst>
              <a:ext uri="{FF2B5EF4-FFF2-40B4-BE49-F238E27FC236}">
                <a16:creationId xmlns:a16="http://schemas.microsoft.com/office/drawing/2014/main" id="{936BE352-73DD-F9F3-F176-C634FD1BB1EC}"/>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6" name="Контейнер за долния колонтитул 5">
            <a:extLst>
              <a:ext uri="{FF2B5EF4-FFF2-40B4-BE49-F238E27FC236}">
                <a16:creationId xmlns:a16="http://schemas.microsoft.com/office/drawing/2014/main" id="{9DA9E4E9-A8B3-B4F6-451F-601B0383705B}"/>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380ED75E-605E-C68E-3144-1E696CDC82CC}"/>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27467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AABF154-E006-5E04-0607-163496D5A8E5}"/>
              </a:ext>
            </a:extLst>
          </p:cNvPr>
          <p:cNvSpPr>
            <a:spLocks noGrp="1"/>
          </p:cNvSpPr>
          <p:nvPr>
            <p:ph type="title"/>
          </p:nvPr>
        </p:nvSpPr>
        <p:spPr>
          <a:xfrm>
            <a:off x="839788" y="365125"/>
            <a:ext cx="10515600" cy="1325563"/>
          </a:xfrm>
        </p:spPr>
        <p:txBody>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C16016AE-D9FE-FF47-B8E5-548072EA3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a:extLst>
              <a:ext uri="{FF2B5EF4-FFF2-40B4-BE49-F238E27FC236}">
                <a16:creationId xmlns:a16="http://schemas.microsoft.com/office/drawing/2014/main" id="{E13BFCE4-5559-D79D-721E-DB7F9961B6AE}"/>
              </a:ext>
            </a:extLst>
          </p:cNvPr>
          <p:cNvSpPr>
            <a:spLocks noGrp="1"/>
          </p:cNvSpPr>
          <p:nvPr>
            <p:ph sz="half" idx="2"/>
          </p:nvPr>
        </p:nvSpPr>
        <p:spPr>
          <a:xfrm>
            <a:off x="839788" y="2505075"/>
            <a:ext cx="5157787"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a:extLst>
              <a:ext uri="{FF2B5EF4-FFF2-40B4-BE49-F238E27FC236}">
                <a16:creationId xmlns:a16="http://schemas.microsoft.com/office/drawing/2014/main" id="{27AEFDEC-AA74-ED7B-1AA6-6C7775AD2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a:extLst>
              <a:ext uri="{FF2B5EF4-FFF2-40B4-BE49-F238E27FC236}">
                <a16:creationId xmlns:a16="http://schemas.microsoft.com/office/drawing/2014/main" id="{DA46FD9B-83C7-E2B1-C87B-1ABC96D6C523}"/>
              </a:ext>
            </a:extLst>
          </p:cNvPr>
          <p:cNvSpPr>
            <a:spLocks noGrp="1"/>
          </p:cNvSpPr>
          <p:nvPr>
            <p:ph sz="quarter" idx="4"/>
          </p:nvPr>
        </p:nvSpPr>
        <p:spPr>
          <a:xfrm>
            <a:off x="6172200" y="2505075"/>
            <a:ext cx="5183188"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a:extLst>
              <a:ext uri="{FF2B5EF4-FFF2-40B4-BE49-F238E27FC236}">
                <a16:creationId xmlns:a16="http://schemas.microsoft.com/office/drawing/2014/main" id="{ECBF6BD2-1C12-DF72-9CE9-0809D71B0B7C}"/>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8" name="Контейнер за долния колонтитул 7">
            <a:extLst>
              <a:ext uri="{FF2B5EF4-FFF2-40B4-BE49-F238E27FC236}">
                <a16:creationId xmlns:a16="http://schemas.microsoft.com/office/drawing/2014/main" id="{9C7EC494-B32A-5BED-C35D-0051568D9FE1}"/>
              </a:ext>
            </a:extLst>
          </p:cNvPr>
          <p:cNvSpPr>
            <a:spLocks noGrp="1"/>
          </p:cNvSpPr>
          <p:nvPr>
            <p:ph type="ftr" sz="quarter" idx="11"/>
          </p:nvPr>
        </p:nvSpPr>
        <p:spPr/>
        <p:txBody>
          <a:bodyPr/>
          <a:lstStyle/>
          <a:p>
            <a:endParaRPr lang="bg-BG"/>
          </a:p>
        </p:txBody>
      </p:sp>
      <p:sp>
        <p:nvSpPr>
          <p:cNvPr id="9" name="Контейнер за номер на слайда 8">
            <a:extLst>
              <a:ext uri="{FF2B5EF4-FFF2-40B4-BE49-F238E27FC236}">
                <a16:creationId xmlns:a16="http://schemas.microsoft.com/office/drawing/2014/main" id="{91AD987D-229E-5B94-3BF1-3794E2ECDEA2}"/>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109155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2BC8B8A-0A09-2491-E050-0D69870B61F1}"/>
              </a:ext>
            </a:extLst>
          </p:cNvPr>
          <p:cNvSpPr>
            <a:spLocks noGrp="1"/>
          </p:cNvSpPr>
          <p:nvPr>
            <p:ph type="title"/>
          </p:nvPr>
        </p:nvSpPr>
        <p:spPr/>
        <p:txBody>
          <a:bodyPr/>
          <a:lstStyle/>
          <a:p>
            <a:r>
              <a:rPr lang="bg-BG"/>
              <a:t>Редакт. стил загл. образец</a:t>
            </a:r>
          </a:p>
        </p:txBody>
      </p:sp>
      <p:sp>
        <p:nvSpPr>
          <p:cNvPr id="3" name="Контейнер за дата 2">
            <a:extLst>
              <a:ext uri="{FF2B5EF4-FFF2-40B4-BE49-F238E27FC236}">
                <a16:creationId xmlns:a16="http://schemas.microsoft.com/office/drawing/2014/main" id="{BC3EB5BE-F678-E027-EE28-69F11A90C632}"/>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4" name="Контейнер за долния колонтитул 3">
            <a:extLst>
              <a:ext uri="{FF2B5EF4-FFF2-40B4-BE49-F238E27FC236}">
                <a16:creationId xmlns:a16="http://schemas.microsoft.com/office/drawing/2014/main" id="{D60D83A5-7ABC-F8ED-752F-8B602028CF2A}"/>
              </a:ext>
            </a:extLst>
          </p:cNvPr>
          <p:cNvSpPr>
            <a:spLocks noGrp="1"/>
          </p:cNvSpPr>
          <p:nvPr>
            <p:ph type="ftr" sz="quarter" idx="11"/>
          </p:nvPr>
        </p:nvSpPr>
        <p:spPr/>
        <p:txBody>
          <a:bodyPr/>
          <a:lstStyle/>
          <a:p>
            <a:endParaRPr lang="bg-BG"/>
          </a:p>
        </p:txBody>
      </p:sp>
      <p:sp>
        <p:nvSpPr>
          <p:cNvPr id="5" name="Контейнер за номер на слайда 4">
            <a:extLst>
              <a:ext uri="{FF2B5EF4-FFF2-40B4-BE49-F238E27FC236}">
                <a16:creationId xmlns:a16="http://schemas.microsoft.com/office/drawing/2014/main" id="{25652AB2-595D-FA63-A506-56F31D965923}"/>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200608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a:extLst>
              <a:ext uri="{FF2B5EF4-FFF2-40B4-BE49-F238E27FC236}">
                <a16:creationId xmlns:a16="http://schemas.microsoft.com/office/drawing/2014/main" id="{7BA90142-1431-74F0-0A66-4F21C95570FE}"/>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3" name="Контейнер за долния колонтитул 2">
            <a:extLst>
              <a:ext uri="{FF2B5EF4-FFF2-40B4-BE49-F238E27FC236}">
                <a16:creationId xmlns:a16="http://schemas.microsoft.com/office/drawing/2014/main" id="{3EFB6441-26F8-CFD4-2DB7-39214DADD627}"/>
              </a:ext>
            </a:extLst>
          </p:cNvPr>
          <p:cNvSpPr>
            <a:spLocks noGrp="1"/>
          </p:cNvSpPr>
          <p:nvPr>
            <p:ph type="ftr" sz="quarter" idx="11"/>
          </p:nvPr>
        </p:nvSpPr>
        <p:spPr/>
        <p:txBody>
          <a:bodyPr/>
          <a:lstStyle/>
          <a:p>
            <a:endParaRPr lang="bg-BG"/>
          </a:p>
        </p:txBody>
      </p:sp>
      <p:sp>
        <p:nvSpPr>
          <p:cNvPr id="4" name="Контейнер за номер на слайда 3">
            <a:extLst>
              <a:ext uri="{FF2B5EF4-FFF2-40B4-BE49-F238E27FC236}">
                <a16:creationId xmlns:a16="http://schemas.microsoft.com/office/drawing/2014/main" id="{23A46D6B-E4F1-5B05-1436-DB01C1996653}"/>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286753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76120CA-BDC3-F784-CDA1-9889E8A96F46}"/>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DEBE2B86-7C93-AC71-066B-0C344EAE3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a:extLst>
              <a:ext uri="{FF2B5EF4-FFF2-40B4-BE49-F238E27FC236}">
                <a16:creationId xmlns:a16="http://schemas.microsoft.com/office/drawing/2014/main" id="{C0FB4234-7CEF-633B-FD1B-8BCDEF7AF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F4B13F4C-B6DA-A647-E3B2-D4A777FDBD05}"/>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6" name="Контейнер за долния колонтитул 5">
            <a:extLst>
              <a:ext uri="{FF2B5EF4-FFF2-40B4-BE49-F238E27FC236}">
                <a16:creationId xmlns:a16="http://schemas.microsoft.com/office/drawing/2014/main" id="{EDBE98E0-2779-126C-75FA-21F2B78CA7DB}"/>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55037886-E85B-85D8-D757-62D5BFF9F957}"/>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240993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29E6705-A6EC-83EC-3BC8-D82692F35FD0}"/>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картина 2">
            <a:extLst>
              <a:ext uri="{FF2B5EF4-FFF2-40B4-BE49-F238E27FC236}">
                <a16:creationId xmlns:a16="http://schemas.microsoft.com/office/drawing/2014/main" id="{7BDBDDC0-CA1B-A71C-CB78-ADFC75614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a:extLst>
              <a:ext uri="{FF2B5EF4-FFF2-40B4-BE49-F238E27FC236}">
                <a16:creationId xmlns:a16="http://schemas.microsoft.com/office/drawing/2014/main" id="{1B9D555D-1B55-4525-8B8D-28DD44C2F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DBA83D13-7FF9-B9A9-76CA-6DAB41D09DE3}"/>
              </a:ext>
            </a:extLst>
          </p:cNvPr>
          <p:cNvSpPr>
            <a:spLocks noGrp="1"/>
          </p:cNvSpPr>
          <p:nvPr>
            <p:ph type="dt" sz="half" idx="10"/>
          </p:nvPr>
        </p:nvSpPr>
        <p:spPr/>
        <p:txBody>
          <a:bodyPr/>
          <a:lstStyle/>
          <a:p>
            <a:fld id="{EFC4A950-5596-44B9-8F3F-5FA48450FADA}" type="datetimeFigureOut">
              <a:rPr lang="bg-BG" smtClean="0"/>
              <a:t>14.6.2022 г.</a:t>
            </a:fld>
            <a:endParaRPr lang="bg-BG"/>
          </a:p>
        </p:txBody>
      </p:sp>
      <p:sp>
        <p:nvSpPr>
          <p:cNvPr id="6" name="Контейнер за долния колонтитул 5">
            <a:extLst>
              <a:ext uri="{FF2B5EF4-FFF2-40B4-BE49-F238E27FC236}">
                <a16:creationId xmlns:a16="http://schemas.microsoft.com/office/drawing/2014/main" id="{4B1FD22B-2E17-2AEF-1EF0-8A17AA580B98}"/>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83095E8D-FE83-ABAD-98DE-BEC54C40D14F}"/>
              </a:ext>
            </a:extLst>
          </p:cNvPr>
          <p:cNvSpPr>
            <a:spLocks noGrp="1"/>
          </p:cNvSpPr>
          <p:nvPr>
            <p:ph type="sldNum" sz="quarter" idx="12"/>
          </p:nvPr>
        </p:nvSpPr>
        <p:spPr/>
        <p:txBody>
          <a:bodyPr/>
          <a:lstStyle/>
          <a:p>
            <a:fld id="{E81EF252-A23C-4A21-9700-0BDA2AAC9958}" type="slidenum">
              <a:rPr lang="bg-BG" smtClean="0"/>
              <a:t>‹#›</a:t>
            </a:fld>
            <a:endParaRPr lang="bg-BG"/>
          </a:p>
        </p:txBody>
      </p:sp>
    </p:spTree>
    <p:extLst>
      <p:ext uri="{BB962C8B-B14F-4D97-AF65-F5344CB8AC3E}">
        <p14:creationId xmlns:p14="http://schemas.microsoft.com/office/powerpoint/2010/main" val="416742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a16="http://schemas.microsoft.com/office/drawing/2014/main" id="{00F5443B-CB30-AD74-E649-18A44C724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BA462BA6-7DF4-71EE-A175-15858059E4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2439D2F9-CF0A-AC1D-1518-DBD22F6625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4A950-5596-44B9-8F3F-5FA48450FADA}" type="datetimeFigureOut">
              <a:rPr lang="bg-BG" smtClean="0"/>
              <a:t>14.6.2022 г.</a:t>
            </a:fld>
            <a:endParaRPr lang="bg-BG"/>
          </a:p>
        </p:txBody>
      </p:sp>
      <p:sp>
        <p:nvSpPr>
          <p:cNvPr id="5" name="Контейнер за долния колонтитул 4">
            <a:extLst>
              <a:ext uri="{FF2B5EF4-FFF2-40B4-BE49-F238E27FC236}">
                <a16:creationId xmlns:a16="http://schemas.microsoft.com/office/drawing/2014/main" id="{2CC66A1C-483E-4827-BEF6-39DD973D9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a:extLst>
              <a:ext uri="{FF2B5EF4-FFF2-40B4-BE49-F238E27FC236}">
                <a16:creationId xmlns:a16="http://schemas.microsoft.com/office/drawing/2014/main" id="{362ABD8E-6A67-AD46-3AC7-B343800566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EF252-A23C-4A21-9700-0BDA2AAC9958}" type="slidenum">
              <a:rPr lang="bg-BG" smtClean="0"/>
              <a:t>‹#›</a:t>
            </a:fld>
            <a:endParaRPr lang="bg-BG"/>
          </a:p>
        </p:txBody>
      </p:sp>
    </p:spTree>
    <p:extLst>
      <p:ext uri="{BB962C8B-B14F-4D97-AF65-F5344CB8AC3E}">
        <p14:creationId xmlns:p14="http://schemas.microsoft.com/office/powerpoint/2010/main" val="336807522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a:extLst>
              <a:ext uri="{FF2B5EF4-FFF2-40B4-BE49-F238E27FC236}">
                <a16:creationId xmlns:a16="http://schemas.microsoft.com/office/drawing/2014/main" id="{A39A3511-6C10-8B74-382F-D5891FA55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Текстово поле 3">
            <a:extLst>
              <a:ext uri="{FF2B5EF4-FFF2-40B4-BE49-F238E27FC236}">
                <a16:creationId xmlns:a16="http://schemas.microsoft.com/office/drawing/2014/main" id="{144C8FD4-06BD-4A08-F8C1-F0CB4576257C}"/>
              </a:ext>
            </a:extLst>
          </p:cNvPr>
          <p:cNvSpPr txBox="1"/>
          <p:nvPr/>
        </p:nvSpPr>
        <p:spPr>
          <a:xfrm>
            <a:off x="1741714" y="746917"/>
            <a:ext cx="8708571" cy="738664"/>
          </a:xfrm>
          <a:prstGeom prst="rect">
            <a:avLst/>
          </a:prstGeom>
          <a:noFill/>
        </p:spPr>
        <p:txBody>
          <a:bodyPr wrap="square" rtlCol="0">
            <a:spAutoFit/>
          </a:bodyPr>
          <a:lstStyle/>
          <a:p>
            <a:pPr algn="ctr"/>
            <a:r>
              <a:rPr lang="en-US" sz="1400" b="1" dirty="0">
                <a:effectLst/>
                <a:latin typeface="Verdana" panose="020B0604030504040204" pitchFamily="34" charset="0"/>
                <a:ea typeface="Verdana" panose="020B0604030504040204" pitchFamily="34" charset="0"/>
                <a:cs typeface="Times New Roman" panose="02020603050405020304" pitchFamily="18" charset="0"/>
              </a:rPr>
              <a:t>Second</a:t>
            </a:r>
            <a:r>
              <a:rPr lang="bg-BG" sz="1400" b="1" dirty="0">
                <a:effectLst/>
                <a:latin typeface="Verdana" panose="020B0604030504040204" pitchFamily="34" charset="0"/>
                <a:ea typeface="Verdana" panose="020B0604030504040204" pitchFamily="34" charset="0"/>
                <a:cs typeface="Times New Roman" panose="02020603050405020304" pitchFamily="18" charset="0"/>
              </a:rPr>
              <a:t> International </a:t>
            </a:r>
            <a:r>
              <a:rPr lang="bg-BG" sz="1400" b="1" dirty="0" err="1">
                <a:effectLst/>
                <a:latin typeface="Verdana" panose="020B0604030504040204" pitchFamily="34" charset="0"/>
                <a:ea typeface="Verdana" panose="020B0604030504040204" pitchFamily="34" charset="0"/>
                <a:cs typeface="Times New Roman" panose="02020603050405020304" pitchFamily="18" charset="0"/>
              </a:rPr>
              <a:t>Education</a:t>
            </a:r>
            <a:r>
              <a:rPr lang="en-US" sz="1400" b="1" dirty="0">
                <a:effectLst/>
                <a:latin typeface="Verdana" panose="020B0604030504040204" pitchFamily="34" charset="0"/>
                <a:ea typeface="Verdana" panose="020B0604030504040204" pitchFamily="34" charset="0"/>
                <a:cs typeface="Times New Roman" panose="02020603050405020304" pitchFamily="18" charset="0"/>
              </a:rPr>
              <a:t>al</a:t>
            </a:r>
            <a:r>
              <a:rPr lang="bg-BG" sz="1400" b="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dirty="0" err="1">
                <a:effectLst/>
                <a:latin typeface="Verdana" panose="020B0604030504040204" pitchFamily="34" charset="0"/>
                <a:ea typeface="Verdana" panose="020B0604030504040204" pitchFamily="34" charset="0"/>
                <a:cs typeface="Times New Roman" panose="02020603050405020304" pitchFamily="18" charset="0"/>
              </a:rPr>
              <a:t>Forum</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bg-BG" sz="1400" b="1" i="1" dirty="0">
                <a:effectLst/>
                <a:latin typeface="Verdana" panose="020B0604030504040204" pitchFamily="34" charset="0"/>
                <a:ea typeface="Verdana" panose="020B0604030504040204" pitchFamily="34" charset="0"/>
                <a:cs typeface="Times New Roman" panose="02020603050405020304" pitchFamily="18" charset="0"/>
              </a:rPr>
              <a:t>„Quality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of</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Education</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in</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the</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Conditions</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of</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en-US" sz="1400" b="1" i="1" dirty="0">
                <a:effectLst/>
                <a:latin typeface="Verdana" panose="020B0604030504040204" pitchFamily="34" charset="0"/>
                <a:ea typeface="Verdana" panose="020B0604030504040204" pitchFamily="34" charset="0"/>
                <a:cs typeface="Times New Roman" panose="02020603050405020304" pitchFamily="18" charset="0"/>
              </a:rPr>
              <a:t>Digital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Transformation</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p>
          <a:p>
            <a:pPr algn="ct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and</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the</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Specifics</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of</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 </a:t>
            </a:r>
            <a:r>
              <a:rPr lang="bg-BG" sz="1400" b="1" i="1" dirty="0" err="1">
                <a:effectLst/>
                <a:latin typeface="Verdana" panose="020B0604030504040204" pitchFamily="34" charset="0"/>
                <a:ea typeface="Verdana" panose="020B0604030504040204" pitchFamily="34" charset="0"/>
                <a:cs typeface="Times New Roman" panose="02020603050405020304" pitchFamily="18" charset="0"/>
              </a:rPr>
              <a:t>Generations</a:t>
            </a:r>
            <a:r>
              <a:rPr lang="bg-BG" sz="1400" b="1" i="1" dirty="0">
                <a:effectLst/>
                <a:latin typeface="Verdana" panose="020B0604030504040204" pitchFamily="34" charset="0"/>
                <a:ea typeface="Verdana" panose="020B0604030504040204" pitchFamily="34" charset="0"/>
                <a:cs typeface="Times New Roman" panose="02020603050405020304" pitchFamily="18" charset="0"/>
              </a:rPr>
              <a:t>“</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6" name="Картина 5">
            <a:extLst>
              <a:ext uri="{FF2B5EF4-FFF2-40B4-BE49-F238E27FC236}">
                <a16:creationId xmlns:a16="http://schemas.microsoft.com/office/drawing/2014/main" id="{DA6F41A2-2827-281A-9080-F40142FAD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4" y="175297"/>
            <a:ext cx="2641270" cy="634921"/>
          </a:xfrm>
          <a:prstGeom prst="rect">
            <a:avLst/>
          </a:prstGeom>
        </p:spPr>
      </p:pic>
      <p:pic>
        <p:nvPicPr>
          <p:cNvPr id="7" name="Картина 6">
            <a:extLst>
              <a:ext uri="{FF2B5EF4-FFF2-40B4-BE49-F238E27FC236}">
                <a16:creationId xmlns:a16="http://schemas.microsoft.com/office/drawing/2014/main" id="{C9BECD54-16AA-935A-F662-630BEBC51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448" y="143623"/>
            <a:ext cx="2426418" cy="1359526"/>
          </a:xfrm>
          <a:prstGeom prst="rect">
            <a:avLst/>
          </a:prstGeom>
        </p:spPr>
      </p:pic>
      <p:pic>
        <p:nvPicPr>
          <p:cNvPr id="9" name="Картина 8">
            <a:extLst>
              <a:ext uri="{FF2B5EF4-FFF2-40B4-BE49-F238E27FC236}">
                <a16:creationId xmlns:a16="http://schemas.microsoft.com/office/drawing/2014/main" id="{12BB54AC-6758-358D-E74F-CF18D1BCD91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61422" y="5606601"/>
            <a:ext cx="1062934" cy="1062934"/>
          </a:xfrm>
          <a:prstGeom prst="rect">
            <a:avLst/>
          </a:prstGeom>
        </p:spPr>
      </p:pic>
      <p:sp>
        <p:nvSpPr>
          <p:cNvPr id="10" name="Текстово поле 9">
            <a:extLst>
              <a:ext uri="{FF2B5EF4-FFF2-40B4-BE49-F238E27FC236}">
                <a16:creationId xmlns:a16="http://schemas.microsoft.com/office/drawing/2014/main" id="{F613FE36-4ACC-DAC5-42E5-8BA75C252FEF}"/>
              </a:ext>
            </a:extLst>
          </p:cNvPr>
          <p:cNvSpPr txBox="1"/>
          <p:nvPr/>
        </p:nvSpPr>
        <p:spPr>
          <a:xfrm>
            <a:off x="4745877" y="6330981"/>
            <a:ext cx="5823436" cy="338554"/>
          </a:xfrm>
          <a:prstGeom prst="rect">
            <a:avLst/>
          </a:prstGeom>
          <a:noFill/>
        </p:spPr>
        <p:txBody>
          <a:bodyPr wrap="square" rtlCol="0">
            <a:spAutoFit/>
          </a:bodyPr>
          <a:lstStyle/>
          <a:p>
            <a:r>
              <a:rPr lang="bg-BG" sz="1600" b="1" dirty="0" err="1">
                <a:effectLst/>
                <a:latin typeface="Verdana" panose="020B0604030504040204" pitchFamily="34" charset="0"/>
                <a:ea typeface="Verdana" panose="020B0604030504040204" pitchFamily="34" charset="0"/>
                <a:cs typeface="Times New Roman" panose="02020603050405020304" pitchFamily="18" charset="0"/>
              </a:rPr>
              <a:t>September</a:t>
            </a:r>
            <a:r>
              <a:rPr lang="bg-BG" sz="1600" b="1" dirty="0">
                <a:effectLst/>
                <a:latin typeface="Verdana" panose="020B0604030504040204" pitchFamily="34" charset="0"/>
                <a:ea typeface="Verdana" panose="020B0604030504040204" pitchFamily="34" charset="0"/>
                <a:cs typeface="Times New Roman" panose="02020603050405020304" pitchFamily="18" charset="0"/>
              </a:rPr>
              <a:t> 7-9, 2022</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Текстово поле 10">
            <a:extLst>
              <a:ext uri="{FF2B5EF4-FFF2-40B4-BE49-F238E27FC236}">
                <a16:creationId xmlns:a16="http://schemas.microsoft.com/office/drawing/2014/main" id="{33FD6FEB-9250-898B-69E5-47B9AA7B832E}"/>
              </a:ext>
            </a:extLst>
          </p:cNvPr>
          <p:cNvSpPr txBox="1"/>
          <p:nvPr/>
        </p:nvSpPr>
        <p:spPr>
          <a:xfrm>
            <a:off x="1150184" y="1950160"/>
            <a:ext cx="9677473" cy="1716688"/>
          </a:xfrm>
          <a:prstGeom prst="rect">
            <a:avLst/>
          </a:prstGeom>
          <a:noFill/>
        </p:spPr>
        <p:txBody>
          <a:bodyPr wrap="square" rtlCol="0">
            <a:spAutoFit/>
          </a:bodyPr>
          <a:lstStyle/>
          <a:p>
            <a:pPr algn="ctr"/>
            <a:r>
              <a:rPr lang="bg-BG" sz="3200" b="1" dirty="0" err="1">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Transforming</a:t>
            </a:r>
            <a:r>
              <a:rPr lang="bg-BG" sz="3200" b="1" dirty="0">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 </a:t>
            </a:r>
            <a:r>
              <a:rPr lang="bg-BG" sz="3200" b="1" dirty="0" err="1">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the</a:t>
            </a:r>
            <a:r>
              <a:rPr lang="bg-BG" sz="3200" b="1" dirty="0">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 </a:t>
            </a:r>
            <a:r>
              <a:rPr lang="bg-BG" sz="3200" b="1" dirty="0" err="1">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Educational</a:t>
            </a:r>
            <a:r>
              <a:rPr lang="bg-BG" sz="3200" b="1" dirty="0">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 </a:t>
            </a:r>
            <a:r>
              <a:rPr lang="bg-BG" sz="3200" b="1" dirty="0" err="1">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Environment</a:t>
            </a:r>
            <a:r>
              <a:rPr lang="bg-BG" sz="2400" dirty="0">
                <a:latin typeface="Verdana" panose="020B0604030504040204" pitchFamily="34" charset="0"/>
                <a:ea typeface="Verdana" panose="020B0604030504040204" pitchFamily="34" charset="0"/>
                <a:cs typeface="Times New Roman" panose="02020603050405020304" pitchFamily="18" charset="0"/>
              </a:rPr>
              <a:t> </a:t>
            </a:r>
            <a:r>
              <a:rPr lang="en-US" sz="3200" b="1" dirty="0">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t</a:t>
            </a:r>
            <a:r>
              <a:rPr lang="bg-BG" sz="3200" b="1" dirty="0" err="1">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hrough</a:t>
            </a:r>
            <a:r>
              <a:rPr lang="bg-BG" sz="3200" b="1" dirty="0">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 </a:t>
            </a:r>
            <a:r>
              <a:rPr lang="bg-BG" sz="3200" b="1" dirty="0" err="1">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Club</a:t>
            </a:r>
            <a:r>
              <a:rPr lang="bg-BG" sz="3200" b="1" dirty="0">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 </a:t>
            </a:r>
            <a:r>
              <a:rPr lang="bg-BG" sz="3200" b="1" dirty="0" err="1">
                <a:solidFill>
                  <a:srgbClr val="548DD4"/>
                </a:solidFill>
                <a:effectLst/>
                <a:latin typeface="Verdana" panose="020B0604030504040204" pitchFamily="34" charset="0"/>
                <a:ea typeface="Verdana" panose="020B0604030504040204" pitchFamily="34" charset="0"/>
                <a:cs typeface="Times New Roman" panose="02020603050405020304" pitchFamily="18" charset="0"/>
              </a:rPr>
              <a:t>Activities</a:t>
            </a:r>
            <a:endParaRPr lang="bg-BG" sz="3200" b="1" dirty="0">
              <a:solidFill>
                <a:srgbClr val="548DD4"/>
              </a:solidFill>
              <a:effectLst/>
              <a:latin typeface="Verdana" panose="020B0604030504040204" pitchFamily="34" charset="0"/>
              <a:ea typeface="Verdana" panose="020B0604030504040204" pitchFamily="34" charset="0"/>
              <a:cs typeface="Times New Roman" panose="02020603050405020304" pitchFamily="18" charset="0"/>
            </a:endParaRPr>
          </a:p>
          <a:p>
            <a:pPr algn="ctr"/>
            <a:endParaRPr lang="bg-BG" sz="24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800"/>
              </a:spcAft>
            </a:pPr>
            <a:r>
              <a:rPr lang="bg-BG" b="1" dirty="0">
                <a:effectLst/>
                <a:latin typeface="Verdana" panose="020B0604030504040204" pitchFamily="34" charset="0"/>
                <a:ea typeface="Verdana" panose="020B0604030504040204" pitchFamily="34" charset="0"/>
                <a:cs typeface="Times New Roman" panose="02020603050405020304" pitchFamily="18" charset="0"/>
              </a:rPr>
              <a:t>Трансформиране на образователната среда чрез клубна дейност</a:t>
            </a:r>
            <a:endParaRPr lang="bg-BG"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2" name="Текстово поле 11">
            <a:extLst>
              <a:ext uri="{FF2B5EF4-FFF2-40B4-BE49-F238E27FC236}">
                <a16:creationId xmlns:a16="http://schemas.microsoft.com/office/drawing/2014/main" id="{5EEF8466-3AB8-0221-723E-9ECB3BBFAD9A}"/>
              </a:ext>
            </a:extLst>
          </p:cNvPr>
          <p:cNvSpPr txBox="1"/>
          <p:nvPr/>
        </p:nvSpPr>
        <p:spPr>
          <a:xfrm>
            <a:off x="1686285" y="4410928"/>
            <a:ext cx="4677554" cy="1200329"/>
          </a:xfrm>
          <a:prstGeom prst="rect">
            <a:avLst/>
          </a:prstGeom>
          <a:noFill/>
        </p:spPr>
        <p:txBody>
          <a:bodyPr wrap="square" rtlCol="0">
            <a:spAutoFit/>
          </a:bodyPr>
          <a:lstStyle/>
          <a:p>
            <a:r>
              <a:rPr lang="ru-RU" b="1" dirty="0" err="1">
                <a:latin typeface="Verdana" panose="020B0604030504040204" pitchFamily="34" charset="0"/>
                <a:ea typeface="Verdana" panose="020B0604030504040204" pitchFamily="34" charset="0"/>
              </a:rPr>
              <a:t>Представя</a:t>
            </a:r>
            <a:r>
              <a:rPr lang="ru-RU" b="1" dirty="0">
                <a:latin typeface="Verdana" panose="020B0604030504040204" pitchFamily="34" charset="0"/>
                <a:ea typeface="Verdana" panose="020B0604030504040204" pitchFamily="34" charset="0"/>
              </a:rPr>
              <a:t>:</a:t>
            </a:r>
          </a:p>
          <a:p>
            <a:r>
              <a:rPr lang="ru-RU" b="1" dirty="0">
                <a:latin typeface="Verdana" panose="020B0604030504040204" pitchFamily="34" charset="0"/>
                <a:ea typeface="Verdana" panose="020B0604030504040204" pitchFamily="34" charset="0"/>
              </a:rPr>
              <a:t>Златинка </a:t>
            </a:r>
            <a:r>
              <a:rPr lang="ru-RU" b="1" dirty="0" err="1">
                <a:latin typeface="Verdana" panose="020B0604030504040204" pitchFamily="34" charset="0"/>
                <a:ea typeface="Verdana" panose="020B0604030504040204" pitchFamily="34" charset="0"/>
              </a:rPr>
              <a:t>Лефтерова</a:t>
            </a:r>
            <a:r>
              <a:rPr lang="ru-RU" b="1" dirty="0">
                <a:latin typeface="Verdana" panose="020B0604030504040204" pitchFamily="34" charset="0"/>
                <a:ea typeface="Verdana" panose="020B0604030504040204" pitchFamily="34" charset="0"/>
              </a:rPr>
              <a:t> Димитрова</a:t>
            </a:r>
          </a:p>
          <a:p>
            <a:r>
              <a:rPr lang="ru-RU" b="1" dirty="0" err="1">
                <a:latin typeface="Verdana" panose="020B0604030504040204" pitchFamily="34" charset="0"/>
                <a:ea typeface="Verdana" panose="020B0604030504040204" pitchFamily="34" charset="0"/>
              </a:rPr>
              <a:t>Детска</a:t>
            </a:r>
            <a:r>
              <a:rPr lang="ru-RU" b="1" dirty="0">
                <a:latin typeface="Verdana" panose="020B0604030504040204" pitchFamily="34" charset="0"/>
                <a:ea typeface="Verdana" panose="020B0604030504040204" pitchFamily="34" charset="0"/>
              </a:rPr>
              <a:t> градина № 23 </a:t>
            </a:r>
            <a:r>
              <a:rPr lang="ru-RU" b="1" dirty="0" err="1">
                <a:latin typeface="Verdana" panose="020B0604030504040204" pitchFamily="34" charset="0"/>
                <a:ea typeface="Verdana" panose="020B0604030504040204" pitchFamily="34" charset="0"/>
              </a:rPr>
              <a:t>Иглика</a:t>
            </a:r>
            <a:endParaRPr lang="ru-RU" b="1" dirty="0">
              <a:latin typeface="Verdana" panose="020B0604030504040204" pitchFamily="34" charset="0"/>
              <a:ea typeface="Verdana" panose="020B0604030504040204" pitchFamily="34" charset="0"/>
            </a:endParaRPr>
          </a:p>
          <a:p>
            <a:r>
              <a:rPr lang="bg-BG" b="1" dirty="0">
                <a:latin typeface="Verdana" panose="020B0604030504040204" pitchFamily="34" charset="0"/>
                <a:ea typeface="Verdana" panose="020B0604030504040204" pitchFamily="34" charset="0"/>
              </a:rPr>
              <a:t>Варна, България</a:t>
            </a:r>
            <a:endParaRPr lang="ru-RU" b="1" dirty="0">
              <a:latin typeface="Verdana" panose="020B0604030504040204" pitchFamily="34" charset="0"/>
              <a:ea typeface="Verdana" panose="020B0604030504040204" pitchFamily="34" charset="0"/>
            </a:endParaRPr>
          </a:p>
        </p:txBody>
      </p:sp>
      <p:sp>
        <p:nvSpPr>
          <p:cNvPr id="13" name="Текстово поле 12">
            <a:extLst>
              <a:ext uri="{FF2B5EF4-FFF2-40B4-BE49-F238E27FC236}">
                <a16:creationId xmlns:a16="http://schemas.microsoft.com/office/drawing/2014/main" id="{28305CDB-9C8E-1291-339A-674AA6C68F1C}"/>
              </a:ext>
            </a:extLst>
          </p:cNvPr>
          <p:cNvSpPr txBox="1"/>
          <p:nvPr/>
        </p:nvSpPr>
        <p:spPr>
          <a:xfrm>
            <a:off x="7199086" y="4226262"/>
            <a:ext cx="184731" cy="369332"/>
          </a:xfrm>
          <a:prstGeom prst="rect">
            <a:avLst/>
          </a:prstGeom>
          <a:noFill/>
        </p:spPr>
        <p:txBody>
          <a:bodyPr wrap="none" rtlCol="0">
            <a:spAutoFit/>
          </a:bodyPr>
          <a:lstStyle/>
          <a:p>
            <a:endParaRPr lang="bg-BG" dirty="0"/>
          </a:p>
        </p:txBody>
      </p:sp>
      <p:sp>
        <p:nvSpPr>
          <p:cNvPr id="14" name="Текстово поле 13">
            <a:extLst>
              <a:ext uri="{FF2B5EF4-FFF2-40B4-BE49-F238E27FC236}">
                <a16:creationId xmlns:a16="http://schemas.microsoft.com/office/drawing/2014/main" id="{E16FB4A1-8423-B2BF-45F9-EA5FC8EA61C9}"/>
              </a:ext>
            </a:extLst>
          </p:cNvPr>
          <p:cNvSpPr txBox="1"/>
          <p:nvPr/>
        </p:nvSpPr>
        <p:spPr>
          <a:xfrm>
            <a:off x="7029484" y="4410928"/>
            <a:ext cx="5011382" cy="1200329"/>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Presented by:</a:t>
            </a:r>
            <a:endParaRPr lang="bg-BG" b="1" dirty="0">
              <a:latin typeface="Verdana" panose="020B0604030504040204" pitchFamily="34" charset="0"/>
              <a:ea typeface="Verdana" panose="020B0604030504040204" pitchFamily="34" charset="0"/>
            </a:endParaRPr>
          </a:p>
          <a:p>
            <a:r>
              <a:rPr lang="en-US" b="1" dirty="0" err="1">
                <a:latin typeface="Verdana" panose="020B0604030504040204" pitchFamily="34" charset="0"/>
                <a:ea typeface="Verdana" panose="020B0604030504040204" pitchFamily="34" charset="0"/>
              </a:rPr>
              <a:t>Zlatinka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Lefterova</a:t>
            </a:r>
            <a:r>
              <a:rPr lang="en-US" b="1" dirty="0">
                <a:latin typeface="Verdana" panose="020B0604030504040204" pitchFamily="34" charset="0"/>
                <a:ea typeface="Verdana" panose="020B0604030504040204" pitchFamily="34" charset="0"/>
              </a:rPr>
              <a:t> Dimitrova</a:t>
            </a:r>
          </a:p>
          <a:p>
            <a:r>
              <a:rPr lang="en-US" b="1" dirty="0">
                <a:latin typeface="Verdana" panose="020B0604030504040204" pitchFamily="34" charset="0"/>
                <a:ea typeface="Verdana" panose="020B0604030504040204" pitchFamily="34" charset="0"/>
              </a:rPr>
              <a:t>Kindergarten №</a:t>
            </a:r>
            <a:r>
              <a:rPr lang="bg-BG" b="1"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23 Iglika</a:t>
            </a:r>
          </a:p>
          <a:p>
            <a:r>
              <a:rPr lang="en-US" b="1" dirty="0">
                <a:latin typeface="Verdana" panose="020B0604030504040204" pitchFamily="34" charset="0"/>
                <a:ea typeface="Verdana" panose="020B0604030504040204" pitchFamily="34" charset="0"/>
              </a:rPr>
              <a:t>Varna, Bulgaria</a:t>
            </a:r>
            <a:endParaRPr lang="bg-BG"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3123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8844DFF4-F160-8F9F-5300-E89156335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8" name="Картина 7">
            <a:extLst>
              <a:ext uri="{FF2B5EF4-FFF2-40B4-BE49-F238E27FC236}">
                <a16:creationId xmlns:a16="http://schemas.microsoft.com/office/drawing/2014/main" id="{B115E04F-0881-3E30-FD27-09882EDFC74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85248" y="4623031"/>
            <a:ext cx="2625500" cy="1969124"/>
          </a:xfrm>
          <a:prstGeom prst="rect">
            <a:avLst/>
          </a:prstGeom>
        </p:spPr>
      </p:pic>
      <p:pic>
        <p:nvPicPr>
          <p:cNvPr id="12" name="Картина 11">
            <a:extLst>
              <a:ext uri="{FF2B5EF4-FFF2-40B4-BE49-F238E27FC236}">
                <a16:creationId xmlns:a16="http://schemas.microsoft.com/office/drawing/2014/main" id="{B21A73F5-DB24-FF23-384F-5B82EF17FF0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174870">
            <a:off x="820005" y="4572393"/>
            <a:ext cx="2345279" cy="1758959"/>
          </a:xfrm>
          <a:prstGeom prst="rect">
            <a:avLst/>
          </a:prstGeom>
        </p:spPr>
      </p:pic>
      <p:pic>
        <p:nvPicPr>
          <p:cNvPr id="14" name="Картина 13">
            <a:extLst>
              <a:ext uri="{FF2B5EF4-FFF2-40B4-BE49-F238E27FC236}">
                <a16:creationId xmlns:a16="http://schemas.microsoft.com/office/drawing/2014/main" id="{241AF2D6-744E-A114-F639-39530B4FE13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66866" y="188481"/>
            <a:ext cx="1900932" cy="2555016"/>
          </a:xfrm>
          <a:prstGeom prst="rect">
            <a:avLst/>
          </a:prstGeom>
        </p:spPr>
      </p:pic>
      <p:pic>
        <p:nvPicPr>
          <p:cNvPr id="15" name="Картина 14">
            <a:extLst>
              <a:ext uri="{FF2B5EF4-FFF2-40B4-BE49-F238E27FC236}">
                <a16:creationId xmlns:a16="http://schemas.microsoft.com/office/drawing/2014/main" id="{EAF6C7EF-3D73-3680-EF0E-6BF906E2C5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5571" y="140164"/>
            <a:ext cx="2789563" cy="1398349"/>
          </a:xfrm>
          <a:prstGeom prst="rect">
            <a:avLst/>
          </a:prstGeom>
        </p:spPr>
      </p:pic>
      <p:pic>
        <p:nvPicPr>
          <p:cNvPr id="17" name="Картина 16">
            <a:extLst>
              <a:ext uri="{FF2B5EF4-FFF2-40B4-BE49-F238E27FC236}">
                <a16:creationId xmlns:a16="http://schemas.microsoft.com/office/drawing/2014/main" id="{842855BC-4C98-D2DC-E55B-5050E127388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58435">
            <a:off x="8941286" y="4499549"/>
            <a:ext cx="2705879" cy="2029409"/>
          </a:xfrm>
          <a:prstGeom prst="rect">
            <a:avLst/>
          </a:prstGeom>
        </p:spPr>
      </p:pic>
      <p:sp>
        <p:nvSpPr>
          <p:cNvPr id="7" name="Текстово поле 6">
            <a:extLst>
              <a:ext uri="{FF2B5EF4-FFF2-40B4-BE49-F238E27FC236}">
                <a16:creationId xmlns:a16="http://schemas.microsoft.com/office/drawing/2014/main" id="{71470988-F16E-A8A2-8DCC-7B46A434BECD}"/>
              </a:ext>
            </a:extLst>
          </p:cNvPr>
          <p:cNvSpPr txBox="1"/>
          <p:nvPr/>
        </p:nvSpPr>
        <p:spPr>
          <a:xfrm>
            <a:off x="3921000" y="211078"/>
            <a:ext cx="3618298" cy="769441"/>
          </a:xfrm>
          <a:prstGeom prst="rect">
            <a:avLst/>
          </a:prstGeom>
          <a:noFill/>
        </p:spPr>
        <p:txBody>
          <a:bodyPr wrap="none" rtlCol="0">
            <a:spAutoFit/>
          </a:bodyPr>
          <a:lstStyle/>
          <a:p>
            <a:r>
              <a:rPr lang="en-US" sz="1600" b="1" i="1" dirty="0">
                <a:effectLst/>
                <a:latin typeface="Verdana" panose="020B0604030504040204" pitchFamily="34" charset="0"/>
                <a:ea typeface="Verdana" panose="020B0604030504040204" pitchFamily="34" charset="0"/>
                <a:cs typeface="Times New Roman" panose="02020603050405020304" pitchFamily="18" charset="0"/>
              </a:rPr>
              <a:t>IGLIKA </a:t>
            </a:r>
            <a:r>
              <a:rPr lang="en-US" sz="1600" b="1" dirty="0">
                <a:effectLst/>
                <a:latin typeface="Verdana" panose="020B0604030504040204" pitchFamily="34" charset="0"/>
                <a:ea typeface="Verdana" panose="020B0604030504040204" pitchFamily="34" charset="0"/>
                <a:cs typeface="Times New Roman" panose="02020603050405020304" pitchFamily="18" charset="0"/>
              </a:rPr>
              <a:t>CHILDREN'S LIBRARY</a:t>
            </a:r>
            <a:endParaRPr lang="bg-BG" sz="1600" b="1" dirty="0">
              <a:effectLst/>
              <a:latin typeface="Verdana" panose="020B0604030504040204" pitchFamily="34" charset="0"/>
              <a:ea typeface="Verdana" panose="020B0604030504040204" pitchFamily="34" charset="0"/>
              <a:cs typeface="Times New Roman" panose="02020603050405020304" pitchFamily="18" charset="0"/>
            </a:endParaRPr>
          </a:p>
          <a:p>
            <a:endParaRPr lang="bg-BG" sz="1600" b="1" dirty="0">
              <a:latin typeface="Verdana" panose="020B0604030504040204" pitchFamily="34" charset="0"/>
              <a:ea typeface="Verdana" panose="020B0604030504040204" pitchFamily="34" charset="0"/>
              <a:cs typeface="Times New Roman" panose="02020603050405020304" pitchFamily="18" charset="0"/>
            </a:endParaRPr>
          </a:p>
          <a:p>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Текстово поле 8">
            <a:extLst>
              <a:ext uri="{FF2B5EF4-FFF2-40B4-BE49-F238E27FC236}">
                <a16:creationId xmlns:a16="http://schemas.microsoft.com/office/drawing/2014/main" id="{643CFFA3-4E3B-2CDF-2A6D-9E64AA4D500F}"/>
              </a:ext>
            </a:extLst>
          </p:cNvPr>
          <p:cNvSpPr txBox="1"/>
          <p:nvPr/>
        </p:nvSpPr>
        <p:spPr>
          <a:xfrm>
            <a:off x="3069198" y="752299"/>
            <a:ext cx="5999216" cy="3416320"/>
          </a:xfrm>
          <a:prstGeom prst="rect">
            <a:avLst/>
          </a:prstGeom>
          <a:noFill/>
        </p:spPr>
        <p:txBody>
          <a:bodyPr wrap="square" rtlCol="0">
            <a:spAutoFit/>
          </a:bodyPr>
          <a:lstStyle/>
          <a:p>
            <a:r>
              <a:rPr lang="en-US" sz="1200" dirty="0">
                <a:effectLst/>
                <a:latin typeface="Verdana" panose="020B0604030504040204" pitchFamily="34" charset="0"/>
                <a:ea typeface="Verdana" panose="020B0604030504040204" pitchFamily="34" charset="0"/>
                <a:cs typeface="Times New Roman" panose="02020603050405020304" pitchFamily="18" charset="0"/>
              </a:rPr>
              <a:t>On the eve of May 24, the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Iglika </a:t>
            </a:r>
            <a:r>
              <a:rPr lang="en-US" sz="1200" dirty="0">
                <a:effectLst/>
                <a:latin typeface="Verdana" panose="020B0604030504040204" pitchFamily="34" charset="0"/>
                <a:ea typeface="Verdana" panose="020B0604030504040204" pitchFamily="34" charset="0"/>
                <a:cs typeface="Times New Roman" panose="02020603050405020304" pitchFamily="18" charset="0"/>
              </a:rPr>
              <a:t>Children's Library opened its doors, whose godparents were our friends and partners in numerous initiatives for promoting interest and love for books, the librarians from the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P. </a:t>
            </a:r>
            <a:r>
              <a:rPr lang="en-US" sz="1200" i="1" dirty="0" err="1">
                <a:effectLst/>
                <a:latin typeface="Verdana" panose="020B0604030504040204" pitchFamily="34" charset="0"/>
                <a:ea typeface="Verdana" panose="020B0604030504040204" pitchFamily="34" charset="0"/>
                <a:cs typeface="Times New Roman" panose="02020603050405020304" pitchFamily="18" charset="0"/>
              </a:rPr>
              <a:t>Slaveykov</a:t>
            </a:r>
            <a:r>
              <a:rPr lang="en-US" sz="1200" i="1"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Regional Library.</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library has turned into a real home of fairy tales with an art gallery with illustrations, </a:t>
            </a:r>
            <a:r>
              <a:rPr lang="en-US" sz="1200" i="1" dirty="0" err="1">
                <a:effectLst/>
                <a:latin typeface="Verdana" panose="020B0604030504040204" pitchFamily="34" charset="0"/>
                <a:ea typeface="Verdana" panose="020B0604030504040204" pitchFamily="34" charset="0"/>
                <a:cs typeface="Times New Roman" panose="02020603050405020304" pitchFamily="18" charset="0"/>
              </a:rPr>
              <a:t>Kamishibai</a:t>
            </a:r>
            <a:r>
              <a:rPr lang="en-US" sz="1200" i="1"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Theater ‒ a Japanese theater with pictures, puppets, puzzles and games with favorite fairy tale characters.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giraffe at the entrance invites young visitors to choose a book suitable for their age. The shelves are arranged in age groups from 1 to 3, from 3 to 5, from 5 to 7 years, and the books for the youngest children are placed on the lowest shelves.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A Karlsson doll flies over the cupboards and watches how the children feel and take care of the books.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children, divided into smaller groups, visit to the library during their time for extra-curricular activities.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work area of ​​the speech therapist is also in that same room is, as the therapist includes activities with books in his/her work with children.</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6" name="Картина 15">
            <a:extLst>
              <a:ext uri="{FF2B5EF4-FFF2-40B4-BE49-F238E27FC236}">
                <a16:creationId xmlns:a16="http://schemas.microsoft.com/office/drawing/2014/main" id="{A5F65937-B955-7293-FD5F-6566E7EBD83C}"/>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68332" y="2365617"/>
            <a:ext cx="2732534" cy="2049401"/>
          </a:xfrm>
          <a:prstGeom prst="rect">
            <a:avLst/>
          </a:prstGeom>
        </p:spPr>
      </p:pic>
      <p:pic>
        <p:nvPicPr>
          <p:cNvPr id="4" name="Картина 3">
            <a:extLst>
              <a:ext uri="{FF2B5EF4-FFF2-40B4-BE49-F238E27FC236}">
                <a16:creationId xmlns:a16="http://schemas.microsoft.com/office/drawing/2014/main" id="{280DC500-76E4-F6BA-E037-5C24D091C5C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873242" y="4603002"/>
            <a:ext cx="2633162" cy="1974872"/>
          </a:xfrm>
          <a:prstGeom prst="rect">
            <a:avLst/>
          </a:prstGeom>
        </p:spPr>
      </p:pic>
      <p:pic>
        <p:nvPicPr>
          <p:cNvPr id="6" name="Картина 5">
            <a:extLst>
              <a:ext uri="{FF2B5EF4-FFF2-40B4-BE49-F238E27FC236}">
                <a16:creationId xmlns:a16="http://schemas.microsoft.com/office/drawing/2014/main" id="{7AC78B10-8E2E-7D18-C843-9B26B24A4AD0}"/>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477829" y="1736979"/>
            <a:ext cx="1991434" cy="2654458"/>
          </a:xfrm>
          <a:prstGeom prst="rect">
            <a:avLst/>
          </a:prstGeom>
        </p:spPr>
      </p:pic>
    </p:spTree>
    <p:extLst>
      <p:ext uri="{BB962C8B-B14F-4D97-AF65-F5344CB8AC3E}">
        <p14:creationId xmlns:p14="http://schemas.microsoft.com/office/powerpoint/2010/main" val="306588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5E33F4E2-C80A-04CB-F0E6-0A9E18D4D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33"/>
            <a:ext cx="12192000" cy="6857999"/>
          </a:xfrm>
          <a:prstGeom prst="rect">
            <a:avLst/>
          </a:prstGeom>
        </p:spPr>
      </p:pic>
      <p:pic>
        <p:nvPicPr>
          <p:cNvPr id="4" name="Картина 3">
            <a:extLst>
              <a:ext uri="{FF2B5EF4-FFF2-40B4-BE49-F238E27FC236}">
                <a16:creationId xmlns:a16="http://schemas.microsoft.com/office/drawing/2014/main" id="{F4C5C792-1006-7761-C7D6-67409C8C09A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40626" y="1727397"/>
            <a:ext cx="1876736" cy="1306017"/>
          </a:xfrm>
          <a:prstGeom prst="rect">
            <a:avLst/>
          </a:prstGeom>
        </p:spPr>
      </p:pic>
      <p:pic>
        <p:nvPicPr>
          <p:cNvPr id="6" name="Картина 5">
            <a:extLst>
              <a:ext uri="{FF2B5EF4-FFF2-40B4-BE49-F238E27FC236}">
                <a16:creationId xmlns:a16="http://schemas.microsoft.com/office/drawing/2014/main" id="{03BE53AF-5969-6350-C738-491D252C51F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03641" y="236221"/>
            <a:ext cx="1976241" cy="1482180"/>
          </a:xfrm>
          <a:prstGeom prst="rect">
            <a:avLst/>
          </a:prstGeom>
        </p:spPr>
      </p:pic>
      <p:pic>
        <p:nvPicPr>
          <p:cNvPr id="10" name="Картина 9">
            <a:extLst>
              <a:ext uri="{FF2B5EF4-FFF2-40B4-BE49-F238E27FC236}">
                <a16:creationId xmlns:a16="http://schemas.microsoft.com/office/drawing/2014/main" id="{D4DAA4BD-3EE2-D59C-6982-38516D60AC3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2059" y="2658597"/>
            <a:ext cx="2739742" cy="1540804"/>
          </a:xfrm>
          <a:prstGeom prst="rect">
            <a:avLst/>
          </a:prstGeom>
        </p:spPr>
      </p:pic>
      <p:pic>
        <p:nvPicPr>
          <p:cNvPr id="3" name="Картина 2">
            <a:extLst>
              <a:ext uri="{FF2B5EF4-FFF2-40B4-BE49-F238E27FC236}">
                <a16:creationId xmlns:a16="http://schemas.microsoft.com/office/drawing/2014/main" id="{BA0CC780-06A6-BE47-E06B-CBCFE38022C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51060" y="405833"/>
            <a:ext cx="2623927" cy="1974572"/>
          </a:xfrm>
          <a:prstGeom prst="rect">
            <a:avLst/>
          </a:prstGeom>
        </p:spPr>
      </p:pic>
      <p:sp>
        <p:nvSpPr>
          <p:cNvPr id="9" name="Текстово поле 8">
            <a:extLst>
              <a:ext uri="{FF2B5EF4-FFF2-40B4-BE49-F238E27FC236}">
                <a16:creationId xmlns:a16="http://schemas.microsoft.com/office/drawing/2014/main" id="{71F52344-A92A-455B-B038-927D93E44A01}"/>
              </a:ext>
            </a:extLst>
          </p:cNvPr>
          <p:cNvSpPr txBox="1"/>
          <p:nvPr/>
        </p:nvSpPr>
        <p:spPr>
          <a:xfrm>
            <a:off x="3501570" y="1828674"/>
            <a:ext cx="6172200" cy="3970318"/>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cs typeface="Times New Roman" panose="02020603050405020304" pitchFamily="18" charset="0"/>
              </a:rPr>
              <a:t>The library has been created according to the requirements for library work with:</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b="1" dirty="0">
                <a:effectLst/>
                <a:latin typeface="Verdana" panose="020B0604030504040204" pitchFamily="34" charset="0"/>
                <a:ea typeface="Verdana" panose="020B0604030504040204" pitchFamily="34" charset="0"/>
                <a:cs typeface="Times New Roman" panose="02020603050405020304" pitchFamily="18" charset="0"/>
              </a:rPr>
              <a:t>an inventory of all books which have been given call numbers;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reader cards for the groups;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in the future reading cards for children wishing to take a book home.</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book fund contains editions for children in Bulgarian and English and is over </a:t>
            </a:r>
            <a:r>
              <a:rPr lang="bg-BG" sz="1200" dirty="0">
                <a:effectLst/>
                <a:latin typeface="Verdana" panose="020B0604030504040204" pitchFamily="34" charset="0"/>
                <a:ea typeface="Verdana" panose="020B0604030504040204" pitchFamily="34" charset="0"/>
                <a:cs typeface="Times New Roman" panose="02020603050405020304" pitchFamily="18" charset="0"/>
              </a:rPr>
              <a:t>6</a:t>
            </a:r>
            <a:r>
              <a:rPr lang="en-US" sz="1200" dirty="0">
                <a:effectLst/>
                <a:latin typeface="Verdana" panose="020B0604030504040204" pitchFamily="34" charset="0"/>
                <a:ea typeface="Verdana" panose="020B0604030504040204" pitchFamily="34" charset="0"/>
                <a:cs typeface="Times New Roman" panose="02020603050405020304" pitchFamily="18" charset="0"/>
              </a:rPr>
              <a:t>00 strong, with the number constantly increasing. The books are divided into sections: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Fairy-tale world</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Poems and riddles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Encyclopedias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Magic letters and numbers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Children's magazines and comic books.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rich book fund was raised through the </a:t>
            </a:r>
            <a:r>
              <a:rPr lang="en-US" sz="1200" b="1" i="1" dirty="0">
                <a:effectLst/>
                <a:latin typeface="Verdana" panose="020B0604030504040204" pitchFamily="34" charset="0"/>
                <a:ea typeface="Verdana" panose="020B0604030504040204" pitchFamily="34" charset="0"/>
                <a:cs typeface="Times New Roman" panose="02020603050405020304" pitchFamily="18" charset="0"/>
              </a:rPr>
              <a:t>Wonderful Book For Every Child's Hand </a:t>
            </a:r>
            <a:r>
              <a:rPr lang="en-US" sz="1200" b="1" dirty="0">
                <a:effectLst/>
                <a:latin typeface="Verdana" panose="020B0604030504040204" pitchFamily="34" charset="0"/>
                <a:ea typeface="Verdana" panose="020B0604030504040204" pitchFamily="34" charset="0"/>
                <a:cs typeface="Times New Roman" panose="02020603050405020304" pitchFamily="18" charset="0"/>
              </a:rPr>
              <a:t>Campaign</a:t>
            </a:r>
            <a:r>
              <a:rPr lang="en-US" sz="1200" dirty="0">
                <a:effectLst/>
                <a:latin typeface="Verdana" panose="020B0604030504040204" pitchFamily="34" charset="0"/>
                <a:ea typeface="Verdana" panose="020B0604030504040204" pitchFamily="34" charset="0"/>
                <a:cs typeface="Times New Roman" panose="02020603050405020304" pitchFamily="18" charset="0"/>
              </a:rPr>
              <a:t>, with the participation of parents, friends of the kindergarten, the teachers and staff body.</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most active groups were awarded trophies on June 1st ‒ the International Children's Day.</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Картина 4">
            <a:extLst>
              <a:ext uri="{FF2B5EF4-FFF2-40B4-BE49-F238E27FC236}">
                <a16:creationId xmlns:a16="http://schemas.microsoft.com/office/drawing/2014/main" id="{03F6D0E3-0C3E-FDDD-F69E-99405329ACC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1040900">
            <a:off x="8063874" y="3519200"/>
            <a:ext cx="1598549" cy="1300910"/>
          </a:xfrm>
          <a:prstGeom prst="rect">
            <a:avLst/>
          </a:prstGeom>
        </p:spPr>
      </p:pic>
      <p:pic>
        <p:nvPicPr>
          <p:cNvPr id="8" name="Картина 7">
            <a:extLst>
              <a:ext uri="{FF2B5EF4-FFF2-40B4-BE49-F238E27FC236}">
                <a16:creationId xmlns:a16="http://schemas.microsoft.com/office/drawing/2014/main" id="{E954889A-71D2-9542-A373-80735728439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547266" y="5651710"/>
            <a:ext cx="1158326" cy="868745"/>
          </a:xfrm>
          <a:prstGeom prst="rect">
            <a:avLst/>
          </a:prstGeom>
        </p:spPr>
      </p:pic>
      <p:pic>
        <p:nvPicPr>
          <p:cNvPr id="13" name="Картина 12">
            <a:extLst>
              <a:ext uri="{FF2B5EF4-FFF2-40B4-BE49-F238E27FC236}">
                <a16:creationId xmlns:a16="http://schemas.microsoft.com/office/drawing/2014/main" id="{1C07C50C-EB49-57E2-1232-83167BA1C8F9}"/>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000353" y="4647542"/>
            <a:ext cx="1115376" cy="836532"/>
          </a:xfrm>
          <a:prstGeom prst="rect">
            <a:avLst/>
          </a:prstGeom>
        </p:spPr>
      </p:pic>
      <p:pic>
        <p:nvPicPr>
          <p:cNvPr id="15" name="Картина 14">
            <a:extLst>
              <a:ext uri="{FF2B5EF4-FFF2-40B4-BE49-F238E27FC236}">
                <a16:creationId xmlns:a16="http://schemas.microsoft.com/office/drawing/2014/main" id="{26C96A26-83BE-A588-5DB5-F13DB5C66319}"/>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601986" y="3596636"/>
            <a:ext cx="1115376" cy="836532"/>
          </a:xfrm>
          <a:prstGeom prst="rect">
            <a:avLst/>
          </a:prstGeom>
        </p:spPr>
      </p:pic>
      <p:pic>
        <p:nvPicPr>
          <p:cNvPr id="20" name="Картина 19">
            <a:extLst>
              <a:ext uri="{FF2B5EF4-FFF2-40B4-BE49-F238E27FC236}">
                <a16:creationId xmlns:a16="http://schemas.microsoft.com/office/drawing/2014/main" id="{CF88B5AE-B2FA-7C5C-6CCA-9ACFF3A30E65}"/>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4341377" y="257529"/>
            <a:ext cx="1968152" cy="1476114"/>
          </a:xfrm>
          <a:prstGeom prst="rect">
            <a:avLst/>
          </a:prstGeom>
        </p:spPr>
      </p:pic>
      <p:pic>
        <p:nvPicPr>
          <p:cNvPr id="11" name="Картина 10">
            <a:extLst>
              <a:ext uri="{FF2B5EF4-FFF2-40B4-BE49-F238E27FC236}">
                <a16:creationId xmlns:a16="http://schemas.microsoft.com/office/drawing/2014/main" id="{35E293B4-9D72-0FD1-130B-9DC5A4F8DF1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9453" y="4493907"/>
            <a:ext cx="2565534" cy="1924150"/>
          </a:xfrm>
          <a:prstGeom prst="rect">
            <a:avLst/>
          </a:prstGeom>
        </p:spPr>
      </p:pic>
    </p:spTree>
    <p:extLst>
      <p:ext uri="{BB962C8B-B14F-4D97-AF65-F5344CB8AC3E}">
        <p14:creationId xmlns:p14="http://schemas.microsoft.com/office/powerpoint/2010/main" val="284467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532E1EB7-4D56-4EF5-1881-367763784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Текстово поле 2">
            <a:extLst>
              <a:ext uri="{FF2B5EF4-FFF2-40B4-BE49-F238E27FC236}">
                <a16:creationId xmlns:a16="http://schemas.microsoft.com/office/drawing/2014/main" id="{CDA529C0-802A-480A-587F-EDC2CF94D24C}"/>
              </a:ext>
            </a:extLst>
          </p:cNvPr>
          <p:cNvSpPr txBox="1"/>
          <p:nvPr/>
        </p:nvSpPr>
        <p:spPr>
          <a:xfrm>
            <a:off x="4739952" y="5584803"/>
            <a:ext cx="5705666" cy="923330"/>
          </a:xfrm>
          <a:prstGeom prst="rect">
            <a:avLst/>
          </a:prstGeom>
          <a:noFill/>
        </p:spPr>
        <p:txBody>
          <a:bodyPr wrap="square" rtlCol="0">
            <a:spAutoFit/>
          </a:bodyPr>
          <a:lstStyle/>
          <a:p>
            <a:r>
              <a:rPr lang="en-US" b="1" dirty="0">
                <a:effectLst/>
                <a:latin typeface="Verdana" panose="020B0604030504040204" pitchFamily="34" charset="0"/>
                <a:ea typeface="Verdana" panose="020B0604030504040204" pitchFamily="34" charset="0"/>
                <a:cs typeface="Times New Roman" panose="02020603050405020304" pitchFamily="18" charset="0"/>
              </a:rPr>
              <a:t>Thank you for your attention!</a:t>
            </a:r>
            <a:endParaRPr lang="bg-BG" b="1" dirty="0">
              <a:effectLst/>
              <a:latin typeface="Verdana" panose="020B0604030504040204" pitchFamily="34" charset="0"/>
              <a:ea typeface="Verdana" panose="020B0604030504040204" pitchFamily="34" charset="0"/>
              <a:cs typeface="Times New Roman" panose="02020603050405020304" pitchFamily="18" charset="0"/>
            </a:endParaRPr>
          </a:p>
          <a:p>
            <a:r>
              <a:rPr lang="en-US" b="1" dirty="0">
                <a:effectLst/>
                <a:latin typeface="Verdana" panose="020B0604030504040204" pitchFamily="34" charset="0"/>
                <a:ea typeface="Verdana" panose="020B0604030504040204" pitchFamily="34" charset="0"/>
                <a:cs typeface="Times New Roman" panose="02020603050405020304" pitchFamily="18" charset="0"/>
              </a:rPr>
              <a:t> </a:t>
            </a:r>
            <a:endParaRPr lang="bg-BG" b="1" dirty="0">
              <a:effectLst/>
              <a:latin typeface="Verdana" panose="020B0604030504040204" pitchFamily="34" charset="0"/>
              <a:ea typeface="Verdana" panose="020B0604030504040204" pitchFamily="34" charset="0"/>
              <a:cs typeface="Times New Roman" panose="02020603050405020304" pitchFamily="18" charset="0"/>
            </a:endParaRPr>
          </a:p>
          <a:p>
            <a:r>
              <a:rPr lang="en-US" b="1" dirty="0">
                <a:effectLst/>
                <a:latin typeface="Verdana" panose="020B0604030504040204" pitchFamily="34" charset="0"/>
                <a:ea typeface="Verdana" panose="020B0604030504040204" pitchFamily="34" charset="0"/>
                <a:cs typeface="Times New Roman" panose="02020603050405020304" pitchFamily="18" charset="0"/>
              </a:rPr>
              <a:t>See you soon!</a:t>
            </a:r>
            <a:r>
              <a:rPr lang="bg-BG" b="1" dirty="0">
                <a:effectLst/>
                <a:latin typeface="Verdana" panose="020B0604030504040204" pitchFamily="34" charset="0"/>
                <a:ea typeface="Verdana" panose="020B0604030504040204" pitchFamily="34" charset="0"/>
                <a:cs typeface="Times New Roman" panose="02020603050405020304" pitchFamily="18" charset="0"/>
              </a:rPr>
              <a:t> </a:t>
            </a:r>
          </a:p>
        </p:txBody>
      </p:sp>
      <p:sp>
        <p:nvSpPr>
          <p:cNvPr id="5" name="Текстово поле 4">
            <a:extLst>
              <a:ext uri="{FF2B5EF4-FFF2-40B4-BE49-F238E27FC236}">
                <a16:creationId xmlns:a16="http://schemas.microsoft.com/office/drawing/2014/main" id="{4137E663-7894-FC55-33FF-D25FB79F40A7}"/>
              </a:ext>
            </a:extLst>
          </p:cNvPr>
          <p:cNvSpPr txBox="1"/>
          <p:nvPr/>
        </p:nvSpPr>
        <p:spPr>
          <a:xfrm>
            <a:off x="2442236" y="956166"/>
            <a:ext cx="7135634" cy="4339650"/>
          </a:xfrm>
          <a:prstGeom prst="rect">
            <a:avLst/>
          </a:prstGeom>
          <a:noFill/>
        </p:spPr>
        <p:txBody>
          <a:bodyPr wrap="square">
            <a:spAutoFit/>
          </a:bodyPr>
          <a:lstStyle/>
          <a:p>
            <a:r>
              <a:rPr lang="en-US" sz="1200" dirty="0">
                <a:effectLst/>
                <a:latin typeface="Verdana" panose="020B0604030504040204" pitchFamily="34" charset="0"/>
                <a:ea typeface="Verdana" panose="020B0604030504040204" pitchFamily="34" charset="0"/>
                <a:cs typeface="Times New Roman" panose="02020603050405020304" pitchFamily="18" charset="0"/>
              </a:rPr>
              <a:t>The impact of the initiatives to create a Sensory/STEM Room and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Iglika </a:t>
            </a:r>
            <a:r>
              <a:rPr lang="en-US" sz="1200" dirty="0">
                <a:effectLst/>
                <a:latin typeface="Verdana" panose="020B0604030504040204" pitchFamily="34" charset="0"/>
                <a:ea typeface="Verdana" panose="020B0604030504040204" pitchFamily="34" charset="0"/>
                <a:cs typeface="Times New Roman" panose="02020603050405020304" pitchFamily="18" charset="0"/>
              </a:rPr>
              <a:t>Children's Library on our small community of children, teachers, parents and friends of kindergarten is positive and it encourages us to plan the development and upgrading of our club activities.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We have developed the concept of a new project: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Transforming the Educational Environment through Club Activities</a:t>
            </a:r>
            <a:r>
              <a:rPr lang="en-US" sz="1200" dirty="0">
                <a:effectLst/>
                <a:latin typeface="Verdana" panose="020B0604030504040204" pitchFamily="34" charset="0"/>
                <a:ea typeface="Verdana" panose="020B0604030504040204" pitchFamily="34" charset="0"/>
                <a:cs typeface="Times New Roman" panose="02020603050405020304" pitchFamily="18" charset="0"/>
              </a:rPr>
              <a:t>, with the financial support of the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It's nice in kindergarten </a:t>
            </a:r>
            <a:r>
              <a:rPr lang="en-US" sz="1200" dirty="0">
                <a:effectLst/>
                <a:latin typeface="Verdana" panose="020B0604030504040204" pitchFamily="34" charset="0"/>
                <a:ea typeface="Verdana" panose="020B0604030504040204" pitchFamily="34" charset="0"/>
                <a:cs typeface="Times New Roman" panose="02020603050405020304" pitchFamily="18" charset="0"/>
              </a:rPr>
              <a:t>National Park, so that we manage to gradually equip our ateliers with a full range of Lego-Education kits for ages 2 to 7 and increase the qualification of teachers in connection with their application.</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Implementing the Lego techniques for learning by building and making and learning though experience, we will develop the club's activities in three trends: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Using the Lego-Build me Emotions ‒ development of the children's emotional intelligence. Enriching the resources and topics in the sensory room and combining the work in it with emotional cards from the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Mediation in the Kindergarten </a:t>
            </a:r>
            <a:r>
              <a:rPr lang="en-US" sz="1200" dirty="0">
                <a:effectLst/>
                <a:latin typeface="Verdana" panose="020B0604030504040204" pitchFamily="34" charset="0"/>
                <a:ea typeface="Verdana" panose="020B0604030504040204" pitchFamily="34" charset="0"/>
                <a:cs typeface="Times New Roman" panose="02020603050405020304" pitchFamily="18" charset="0"/>
              </a:rPr>
              <a:t>Project. It is carried out by the pedagogues and psychologists of the kindergarten;</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Using the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Lego</a:t>
            </a:r>
            <a:r>
              <a:rPr lang="bg-BG" sz="1200" dirty="0">
                <a:effectLst/>
                <a:latin typeface="Verdana" panose="020B0604030504040204" pitchFamily="34" charset="0"/>
                <a:ea typeface="Verdana" panose="020B0604030504040204" pitchFamily="34" charset="0"/>
                <a:cs typeface="Times New Roman" panose="02020603050405020304" pitchFamily="18" charset="0"/>
              </a:rPr>
              <a:t> ‒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Story</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Tales</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Set</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with</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Storage</a:t>
            </a:r>
            <a:r>
              <a:rPr lang="bg-BG" sz="1200" dirty="0">
                <a:effectLst/>
                <a:latin typeface="Verdana" panose="020B0604030504040204" pitchFamily="34" charset="0"/>
                <a:ea typeface="Verdana" panose="020B0604030504040204" pitchFamily="34" charset="0"/>
                <a:cs typeface="Times New Roman" panose="02020603050405020304" pitchFamily="18" charset="0"/>
              </a:rPr>
              <a:t> ‒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development</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of</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language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skills</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and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vocabulary</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which</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will</a:t>
            </a:r>
            <a:r>
              <a:rPr lang="en-US" sz="1200" dirty="0">
                <a:effectLst/>
                <a:latin typeface="Verdana" panose="020B0604030504040204" pitchFamily="34" charset="0"/>
                <a:ea typeface="Verdana" panose="020B0604030504040204" pitchFamily="34" charset="0"/>
                <a:cs typeface="Times New Roman" panose="02020603050405020304" pitchFamily="18" charset="0"/>
              </a:rPr>
              <a:t> also be used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in</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the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existing</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i="1" dirty="0" err="1">
                <a:effectLst/>
                <a:latin typeface="Verdana" panose="020B0604030504040204" pitchFamily="34" charset="0"/>
                <a:ea typeface="Verdana" panose="020B0604030504040204" pitchFamily="34" charset="0"/>
                <a:cs typeface="Times New Roman" panose="02020603050405020304" pitchFamily="18" charset="0"/>
              </a:rPr>
              <a:t>Book</a:t>
            </a:r>
            <a:r>
              <a:rPr lang="bg-BG" sz="1200" i="1" dirty="0">
                <a:effectLst/>
                <a:latin typeface="Verdana" panose="020B0604030504040204" pitchFamily="34" charset="0"/>
                <a:ea typeface="Verdana" panose="020B0604030504040204" pitchFamily="34" charset="0"/>
                <a:cs typeface="Times New Roman" panose="02020603050405020304" pitchFamily="18" charset="0"/>
              </a:rPr>
              <a:t> </a:t>
            </a:r>
            <a:r>
              <a:rPr lang="bg-BG" sz="1200" i="1" dirty="0" err="1">
                <a:effectLst/>
                <a:latin typeface="Verdana" panose="020B0604030504040204" pitchFamily="34" charset="0"/>
                <a:ea typeface="Verdana" panose="020B0604030504040204" pitchFamily="34" charset="0"/>
                <a:cs typeface="Times New Roman" panose="02020603050405020304" pitchFamily="18" charset="0"/>
              </a:rPr>
              <a:t>Lover</a:t>
            </a:r>
            <a:r>
              <a:rPr lang="bg-BG" sz="1200" i="1"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Club</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and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in</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our</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children's</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library</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assisted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by</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the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kindergarten</a:t>
            </a:r>
            <a:r>
              <a:rPr lang="en-US" sz="1200" dirty="0">
                <a:effectLst/>
                <a:latin typeface="Verdana" panose="020B0604030504040204" pitchFamily="34" charset="0"/>
                <a:ea typeface="Verdana" panose="020B0604030504040204" pitchFamily="34" charset="0"/>
                <a:cs typeface="Times New Roman" panose="02020603050405020304" pitchFamily="18" charset="0"/>
              </a:rPr>
              <a:t>'s </a:t>
            </a:r>
            <a:r>
              <a:rPr lang="en-US" sz="1200" dirty="0" err="1">
                <a:effectLst/>
                <a:latin typeface="Verdana" panose="020B0604030504040204" pitchFamily="34" charset="0"/>
                <a:ea typeface="Verdana" panose="020B0604030504040204" pitchFamily="34" charset="0"/>
                <a:cs typeface="Times New Roman" panose="02020603050405020304" pitchFamily="18" charset="0"/>
              </a:rPr>
              <a:t>spe</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ech</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therapist</a:t>
            </a:r>
            <a:r>
              <a:rPr lang="en-US" sz="1200" dirty="0">
                <a:effectLst/>
                <a:latin typeface="Verdana" panose="020B0604030504040204" pitchFamily="34" charset="0"/>
                <a:ea typeface="Verdana" panose="020B0604030504040204" pitchFamily="34" charset="0"/>
                <a:cs typeface="Times New Roman" panose="02020603050405020304" pitchFamily="18" charset="0"/>
              </a:rPr>
              <a: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Using the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Lego</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Education</a:t>
            </a:r>
            <a:r>
              <a:rPr lang="bg-BG" sz="1200" dirty="0">
                <a:effectLst/>
                <a:latin typeface="Verdana" panose="020B0604030504040204" pitchFamily="34" charset="0"/>
                <a:ea typeface="Verdana" panose="020B0604030504040204" pitchFamily="34" charset="0"/>
                <a:cs typeface="Times New Roman" panose="02020603050405020304" pitchFamily="18" charset="0"/>
              </a:rPr>
              <a:t> STEAM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park</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Lego</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Edu</a:t>
            </a:r>
            <a:r>
              <a:rPr lang="en-US" sz="1200" dirty="0">
                <a:effectLst/>
                <a:latin typeface="Verdana" panose="020B0604030504040204" pitchFamily="34" charset="0"/>
                <a:ea typeface="Verdana" panose="020B0604030504040204" pitchFamily="34" charset="0"/>
                <a:cs typeface="Times New Roman" panose="02020603050405020304" pitchFamily="18" charset="0"/>
              </a:rPr>
              <a:t>c</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ation</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Coding</a:t>
            </a:r>
            <a:r>
              <a:rPr lang="bg-BG" sz="1200" dirty="0">
                <a:effectLst/>
                <a:latin typeface="Verdana" panose="020B0604030504040204" pitchFamily="34" charset="0"/>
                <a:ea typeface="Verdana" panose="020B0604030504040204" pitchFamily="34" charset="0"/>
                <a:cs typeface="Times New Roman" panose="02020603050405020304" pitchFamily="18" charset="0"/>
              </a:rPr>
              <a:t> Express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and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Lego</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Education</a:t>
            </a:r>
            <a:r>
              <a:rPr lang="bg-BG" sz="1200" dirty="0">
                <a:effectLst/>
                <a:latin typeface="Verdana" panose="020B0604030504040204" pitchFamily="34" charset="0"/>
                <a:ea typeface="Verdana" panose="020B0604030504040204" pitchFamily="34" charset="0"/>
                <a:cs typeface="Times New Roman" panose="02020603050405020304" pitchFamily="18" charset="0"/>
              </a:rPr>
              <a:t> SPIKE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Essential</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Set</a:t>
            </a:r>
            <a:r>
              <a:rPr lang="bg-BG" sz="1200" dirty="0">
                <a:effectLst/>
                <a:latin typeface="Verdana" panose="020B0604030504040204" pitchFamily="34" charset="0"/>
                <a:ea typeface="Verdana" panose="020B0604030504040204" pitchFamily="34" charset="0"/>
                <a:cs typeface="Times New Roman" panose="02020603050405020304" pitchFamily="18" charset="0"/>
              </a:rPr>
              <a:t> ‒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it</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will</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be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possible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to</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develop</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the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potential</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of</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gifted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children</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in</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the </a:t>
            </a:r>
            <a:r>
              <a:rPr lang="bg-BG" sz="1200" dirty="0">
                <a:effectLst/>
                <a:latin typeface="Verdana" panose="020B0604030504040204" pitchFamily="34" charset="0"/>
                <a:ea typeface="Verdana" panose="020B0604030504040204" pitchFamily="34" charset="0"/>
                <a:cs typeface="Times New Roman" panose="02020603050405020304" pitchFamily="18" charset="0"/>
              </a:rPr>
              <a:t>STEM </a:t>
            </a:r>
            <a:r>
              <a:rPr lang="en-US" sz="1200" dirty="0">
                <a:effectLst/>
                <a:latin typeface="Verdana" panose="020B0604030504040204" pitchFamily="34" charset="0"/>
                <a:ea typeface="Verdana" panose="020B0604030504040204" pitchFamily="34" charset="0"/>
                <a:cs typeface="Times New Roman" panose="02020603050405020304" pitchFamily="18" charset="0"/>
              </a:rPr>
              <a:t>ateliers</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as a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Lego</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club</a:t>
            </a:r>
            <a:r>
              <a:rPr lang="en-US" sz="1200" dirty="0">
                <a:effectLst/>
                <a:latin typeface="Verdana" panose="020B0604030504040204" pitchFamily="34" charset="0"/>
                <a:ea typeface="Verdana" panose="020B0604030504040204" pitchFamily="34" charset="0"/>
                <a:cs typeface="Times New Roman" panose="02020603050405020304" pitchFamily="18" charset="0"/>
              </a:rPr>
              <a:t> activity</a:t>
            </a:r>
            <a:r>
              <a:rPr lang="bg-BG" sz="1200" dirty="0">
                <a:effectLst/>
                <a:latin typeface="Verdana" panose="020B0604030504040204" pitchFamily="34" charset="0"/>
                <a:ea typeface="Verdana" panose="020B0604030504040204" pitchFamily="34" charset="0"/>
                <a:cs typeface="Times New Roman" panose="02020603050405020304" pitchFamily="18" charset="0"/>
              </a:rPr>
              <a:t>. A</a:t>
            </a:r>
            <a:r>
              <a:rPr lang="en-US" sz="1200" dirty="0">
                <a:effectLst/>
                <a:latin typeface="Verdana" panose="020B0604030504040204" pitchFamily="34" charset="0"/>
                <a:ea typeface="Verdana" panose="020B0604030504040204" pitchFamily="34" charset="0"/>
                <a:cs typeface="Times New Roman" panose="02020603050405020304" pitchFamily="18" charset="0"/>
              </a:rPr>
              <a:t>l</a:t>
            </a:r>
            <a:r>
              <a:rPr lang="bg-BG" sz="1200" dirty="0">
                <a:effectLst/>
                <a:latin typeface="Verdana" panose="020B0604030504040204" pitchFamily="34" charset="0"/>
                <a:ea typeface="Verdana" panose="020B0604030504040204" pitchFamily="34" charset="0"/>
                <a:cs typeface="Times New Roman" panose="02020603050405020304" pitchFamily="18" charset="0"/>
              </a:rPr>
              <a:t>s</a:t>
            </a:r>
            <a:r>
              <a:rPr lang="en-US" sz="1200" dirty="0">
                <a:effectLst/>
                <a:latin typeface="Verdana" panose="020B0604030504040204" pitchFamily="34" charset="0"/>
                <a:ea typeface="Verdana" panose="020B0604030504040204" pitchFamily="34" charset="0"/>
                <a:cs typeface="Times New Roman" panose="02020603050405020304" pitchFamily="18" charset="0"/>
              </a:rPr>
              <a:t>o, during the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regular</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attendance of</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all</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groups</a:t>
            </a:r>
            <a:r>
              <a:rPr lang="en-US" sz="1200" dirty="0">
                <a:effectLst/>
                <a:latin typeface="Verdana" panose="020B0604030504040204" pitchFamily="34" charset="0"/>
                <a:ea typeface="Verdana" panose="020B0604030504040204" pitchFamily="34" charset="0"/>
                <a:cs typeface="Times New Roman" panose="02020603050405020304" pitchFamily="18" charset="0"/>
              </a:rPr>
              <a:t> ‒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enrich</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the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design</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and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technology</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situations</a:t>
            </a:r>
            <a:r>
              <a:rPr lang="bg-BG" sz="1200" dirty="0">
                <a:effectLst/>
                <a:latin typeface="Verdana" panose="020B0604030504040204" pitchFamily="34" charset="0"/>
                <a:ea typeface="Verdana" panose="020B0604030504040204" pitchFamily="34" charset="0"/>
                <a:cs typeface="Times New Roman" panose="02020603050405020304" pitchFamily="18" charset="0"/>
              </a:rPr>
              <a:t>.</a:t>
            </a:r>
          </a:p>
        </p:txBody>
      </p:sp>
      <p:pic>
        <p:nvPicPr>
          <p:cNvPr id="4" name="Картина 3">
            <a:extLst>
              <a:ext uri="{FF2B5EF4-FFF2-40B4-BE49-F238E27FC236}">
                <a16:creationId xmlns:a16="http://schemas.microsoft.com/office/drawing/2014/main" id="{64CCFD38-3986-6163-6C55-4C82CA77A3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076" y="322127"/>
            <a:ext cx="2639797" cy="634039"/>
          </a:xfrm>
          <a:prstGeom prst="rect">
            <a:avLst/>
          </a:prstGeom>
        </p:spPr>
      </p:pic>
      <p:pic>
        <p:nvPicPr>
          <p:cNvPr id="6" name="Картина 5">
            <a:extLst>
              <a:ext uri="{FF2B5EF4-FFF2-40B4-BE49-F238E27FC236}">
                <a16:creationId xmlns:a16="http://schemas.microsoft.com/office/drawing/2014/main" id="{1715F40C-0845-4842-1D5C-82C4C99C8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0987" y="322127"/>
            <a:ext cx="2094899" cy="1173775"/>
          </a:xfrm>
          <a:prstGeom prst="rect">
            <a:avLst/>
          </a:prstGeom>
        </p:spPr>
      </p:pic>
      <p:pic>
        <p:nvPicPr>
          <p:cNvPr id="8" name="Картина 7">
            <a:extLst>
              <a:ext uri="{FF2B5EF4-FFF2-40B4-BE49-F238E27FC236}">
                <a16:creationId xmlns:a16="http://schemas.microsoft.com/office/drawing/2014/main" id="{A12D5EC6-4912-A57F-84B6-6967A1458A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50987" y="3706188"/>
            <a:ext cx="2116423" cy="1587318"/>
          </a:xfrm>
          <a:prstGeom prst="rect">
            <a:avLst/>
          </a:prstGeom>
        </p:spPr>
      </p:pic>
      <p:sp>
        <p:nvSpPr>
          <p:cNvPr id="9" name="Текстово поле 8">
            <a:extLst>
              <a:ext uri="{FF2B5EF4-FFF2-40B4-BE49-F238E27FC236}">
                <a16:creationId xmlns:a16="http://schemas.microsoft.com/office/drawing/2014/main" id="{42BE26B3-A0F9-AE65-D799-ED2FC0881403}"/>
              </a:ext>
            </a:extLst>
          </p:cNvPr>
          <p:cNvSpPr txBox="1"/>
          <p:nvPr/>
        </p:nvSpPr>
        <p:spPr>
          <a:xfrm>
            <a:off x="9466111" y="5383610"/>
            <a:ext cx="2464649" cy="276999"/>
          </a:xfrm>
          <a:prstGeom prst="rect">
            <a:avLst/>
          </a:prstGeom>
          <a:noFill/>
        </p:spPr>
        <p:txBody>
          <a:bodyPr wrap="none" rtlCol="0">
            <a:spAutoFit/>
          </a:bodyPr>
          <a:lstStyle/>
          <a:p>
            <a:r>
              <a:rPr lang="en-US" sz="1200" dirty="0">
                <a:effectLst/>
                <a:latin typeface="Verdana" panose="020B0604030504040204" pitchFamily="34" charset="0"/>
                <a:ea typeface="Verdana" panose="020B0604030504040204" pitchFamily="34" charset="0"/>
              </a:rPr>
              <a:t>Official Opening of the library</a:t>
            </a:r>
            <a:endParaRPr lang="bg-BG" sz="1200" dirty="0">
              <a:latin typeface="Verdana" panose="020B0604030504040204" pitchFamily="34" charset="0"/>
              <a:ea typeface="Verdana" panose="020B0604030504040204" pitchFamily="34" charset="0"/>
            </a:endParaRPr>
          </a:p>
        </p:txBody>
      </p:sp>
      <p:pic>
        <p:nvPicPr>
          <p:cNvPr id="10" name="Картина 9">
            <a:extLst>
              <a:ext uri="{FF2B5EF4-FFF2-40B4-BE49-F238E27FC236}">
                <a16:creationId xmlns:a16="http://schemas.microsoft.com/office/drawing/2014/main" id="{11F9CC8C-2F65-97E7-9741-6A5F504260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50987" y="1857646"/>
            <a:ext cx="2116422" cy="1587318"/>
          </a:xfrm>
          <a:prstGeom prst="rect">
            <a:avLst/>
          </a:prstGeom>
        </p:spPr>
      </p:pic>
      <p:pic>
        <p:nvPicPr>
          <p:cNvPr id="13" name="Картина 12">
            <a:extLst>
              <a:ext uri="{FF2B5EF4-FFF2-40B4-BE49-F238E27FC236}">
                <a16:creationId xmlns:a16="http://schemas.microsoft.com/office/drawing/2014/main" id="{8BAB6F32-598D-64FE-FE21-2D147AE678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8075" y="1276050"/>
            <a:ext cx="2081045" cy="1559733"/>
          </a:xfrm>
          <a:prstGeom prst="rect">
            <a:avLst/>
          </a:prstGeom>
        </p:spPr>
      </p:pic>
      <p:pic>
        <p:nvPicPr>
          <p:cNvPr id="15" name="Картина 14">
            <a:extLst>
              <a:ext uri="{FF2B5EF4-FFF2-40B4-BE49-F238E27FC236}">
                <a16:creationId xmlns:a16="http://schemas.microsoft.com/office/drawing/2014/main" id="{94D2D99A-DEEC-5CCA-FAFC-0BC64CF03B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4590" y="3014263"/>
            <a:ext cx="1822054" cy="1452502"/>
          </a:xfrm>
          <a:prstGeom prst="rect">
            <a:avLst/>
          </a:prstGeom>
        </p:spPr>
      </p:pic>
      <p:pic>
        <p:nvPicPr>
          <p:cNvPr id="17" name="Картина 16">
            <a:extLst>
              <a:ext uri="{FF2B5EF4-FFF2-40B4-BE49-F238E27FC236}">
                <a16:creationId xmlns:a16="http://schemas.microsoft.com/office/drawing/2014/main" id="{815BA90C-B953-0DA8-4C47-B2F965052D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1353" y="4727693"/>
            <a:ext cx="2137768" cy="1387539"/>
          </a:xfrm>
          <a:prstGeom prst="rect">
            <a:avLst/>
          </a:prstGeom>
        </p:spPr>
      </p:pic>
      <p:sp>
        <p:nvSpPr>
          <p:cNvPr id="18" name="Текстово поле 17">
            <a:extLst>
              <a:ext uri="{FF2B5EF4-FFF2-40B4-BE49-F238E27FC236}">
                <a16:creationId xmlns:a16="http://schemas.microsoft.com/office/drawing/2014/main" id="{A035DE10-1996-E498-E9DC-326A39CE4652}"/>
              </a:ext>
            </a:extLst>
          </p:cNvPr>
          <p:cNvSpPr txBox="1"/>
          <p:nvPr/>
        </p:nvSpPr>
        <p:spPr>
          <a:xfrm>
            <a:off x="0" y="6171409"/>
            <a:ext cx="3560014" cy="276999"/>
          </a:xfrm>
          <a:prstGeom prst="rect">
            <a:avLst/>
          </a:prstGeom>
          <a:noFill/>
        </p:spPr>
        <p:txBody>
          <a:bodyPr wrap="none" rtlCol="0">
            <a:spAutoFit/>
          </a:bodyPr>
          <a:lstStyle/>
          <a:p>
            <a:r>
              <a:rPr lang="en-US" sz="1200" dirty="0">
                <a:effectLst/>
                <a:latin typeface="Verdana" panose="020B0604030504040204" pitchFamily="34" charset="0"/>
                <a:ea typeface="Verdana" panose="020B0604030504040204" pitchFamily="34" charset="0"/>
                <a:cs typeface="Times New Roman" panose="02020603050405020304" pitchFamily="18" charset="0"/>
              </a:rPr>
              <a:t>Official opening of the Sensory/STEM Room</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8675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099F3072-5304-FDAA-A913-86D912E44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Текстово поле 2">
            <a:extLst>
              <a:ext uri="{FF2B5EF4-FFF2-40B4-BE49-F238E27FC236}">
                <a16:creationId xmlns:a16="http://schemas.microsoft.com/office/drawing/2014/main" id="{26250F72-CD62-D00A-C7F8-6573C33DE323}"/>
              </a:ext>
            </a:extLst>
          </p:cNvPr>
          <p:cNvSpPr txBox="1"/>
          <p:nvPr/>
        </p:nvSpPr>
        <p:spPr>
          <a:xfrm>
            <a:off x="3173698" y="2783625"/>
            <a:ext cx="5558972" cy="2862322"/>
          </a:xfrm>
          <a:prstGeom prst="rect">
            <a:avLst/>
          </a:prstGeom>
          <a:noFill/>
        </p:spPr>
        <p:txBody>
          <a:bodyPr wrap="square" rtlCol="0">
            <a:spAutoFit/>
          </a:bodyPr>
          <a:lstStyle/>
          <a:p>
            <a:r>
              <a:rPr lang="en-US" sz="1200" i="1" dirty="0">
                <a:effectLst/>
                <a:latin typeface="Verdana" panose="020B0604030504040204" pitchFamily="34" charset="0"/>
                <a:ea typeface="Verdana" panose="020B0604030504040204" pitchFamily="34" charset="0"/>
                <a:cs typeface="Times New Roman" panose="02020603050405020304" pitchFamily="18" charset="0"/>
              </a:rPr>
              <a:t>Iglika</a:t>
            </a:r>
            <a:r>
              <a:rPr lang="en-US" sz="1200" dirty="0">
                <a:effectLst/>
                <a:latin typeface="Verdana" panose="020B0604030504040204" pitchFamily="34" charset="0"/>
                <a:ea typeface="Verdana" panose="020B0604030504040204" pitchFamily="34" charset="0"/>
                <a:cs typeface="Times New Roman" panose="02020603050405020304" pitchFamily="18" charset="0"/>
              </a:rPr>
              <a:t> Kindergarten and </a:t>
            </a:r>
            <a:r>
              <a:rPr lang="en-US" sz="1200" dirty="0" err="1">
                <a:effectLst/>
                <a:latin typeface="Verdana" panose="020B0604030504040204" pitchFamily="34" charset="0"/>
                <a:ea typeface="Verdana" panose="020B0604030504040204" pitchFamily="34" charset="0"/>
                <a:cs typeface="Times New Roman" panose="02020603050405020304" pitchFamily="18" charset="0"/>
              </a:rPr>
              <a:t>Créche</a:t>
            </a:r>
            <a:r>
              <a:rPr lang="en-US" sz="1200" dirty="0">
                <a:effectLst/>
                <a:latin typeface="Verdana" panose="020B0604030504040204" pitchFamily="34" charset="0"/>
                <a:ea typeface="Verdana" panose="020B0604030504040204" pitchFamily="34" charset="0"/>
                <a:cs typeface="Times New Roman" panose="02020603050405020304" pitchFamily="18" charset="0"/>
              </a:rPr>
              <a:t> ‒ Varna is an educational institution working fervently towards providing a modern, innovative, creative positive and supportive educational environment and equal access to quality education and upbringing of each and every child.</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We strive to make optimal use of all available resources, and constantly enrich and improve our educational process, so that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Iglika</a:t>
            </a:r>
            <a:r>
              <a:rPr lang="en-US" sz="1200" dirty="0">
                <a:effectLst/>
                <a:latin typeface="Verdana" panose="020B0604030504040204" pitchFamily="34" charset="0"/>
                <a:ea typeface="Verdana" panose="020B0604030504040204" pitchFamily="34" charset="0"/>
                <a:cs typeface="Times New Roman" panose="02020603050405020304" pitchFamily="18" charset="0"/>
              </a:rPr>
              <a:t> Kindergarten be a happy childhood home for the children of our community.</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We are proud that our work has been highly appreciated and we are winners of the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I guarantee a Happy Childhood ‒ 2021 </a:t>
            </a:r>
            <a:r>
              <a:rPr lang="en-US" sz="1200" dirty="0">
                <a:effectLst/>
                <a:latin typeface="Verdana" panose="020B0604030504040204" pitchFamily="34" charset="0"/>
                <a:ea typeface="Verdana" panose="020B0604030504040204" pitchFamily="34" charset="0"/>
                <a:cs typeface="Times New Roman" panose="02020603050405020304" pitchFamily="18" charset="0"/>
              </a:rPr>
              <a:t>Badge of the State Agency for Child Protection and the Varna Award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Team of the Year in Preschool Education 2022</a:t>
            </a:r>
            <a:r>
              <a:rPr lang="en-US" sz="1200" dirty="0">
                <a:effectLst/>
                <a:latin typeface="Verdana" panose="020B0604030504040204" pitchFamily="34" charset="0"/>
                <a:ea typeface="Verdana" panose="020B0604030504040204" pitchFamily="34" charset="0"/>
                <a:cs typeface="Times New Roman" panose="02020603050405020304" pitchFamily="18" charset="0"/>
              </a:rPr>
              <a: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Картина 6">
            <a:extLst>
              <a:ext uri="{FF2B5EF4-FFF2-40B4-BE49-F238E27FC236}">
                <a16:creationId xmlns:a16="http://schemas.microsoft.com/office/drawing/2014/main" id="{A650D1D4-4ABC-FDEB-30F9-BAA48DC3C35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38939" y="4454780"/>
            <a:ext cx="1564294" cy="1540989"/>
          </a:xfrm>
          <a:prstGeom prst="rect">
            <a:avLst/>
          </a:prstGeom>
        </p:spPr>
      </p:pic>
      <p:pic>
        <p:nvPicPr>
          <p:cNvPr id="9" name="Картина 8">
            <a:extLst>
              <a:ext uri="{FF2B5EF4-FFF2-40B4-BE49-F238E27FC236}">
                <a16:creationId xmlns:a16="http://schemas.microsoft.com/office/drawing/2014/main" id="{7AD87B83-A0FB-F304-F5B9-C2F068B66B3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06115" y="380405"/>
            <a:ext cx="3162897" cy="2022815"/>
          </a:xfrm>
          <a:prstGeom prst="rect">
            <a:avLst/>
          </a:prstGeom>
        </p:spPr>
      </p:pic>
      <p:pic>
        <p:nvPicPr>
          <p:cNvPr id="13" name="Картина 12">
            <a:extLst>
              <a:ext uri="{FF2B5EF4-FFF2-40B4-BE49-F238E27FC236}">
                <a16:creationId xmlns:a16="http://schemas.microsoft.com/office/drawing/2014/main" id="{05AF86CE-C88E-E552-215C-7EAAA983BCB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13542" y="0"/>
            <a:ext cx="4782458" cy="2403221"/>
          </a:xfrm>
          <a:prstGeom prst="rect">
            <a:avLst/>
          </a:prstGeom>
        </p:spPr>
      </p:pic>
      <p:pic>
        <p:nvPicPr>
          <p:cNvPr id="15" name="Картина 14">
            <a:extLst>
              <a:ext uri="{FF2B5EF4-FFF2-40B4-BE49-F238E27FC236}">
                <a16:creationId xmlns:a16="http://schemas.microsoft.com/office/drawing/2014/main" id="{606B9497-5033-DDB9-0D50-9A49CA817A9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6002" y="4292185"/>
            <a:ext cx="1451428" cy="1750973"/>
          </a:xfrm>
          <a:prstGeom prst="rect">
            <a:avLst/>
          </a:prstGeom>
        </p:spPr>
      </p:pic>
    </p:spTree>
    <p:extLst>
      <p:ext uri="{BB962C8B-B14F-4D97-AF65-F5344CB8AC3E}">
        <p14:creationId xmlns:p14="http://schemas.microsoft.com/office/powerpoint/2010/main" val="268325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2FE66E32-AEAC-5214-17C7-2175BFD1E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Текстово поле 2">
            <a:extLst>
              <a:ext uri="{FF2B5EF4-FFF2-40B4-BE49-F238E27FC236}">
                <a16:creationId xmlns:a16="http://schemas.microsoft.com/office/drawing/2014/main" id="{E9F14FD6-9530-E8D9-9EED-2007152DE35B}"/>
              </a:ext>
            </a:extLst>
          </p:cNvPr>
          <p:cNvSpPr txBox="1"/>
          <p:nvPr/>
        </p:nvSpPr>
        <p:spPr>
          <a:xfrm>
            <a:off x="1714451" y="607038"/>
            <a:ext cx="9792297" cy="4739759"/>
          </a:xfrm>
          <a:prstGeom prst="rect">
            <a:avLst/>
          </a:prstGeom>
          <a:noFill/>
        </p:spPr>
        <p:txBody>
          <a:bodyPr wrap="square" rtlCol="0">
            <a:spAutoFit/>
          </a:bodyPr>
          <a:lstStyle/>
          <a:p>
            <a:pPr algn="ctr"/>
            <a:r>
              <a:rPr lang="en-US" sz="1400" b="1" dirty="0">
                <a:effectLst/>
                <a:latin typeface="Verdana" panose="020B0604030504040204" pitchFamily="34" charset="0"/>
                <a:ea typeface="Verdana" panose="020B0604030504040204" pitchFamily="34" charset="0"/>
                <a:cs typeface="Times New Roman" panose="02020603050405020304" pitchFamily="18" charset="0"/>
              </a:rPr>
              <a:t>THE CLUB AS A PLACE AND A COMMUNITY</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Over the past few years, we have paid special attention to the development of clubs and ateliers as an opportunity to transform the traditional frontal methods of working with a large group of children and enrich the educational interaction. We develop our clubs by: </a:t>
            </a:r>
            <a:endParaRPr lang="bg-BG" sz="1200" dirty="0">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providing appropriate physical space and equipment for their functioning;</a:t>
            </a:r>
            <a:endParaRPr lang="bg-BG" sz="1200" dirty="0">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creating small communities of children and adults, united in their common needs, interests and goals.</a:t>
            </a:r>
            <a:endParaRPr lang="bg-BG" sz="1200" b="1" dirty="0">
              <a:effectLst/>
              <a:latin typeface="Verdana" panose="020B0604030504040204" pitchFamily="34" charset="0"/>
              <a:ea typeface="Verdana" panose="020B0604030504040204" pitchFamily="34" charset="0"/>
              <a:cs typeface="Times New Roman" panose="02020603050405020304" pitchFamily="18" charset="0"/>
            </a:endParaRPr>
          </a:p>
          <a:p>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The abilities and talents of the children in the kindergarten are stimulated and developed through additional activities in:</a:t>
            </a:r>
            <a:endParaRPr lang="bg-BG" sz="1200" dirty="0">
              <a:latin typeface="Verdana" panose="020B0604030504040204" pitchFamily="34" charset="0"/>
              <a:ea typeface="Verdana" panose="020B0604030504040204" pitchFamily="34" charset="0"/>
              <a:cs typeface="Times New Roman" panose="02020603050405020304" pitchFamily="18" charset="0"/>
            </a:endParaRPr>
          </a:p>
          <a:p>
            <a:pPr marL="171450" indent="-171450">
              <a:buFont typeface="Wingdings" panose="05000000000000000000" pitchFamily="2" charset="2"/>
              <a:buChar char="Ø"/>
            </a:pPr>
            <a:r>
              <a:rPr lang="en-US" sz="1200" b="1" i="1" dirty="0">
                <a:effectLst/>
                <a:latin typeface="Verdana" panose="020B0604030504040204" pitchFamily="34" charset="0"/>
                <a:ea typeface="Verdana" panose="020B0604030504040204" pitchFamily="34" charset="0"/>
                <a:cs typeface="Times New Roman" panose="02020603050405020304" pitchFamily="18" charset="0"/>
              </a:rPr>
              <a:t>Iglika</a:t>
            </a:r>
            <a:r>
              <a:rPr lang="en-US" sz="1200" b="1" dirty="0">
                <a:effectLst/>
                <a:latin typeface="Verdana" panose="020B0604030504040204" pitchFamily="34" charset="0"/>
                <a:ea typeface="Verdana" panose="020B0604030504040204" pitchFamily="34" charset="0"/>
                <a:cs typeface="Times New Roman" panose="02020603050405020304" pitchFamily="18" charset="0"/>
              </a:rPr>
              <a:t> Cheerleader Formation </a:t>
            </a:r>
            <a:r>
              <a:rPr lang="en-US" sz="1200" dirty="0">
                <a:effectLst/>
                <a:latin typeface="Verdana" panose="020B0604030504040204" pitchFamily="34" charset="0"/>
                <a:ea typeface="Verdana" panose="020B0604030504040204" pitchFamily="34" charset="0"/>
                <a:cs typeface="Times New Roman" panose="02020603050405020304" pitchFamily="18" charset="0"/>
              </a:rPr>
              <a:t>led by the music teacher</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450215"/>
            <a:r>
              <a:rPr lang="en-US" sz="1200" dirty="0">
                <a:effectLst/>
                <a:latin typeface="Verdana" panose="020B0604030504040204" pitchFamily="34" charset="0"/>
                <a:ea typeface="Verdana" panose="020B0604030504040204" pitchFamily="34" charset="0"/>
                <a:cs typeface="Times New Roman" panose="02020603050405020304" pitchFamily="18" charset="0"/>
              </a:rPr>
              <a:t>The cheerleader dance group revitalizes every holiday imparting vividness and delight. The participant children also develop their musical-motor culture and aesthetic taste.</a:t>
            </a:r>
            <a:endParaRPr lang="bg-BG" sz="1200" dirty="0">
              <a:latin typeface="Verdana" panose="020B0604030504040204" pitchFamily="34" charset="0"/>
              <a:ea typeface="Verdana" panose="020B0604030504040204" pitchFamily="34" charset="0"/>
              <a:cs typeface="Times New Roman" panose="02020603050405020304" pitchFamily="18" charset="0"/>
            </a:endParaRPr>
          </a:p>
          <a:p>
            <a:pPr marL="621665" indent="-171450">
              <a:buFont typeface="Wingdings" panose="05000000000000000000" pitchFamily="2" charset="2"/>
              <a:buChar char="Ø"/>
            </a:pPr>
            <a:r>
              <a:rPr lang="en-US" sz="1200" b="1" i="1" dirty="0">
                <a:effectLst/>
                <a:latin typeface="Verdana" panose="020B0604030504040204" pitchFamily="34" charset="0"/>
                <a:ea typeface="Verdana" panose="020B0604030504040204" pitchFamily="34" charset="0"/>
                <a:cs typeface="Times New Roman" panose="02020603050405020304" pitchFamily="18" charset="0"/>
              </a:rPr>
              <a:t>The Iglika</a:t>
            </a:r>
            <a:r>
              <a:rPr lang="en-US" sz="1200" b="1" dirty="0">
                <a:effectLst/>
                <a:latin typeface="Verdana" panose="020B0604030504040204" pitchFamily="34" charset="0"/>
                <a:ea typeface="Verdana" panose="020B0604030504040204" pitchFamily="34" charset="0"/>
                <a:cs typeface="Times New Roman" panose="02020603050405020304" pitchFamily="18" charset="0"/>
              </a:rPr>
              <a:t> Vocal Group </a:t>
            </a:r>
            <a:r>
              <a:rPr lang="en-US" sz="1200" dirty="0">
                <a:effectLst/>
                <a:latin typeface="Verdana" panose="020B0604030504040204" pitchFamily="34" charset="0"/>
                <a:ea typeface="Verdana" panose="020B0604030504040204" pitchFamily="34" charset="0"/>
                <a:cs typeface="Times New Roman" panose="02020603050405020304" pitchFamily="18" charset="0"/>
              </a:rPr>
              <a:t>led by the music teacher</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457200" indent="-6985"/>
            <a:r>
              <a:rPr lang="en-US" sz="1200" dirty="0">
                <a:effectLst/>
                <a:latin typeface="Verdana" panose="020B0604030504040204" pitchFamily="34" charset="0"/>
                <a:ea typeface="Verdana" panose="020B0604030504040204" pitchFamily="34" charset="0"/>
                <a:cs typeface="Times New Roman" panose="02020603050405020304" pitchFamily="18" charset="0"/>
              </a:rPr>
              <a:t>The group is for musically gifted children and gives performances at competitions, festivals and holidays.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171450" lvl="0" indent="-171450">
              <a:buFont typeface="Wingdings" panose="05000000000000000000" pitchFamily="2" charset="2"/>
              <a:buChar char="Ø"/>
            </a:pPr>
            <a:r>
              <a:rPr lang="en-US" sz="1200" b="1" i="1" dirty="0" err="1">
                <a:effectLst/>
                <a:latin typeface="Verdana" panose="020B0604030504040204" pitchFamily="34" charset="0"/>
                <a:ea typeface="Verdana" panose="020B0604030504040204" pitchFamily="34" charset="0"/>
                <a:cs typeface="Times New Roman" panose="02020603050405020304" pitchFamily="18" charset="0"/>
              </a:rPr>
              <a:t>Ulybka</a:t>
            </a:r>
            <a:r>
              <a:rPr lang="en-US" sz="1200" b="1" i="1" dirty="0">
                <a:effectLst/>
                <a:latin typeface="Verdana" panose="020B0604030504040204" pitchFamily="34" charset="0"/>
                <a:ea typeface="Verdana" panose="020B0604030504040204" pitchFamily="34" charset="0"/>
                <a:cs typeface="Times New Roman" panose="02020603050405020304" pitchFamily="18" charset="0"/>
              </a:rPr>
              <a:t> </a:t>
            </a:r>
            <a:r>
              <a:rPr lang="en-US" sz="1200" b="1" dirty="0">
                <a:effectLst/>
                <a:latin typeface="Verdana" panose="020B0604030504040204" pitchFamily="34" charset="0"/>
                <a:ea typeface="Verdana" panose="020B0604030504040204" pitchFamily="34" charset="0"/>
                <a:cs typeface="Times New Roman" panose="02020603050405020304" pitchFamily="18" charset="0"/>
              </a:rPr>
              <a:t>Vocal Band</a:t>
            </a:r>
            <a:r>
              <a:rPr lang="en-US" sz="1200" dirty="0">
                <a:effectLst/>
                <a:latin typeface="Verdana" panose="020B0604030504040204" pitchFamily="34" charset="0"/>
                <a:ea typeface="Verdana" panose="020B0604030504040204" pitchFamily="34" charset="0"/>
                <a:cs typeface="Times New Roman" panose="02020603050405020304" pitchFamily="18" charset="0"/>
              </a:rPr>
              <a:t>, led by a music teacher.</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1039495"/>
            <a:r>
              <a:rPr lang="en-US" sz="1200" dirty="0">
                <a:effectLst/>
                <a:latin typeface="Verdana" panose="020B0604030504040204" pitchFamily="34" charset="0"/>
                <a:ea typeface="Verdana" panose="020B0604030504040204" pitchFamily="34" charset="0"/>
                <a:cs typeface="Times New Roman" panose="02020603050405020304" pitchFamily="18" charset="0"/>
              </a:rPr>
              <a:t>Created for the Russian-speaking children in the kindergarten, for our work on the international</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1039495"/>
            <a:r>
              <a:rPr lang="en-US" sz="1200" dirty="0">
                <a:effectLst/>
                <a:latin typeface="Verdana" panose="020B0604030504040204" pitchFamily="34" charset="0"/>
                <a:ea typeface="Verdana" panose="020B0604030504040204" pitchFamily="34" charset="0"/>
                <a:cs typeface="Times New Roman" panose="02020603050405020304" pitchFamily="18" charset="0"/>
              </a:rPr>
              <a:t> project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Children in a World Without Borders</a:t>
            </a:r>
            <a:r>
              <a:rPr lang="en-US" sz="1200" dirty="0">
                <a:effectLst/>
                <a:latin typeface="Verdana" panose="020B0604030504040204" pitchFamily="34" charset="0"/>
                <a:ea typeface="Verdana" panose="020B0604030504040204" pitchFamily="34" charset="0"/>
                <a:cs typeface="Times New Roman" panose="02020603050405020304" pitchFamily="18" charset="0"/>
              </a:rPr>
              <a:t> and the intercultural education activities.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171450" lvl="0" indent="-171450">
              <a:buFont typeface="Wingdings" panose="05000000000000000000" pitchFamily="2" charset="2"/>
              <a:buChar char="Ø"/>
            </a:pPr>
            <a:r>
              <a:rPr lang="en-US" sz="1200" b="1" dirty="0">
                <a:effectLst/>
                <a:latin typeface="Verdana" panose="020B0604030504040204" pitchFamily="34" charset="0"/>
                <a:ea typeface="Verdana" panose="020B0604030504040204" pitchFamily="34" charset="0"/>
                <a:cs typeface="Times New Roman" panose="02020603050405020304" pitchFamily="18" charset="0"/>
              </a:rPr>
              <a:t>Mathematics Club</a:t>
            </a:r>
            <a:r>
              <a:rPr lang="en-US" sz="1200" dirty="0">
                <a:effectLst/>
                <a:latin typeface="Verdana" panose="020B0604030504040204" pitchFamily="34" charset="0"/>
                <a:ea typeface="Verdana" panose="020B0604030504040204" pitchFamily="34" charset="0"/>
                <a:cs typeface="Times New Roman" panose="02020603050405020304" pitchFamily="18" charset="0"/>
              </a:rPr>
              <a:t>, headed by a pedagogical advisor</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1039495"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This circle enhances the development of ideas, skills and preparation for participation in competitions of children with outstanding abilities in the field of mathematics.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1039495"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latin typeface="Verdana" panose="020B0604030504040204" pitchFamily="34" charset="0"/>
              <a:ea typeface="Verdana" panose="020B0604030504040204" pitchFamily="34" charset="0"/>
              <a:cs typeface="Times New Roman" panose="02020603050405020304" pitchFamily="18" charset="0"/>
            </a:endParaRPr>
          </a:p>
          <a:p>
            <a:pPr marL="1039495"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Along with the gifted children, we, in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Iglika</a:t>
            </a:r>
            <a:r>
              <a:rPr lang="en-US" sz="1200" dirty="0">
                <a:effectLst/>
                <a:latin typeface="Verdana" panose="020B0604030504040204" pitchFamily="34" charset="0"/>
                <a:ea typeface="Verdana" panose="020B0604030504040204" pitchFamily="34" charset="0"/>
                <a:cs typeface="Times New Roman" panose="02020603050405020304" pitchFamily="18" charset="0"/>
              </a:rPr>
              <a:t> Kindergarten, take care of the inclusion of children with learning and emotional-behavioral difficulties. To support their personal development, our specialists - a psychologist, a speech therapist, a resource teacher, and a pedagogical advisor work in specially equipped offices.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1039495"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05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Картина 4">
            <a:extLst>
              <a:ext uri="{FF2B5EF4-FFF2-40B4-BE49-F238E27FC236}">
                <a16:creationId xmlns:a16="http://schemas.microsoft.com/office/drawing/2014/main" id="{CCA1174A-06EA-0172-1CDB-59E87C7EB5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1388091">
            <a:off x="127129" y="2782615"/>
            <a:ext cx="1720846" cy="1078217"/>
          </a:xfrm>
          <a:prstGeom prst="rect">
            <a:avLst/>
          </a:prstGeom>
        </p:spPr>
      </p:pic>
      <p:pic>
        <p:nvPicPr>
          <p:cNvPr id="7" name="Картина 6">
            <a:extLst>
              <a:ext uri="{FF2B5EF4-FFF2-40B4-BE49-F238E27FC236}">
                <a16:creationId xmlns:a16="http://schemas.microsoft.com/office/drawing/2014/main" id="{75090DDB-6300-C335-BF2A-2DB2DC0C3DF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318986">
            <a:off x="470338" y="4230652"/>
            <a:ext cx="1091905" cy="1106548"/>
          </a:xfrm>
          <a:prstGeom prst="rect">
            <a:avLst/>
          </a:prstGeom>
        </p:spPr>
      </p:pic>
      <p:pic>
        <p:nvPicPr>
          <p:cNvPr id="11" name="Картина 10">
            <a:extLst>
              <a:ext uri="{FF2B5EF4-FFF2-40B4-BE49-F238E27FC236}">
                <a16:creationId xmlns:a16="http://schemas.microsoft.com/office/drawing/2014/main" id="{AE837853-6A64-B373-82FF-3D14EBF1686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92613">
            <a:off x="10349758" y="2868688"/>
            <a:ext cx="1708412" cy="973267"/>
          </a:xfrm>
          <a:prstGeom prst="rect">
            <a:avLst/>
          </a:prstGeom>
        </p:spPr>
      </p:pic>
      <p:pic>
        <p:nvPicPr>
          <p:cNvPr id="13" name="Картина 12">
            <a:extLst>
              <a:ext uri="{FF2B5EF4-FFF2-40B4-BE49-F238E27FC236}">
                <a16:creationId xmlns:a16="http://schemas.microsoft.com/office/drawing/2014/main" id="{6E13982F-9AF1-4990-A3D6-EC3BB453CFD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8132" y="592768"/>
            <a:ext cx="1396319" cy="1901371"/>
          </a:xfrm>
          <a:prstGeom prst="rect">
            <a:avLst/>
          </a:prstGeom>
        </p:spPr>
      </p:pic>
    </p:spTree>
    <p:extLst>
      <p:ext uri="{BB962C8B-B14F-4D97-AF65-F5344CB8AC3E}">
        <p14:creationId xmlns:p14="http://schemas.microsoft.com/office/powerpoint/2010/main" val="347869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844F6EBB-3D3A-B1F0-FC61-67B372297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Картина 3">
            <a:extLst>
              <a:ext uri="{FF2B5EF4-FFF2-40B4-BE49-F238E27FC236}">
                <a16:creationId xmlns:a16="http://schemas.microsoft.com/office/drawing/2014/main" id="{A8D12623-339F-9425-E4F3-27FA3E3D3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725" y="3935067"/>
            <a:ext cx="2681210" cy="2686485"/>
          </a:xfrm>
          <a:prstGeom prst="rect">
            <a:avLst/>
          </a:prstGeom>
        </p:spPr>
      </p:pic>
      <p:pic>
        <p:nvPicPr>
          <p:cNvPr id="6" name="Картина 5">
            <a:extLst>
              <a:ext uri="{FF2B5EF4-FFF2-40B4-BE49-F238E27FC236}">
                <a16:creationId xmlns:a16="http://schemas.microsoft.com/office/drawing/2014/main" id="{5346C055-B5AB-8E46-E333-33E7B4FAE01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64785" y="4060762"/>
            <a:ext cx="2681210" cy="2561409"/>
          </a:xfrm>
          <a:prstGeom prst="rect">
            <a:avLst/>
          </a:prstGeom>
        </p:spPr>
      </p:pic>
      <p:sp>
        <p:nvSpPr>
          <p:cNvPr id="9" name="Текстово поле 8">
            <a:extLst>
              <a:ext uri="{FF2B5EF4-FFF2-40B4-BE49-F238E27FC236}">
                <a16:creationId xmlns:a16="http://schemas.microsoft.com/office/drawing/2014/main" id="{34579C1E-E1DE-0FEC-5262-E3AF3A430E0B}"/>
              </a:ext>
            </a:extLst>
          </p:cNvPr>
          <p:cNvSpPr txBox="1"/>
          <p:nvPr/>
        </p:nvSpPr>
        <p:spPr>
          <a:xfrm>
            <a:off x="1216090" y="235829"/>
            <a:ext cx="9759820" cy="3508653"/>
          </a:xfrm>
          <a:prstGeom prst="rect">
            <a:avLst/>
          </a:prstGeom>
          <a:noFill/>
        </p:spPr>
        <p:txBody>
          <a:bodyPr wrap="square" rtlCol="0">
            <a:spAutoFit/>
          </a:bodyPr>
          <a:lstStyle/>
          <a:p>
            <a:pPr algn="ctr"/>
            <a:r>
              <a:rPr lang="en-US" sz="1400" b="1" dirty="0">
                <a:effectLst/>
                <a:latin typeface="Verdana" panose="020B0604030504040204" pitchFamily="34" charset="0"/>
                <a:ea typeface="Verdana" panose="020B0604030504040204" pitchFamily="34" charset="0"/>
                <a:cs typeface="Times New Roman" panose="02020603050405020304" pitchFamily="18" charset="0"/>
              </a:rPr>
              <a:t>THE CLUBS AS A STEP TO DEALING </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en-US" sz="1400" b="1" dirty="0">
                <a:effectLst/>
                <a:latin typeface="Verdana" panose="020B0604030504040204" pitchFamily="34" charset="0"/>
                <a:ea typeface="Verdana" panose="020B0604030504040204" pitchFamily="34" charset="0"/>
                <a:cs typeface="Times New Roman" panose="02020603050405020304" pitchFamily="18" charset="0"/>
              </a:rPr>
              <a:t>WITH THE 21ST CENTURY CHALLENGES</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400" b="1" dirty="0">
                <a:effectLst/>
                <a:latin typeface="Verdana" panose="020B0604030504040204" pitchFamily="34" charset="0"/>
                <a:ea typeface="Verdana" panose="020B0604030504040204" pitchFamily="34" charset="0"/>
                <a:cs typeface="Times New Roman" panose="02020603050405020304" pitchFamily="18" charset="0"/>
              </a:rPr>
              <a:t> </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b="1" dirty="0">
                <a:effectLst/>
                <a:latin typeface="Verdana" panose="020B0604030504040204" pitchFamily="34" charset="0"/>
                <a:ea typeface="Verdana" panose="020B0604030504040204" pitchFamily="34" charset="0"/>
                <a:cs typeface="Times New Roman" panose="02020603050405020304" pitchFamily="18" charset="0"/>
              </a:rPr>
              <a:t>Learning takes place where the child feels well accepted, supported, protected, successful, where his/her natural interests, curiosity, needs and impulses to know and transform the world and him/herself are satisfied.</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The contemporary dynamically changing world requires a dynamic pace of transformation in the educational sphere.</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The Covid 19 pandemic with its isolation, disease-related stress, and online learning have created new challenges.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During the academic year 2021-2022 our team has taken initiatives that have turned into causes uniting our small community for cooperation in the name of creating better conditions for the children's development and overcoming the consequences of the pandemic.</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As a result, on April 12, the Aviation and Astronautics Day, a newly equipped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bg-BG" sz="1200" b="1" dirty="0">
                <a:latin typeface="Verdana" panose="020B0604030504040204" pitchFamily="34" charset="0"/>
                <a:ea typeface="Verdana" panose="020B0604030504040204" pitchFamily="34" charset="0"/>
                <a:cs typeface="Times New Roman" panose="02020603050405020304" pitchFamily="18" charset="0"/>
              </a:rPr>
              <a:t>                     </a:t>
            </a:r>
            <a:r>
              <a:rPr lang="en-US" sz="1200" b="1" dirty="0">
                <a:effectLst/>
                <a:latin typeface="Verdana" panose="020B0604030504040204" pitchFamily="34" charset="0"/>
                <a:ea typeface="Verdana" panose="020B0604030504040204" pitchFamily="34" charset="0"/>
                <a:cs typeface="Times New Roman" panose="02020603050405020304" pitchFamily="18" charset="0"/>
              </a:rPr>
              <a:t>SENSORY</a:t>
            </a:r>
            <a:r>
              <a:rPr lang="en-US"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b="1" dirty="0">
                <a:effectLst/>
                <a:latin typeface="Verdana" panose="020B0604030504040204" pitchFamily="34" charset="0"/>
                <a:ea typeface="Verdana" panose="020B0604030504040204" pitchFamily="34" charset="0"/>
                <a:cs typeface="Times New Roman" panose="02020603050405020304" pitchFamily="18" charset="0"/>
              </a:rPr>
              <a:t>STEM room</a:t>
            </a:r>
            <a:r>
              <a:rPr lang="en-US" sz="1200" dirty="0">
                <a:effectLst/>
                <a:latin typeface="Verdana" panose="020B0604030504040204" pitchFamily="34" charset="0"/>
                <a:ea typeface="Verdana" panose="020B0604030504040204" pitchFamily="34" charset="0"/>
                <a:cs typeface="Times New Roman" panose="02020603050405020304" pitchFamily="18" charset="0"/>
              </a:rPr>
              <a:t> was opened to the public.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A month later, on the eve of May 24, the Day of the  Bulgarian ALPHABET and literature the newly created</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bg-BG" sz="1200" b="1" i="1" dirty="0">
                <a:effectLst/>
                <a:latin typeface="Verdana" panose="020B0604030504040204" pitchFamily="34" charset="0"/>
                <a:ea typeface="Verdana" panose="020B0604030504040204" pitchFamily="34" charset="0"/>
                <a:cs typeface="Times New Roman" panose="02020603050405020304" pitchFamily="18" charset="0"/>
              </a:rPr>
              <a:t>                                                                                                            </a:t>
            </a:r>
            <a:r>
              <a:rPr lang="en-US" sz="1200" b="1" i="1" dirty="0">
                <a:effectLst/>
                <a:latin typeface="Verdana" panose="020B0604030504040204" pitchFamily="34" charset="0"/>
                <a:ea typeface="Verdana" panose="020B0604030504040204" pitchFamily="34" charset="0"/>
                <a:cs typeface="Times New Roman" panose="02020603050405020304" pitchFamily="18" charset="0"/>
              </a:rPr>
              <a:t>Iglika</a:t>
            </a:r>
            <a:r>
              <a:rPr lang="en-US" sz="1200" b="1" dirty="0">
                <a:effectLst/>
                <a:latin typeface="Verdana" panose="020B0604030504040204" pitchFamily="34" charset="0"/>
                <a:ea typeface="Verdana" panose="020B0604030504040204" pitchFamily="34" charset="0"/>
                <a:cs typeface="Times New Roman" panose="02020603050405020304" pitchFamily="18" charset="0"/>
              </a:rPr>
              <a:t> Children's Library</a:t>
            </a:r>
            <a:r>
              <a:rPr lang="bg-BG" sz="1200" b="1" dirty="0">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opened its doors.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1361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22205625-4D78-CD5D-F7D2-1E5A9B867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Картина 3">
            <a:extLst>
              <a:ext uri="{FF2B5EF4-FFF2-40B4-BE49-F238E27FC236}">
                <a16:creationId xmlns:a16="http://schemas.microsoft.com/office/drawing/2014/main" id="{628FF036-B0F0-7CA5-1208-A7F08A59202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8380" y="188336"/>
            <a:ext cx="2702077" cy="2026558"/>
          </a:xfrm>
          <a:prstGeom prst="rect">
            <a:avLst/>
          </a:prstGeom>
        </p:spPr>
      </p:pic>
      <p:pic>
        <p:nvPicPr>
          <p:cNvPr id="6" name="Картина 5">
            <a:extLst>
              <a:ext uri="{FF2B5EF4-FFF2-40B4-BE49-F238E27FC236}">
                <a16:creationId xmlns:a16="http://schemas.microsoft.com/office/drawing/2014/main" id="{97CAC3C1-9623-F008-EA06-C8B59E22E8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02690" y="188336"/>
            <a:ext cx="2702077" cy="2026558"/>
          </a:xfrm>
          <a:prstGeom prst="rect">
            <a:avLst/>
          </a:prstGeom>
        </p:spPr>
      </p:pic>
      <p:sp>
        <p:nvSpPr>
          <p:cNvPr id="7" name="Текстово поле 6">
            <a:extLst>
              <a:ext uri="{FF2B5EF4-FFF2-40B4-BE49-F238E27FC236}">
                <a16:creationId xmlns:a16="http://schemas.microsoft.com/office/drawing/2014/main" id="{A868E052-94E1-94E0-B540-F003C11F115B}"/>
              </a:ext>
            </a:extLst>
          </p:cNvPr>
          <p:cNvSpPr txBox="1"/>
          <p:nvPr/>
        </p:nvSpPr>
        <p:spPr>
          <a:xfrm>
            <a:off x="2025347" y="2139857"/>
            <a:ext cx="8141305" cy="5221942"/>
          </a:xfrm>
          <a:prstGeom prst="rect">
            <a:avLst/>
          </a:prstGeom>
          <a:noFill/>
        </p:spPr>
        <p:txBody>
          <a:bodyPr wrap="square">
            <a:spAutoFit/>
          </a:bodyPr>
          <a:lstStyle/>
          <a:p>
            <a:pPr algn="ctr"/>
            <a:r>
              <a:rPr lang="en-US" sz="1400" b="1" dirty="0">
                <a:effectLst/>
                <a:latin typeface="Verdana" panose="020B0604030504040204" pitchFamily="34" charset="0"/>
                <a:ea typeface="Verdana" panose="020B0604030504040204" pitchFamily="34" charset="0"/>
                <a:cs typeface="Times New Roman" panose="02020603050405020304" pitchFamily="18" charset="0"/>
              </a:rPr>
              <a:t>A SENSORY STEM ROOM</a:t>
            </a:r>
            <a:endParaRPr lang="bg-BG" sz="1400" b="1" dirty="0">
              <a:effectLst/>
              <a:latin typeface="Verdana" panose="020B0604030504040204" pitchFamily="34" charset="0"/>
              <a:ea typeface="Verdana" panose="020B0604030504040204" pitchFamily="34" charset="0"/>
              <a:cs typeface="Times New Roman" panose="02020603050405020304" pitchFamily="18" charset="0"/>
            </a:endParaRPr>
          </a:p>
          <a:p>
            <a:pPr algn="ct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A combination of sensory and STEM environment is not common and proved to be a successful way to employ a room rather misused and neglected until then; a room which has been completely renovated and refurbished, and in which the two environments smoothly and harmoniously complement one another.</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In the common room two separate areas are set up:</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b="1" i="1" dirty="0">
                <a:effectLst/>
                <a:latin typeface="Verdana" panose="020B0604030504040204" pitchFamily="34" charset="0"/>
                <a:ea typeface="Verdana" panose="020B0604030504040204" pitchFamily="34" charset="0"/>
                <a:cs typeface="Times New Roman" panose="02020603050405020304" pitchFamily="18" charset="0"/>
              </a:rPr>
              <a:t>Sensory room</a:t>
            </a:r>
            <a:r>
              <a:rPr lang="en-US" sz="1200" i="1"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 a hall furbished according to the requirements for this type of environment;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b="1" i="1" dirty="0">
                <a:effectLst/>
                <a:latin typeface="Verdana" panose="020B0604030504040204" pitchFamily="34" charset="0"/>
                <a:ea typeface="Verdana" panose="020B0604030504040204" pitchFamily="34" charset="0"/>
                <a:cs typeface="Times New Roman" panose="02020603050405020304" pitchFamily="18" charset="0"/>
              </a:rPr>
              <a:t>STEM room </a:t>
            </a:r>
            <a:r>
              <a:rPr lang="en-US" sz="1200" dirty="0">
                <a:effectLst/>
                <a:latin typeface="Verdana" panose="020B0604030504040204" pitchFamily="34" charset="0"/>
                <a:ea typeface="Verdana" panose="020B0604030504040204" pitchFamily="34" charset="0"/>
                <a:cs typeface="Times New Roman" panose="02020603050405020304" pitchFamily="18" charset="0"/>
              </a:rPr>
              <a:t>‒ comprised of atelier areas. All ateliers have a theme and are arranged and bound together in the sequence of the STEM abbreviation.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The sensory / STEM room is attended according to a schedule that includes all groups from first to fourth, children from 3 to 7 years old.</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Teachers are free to choose the directions and topics of the weekly curriculum and extra-curricular activities and organize them as clubs which require an interactive environment and working in smaller groups of children. The children are divided into two subgroups beforehand. This allows for an optimal opportunity for participation of each child and the benefit of an individual approach to each and every one of the children.</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While the situation with the first subgroup takes place, the other subgroup are in the care of the psychologist and the speech therapist, who work with them on such topics as emotional intelligence, speech culture, social and behavioral skills, etc.</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The schedule provides time for the psychologist to perform individual and group work with children with special educational needs.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ctr">
              <a:spcAft>
                <a:spcPts val="750"/>
              </a:spcAft>
            </a:pPr>
            <a:endParaRPr lang="bg-BG" sz="16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endParaRPr>
          </a:p>
          <a:p>
            <a:pPr>
              <a:spcAft>
                <a:spcPts val="750"/>
              </a:spcAft>
            </a:pPr>
            <a:endParaRPr lang="bg-BG" sz="1200" dirty="0">
              <a:effectLst/>
              <a:latin typeface="Times New Roman" panose="02020603050405020304" pitchFamily="18" charset="0"/>
              <a:ea typeface="Times New Roman" panose="02020603050405020304" pitchFamily="18" charset="0"/>
            </a:endParaRPr>
          </a:p>
          <a:p>
            <a:endParaRPr lang="bg-BG" sz="1200" dirty="0"/>
          </a:p>
        </p:txBody>
      </p:sp>
    </p:spTree>
    <p:extLst>
      <p:ext uri="{BB962C8B-B14F-4D97-AF65-F5344CB8AC3E}">
        <p14:creationId xmlns:p14="http://schemas.microsoft.com/office/powerpoint/2010/main" val="381689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BFDADC01-F58B-3CFD-046C-B0DFEE0D7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6" name="Картина 5">
            <a:extLst>
              <a:ext uri="{FF2B5EF4-FFF2-40B4-BE49-F238E27FC236}">
                <a16:creationId xmlns:a16="http://schemas.microsoft.com/office/drawing/2014/main" id="{5CAF0A51-EE24-8782-65F2-69CCFDB9E6A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69588" y="544701"/>
            <a:ext cx="2278077" cy="3033486"/>
          </a:xfrm>
          <a:prstGeom prst="rect">
            <a:avLst/>
          </a:prstGeom>
        </p:spPr>
      </p:pic>
      <p:pic>
        <p:nvPicPr>
          <p:cNvPr id="8" name="Картина 7">
            <a:extLst>
              <a:ext uri="{FF2B5EF4-FFF2-40B4-BE49-F238E27FC236}">
                <a16:creationId xmlns:a16="http://schemas.microsoft.com/office/drawing/2014/main" id="{D5EF32B2-5EC6-8E26-7841-B6A85816109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0201" y="1209700"/>
            <a:ext cx="3268524" cy="2056014"/>
          </a:xfrm>
          <a:prstGeom prst="rect">
            <a:avLst/>
          </a:prstGeom>
        </p:spPr>
      </p:pic>
      <p:sp>
        <p:nvSpPr>
          <p:cNvPr id="9" name="Текстово поле 8">
            <a:extLst>
              <a:ext uri="{FF2B5EF4-FFF2-40B4-BE49-F238E27FC236}">
                <a16:creationId xmlns:a16="http://schemas.microsoft.com/office/drawing/2014/main" id="{4A06FA86-9652-4168-C12C-79F6B603392D}"/>
              </a:ext>
            </a:extLst>
          </p:cNvPr>
          <p:cNvSpPr txBox="1"/>
          <p:nvPr/>
        </p:nvSpPr>
        <p:spPr>
          <a:xfrm>
            <a:off x="5638800" y="2975428"/>
            <a:ext cx="914400" cy="914400"/>
          </a:xfrm>
          <a:prstGeom prst="rect">
            <a:avLst/>
          </a:prstGeom>
          <a:noFill/>
        </p:spPr>
        <p:txBody>
          <a:bodyPr wrap="square" rtlCol="0">
            <a:spAutoFit/>
          </a:bodyPr>
          <a:lstStyle/>
          <a:p>
            <a:endParaRPr lang="bg-BG" dirty="0"/>
          </a:p>
        </p:txBody>
      </p:sp>
      <p:sp>
        <p:nvSpPr>
          <p:cNvPr id="10" name="Текстово поле 9">
            <a:extLst>
              <a:ext uri="{FF2B5EF4-FFF2-40B4-BE49-F238E27FC236}">
                <a16:creationId xmlns:a16="http://schemas.microsoft.com/office/drawing/2014/main" id="{6F583E46-D51D-FD4D-17B8-860503EE60E3}"/>
              </a:ext>
            </a:extLst>
          </p:cNvPr>
          <p:cNvSpPr txBox="1"/>
          <p:nvPr/>
        </p:nvSpPr>
        <p:spPr>
          <a:xfrm>
            <a:off x="5384800" y="1109739"/>
            <a:ext cx="1001486" cy="369332"/>
          </a:xfrm>
          <a:prstGeom prst="rect">
            <a:avLst/>
          </a:prstGeom>
          <a:noFill/>
        </p:spPr>
        <p:txBody>
          <a:bodyPr wrap="square" rtlCol="0">
            <a:spAutoFit/>
          </a:bodyPr>
          <a:lstStyle/>
          <a:p>
            <a:endParaRPr lang="bg-BG" dirty="0"/>
          </a:p>
        </p:txBody>
      </p:sp>
      <p:pic>
        <p:nvPicPr>
          <p:cNvPr id="12" name="Картина 11">
            <a:extLst>
              <a:ext uri="{FF2B5EF4-FFF2-40B4-BE49-F238E27FC236}">
                <a16:creationId xmlns:a16="http://schemas.microsoft.com/office/drawing/2014/main" id="{291580B2-9D6D-6887-5C0E-FAECC5CB0D1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912058" y="5362919"/>
            <a:ext cx="1628684" cy="1219213"/>
          </a:xfrm>
          <a:prstGeom prst="rect">
            <a:avLst/>
          </a:prstGeom>
        </p:spPr>
      </p:pic>
      <p:pic>
        <p:nvPicPr>
          <p:cNvPr id="14" name="Картина 13">
            <a:extLst>
              <a:ext uri="{FF2B5EF4-FFF2-40B4-BE49-F238E27FC236}">
                <a16:creationId xmlns:a16="http://schemas.microsoft.com/office/drawing/2014/main" id="{2CEF184C-DEDD-76F1-3D03-CBD92BBA9F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7161" y="2128421"/>
            <a:ext cx="968948" cy="790210"/>
          </a:xfrm>
          <a:prstGeom prst="rect">
            <a:avLst/>
          </a:prstGeom>
        </p:spPr>
      </p:pic>
      <p:sp>
        <p:nvSpPr>
          <p:cNvPr id="11" name="Текстово поле 10">
            <a:extLst>
              <a:ext uri="{FF2B5EF4-FFF2-40B4-BE49-F238E27FC236}">
                <a16:creationId xmlns:a16="http://schemas.microsoft.com/office/drawing/2014/main" id="{9EBFA229-954F-EA43-FFE2-07AF3BF1049E}"/>
              </a:ext>
            </a:extLst>
          </p:cNvPr>
          <p:cNvSpPr txBox="1"/>
          <p:nvPr/>
        </p:nvSpPr>
        <p:spPr>
          <a:xfrm>
            <a:off x="3526972" y="996636"/>
            <a:ext cx="4901942" cy="2862322"/>
          </a:xfrm>
          <a:prstGeom prst="rect">
            <a:avLst/>
          </a:prstGeom>
          <a:noFill/>
        </p:spPr>
        <p:txBody>
          <a:bodyPr wrap="square">
            <a:spAutoFit/>
          </a:bodyPr>
          <a:lstStyle/>
          <a:p>
            <a:pPr algn="just"/>
            <a:r>
              <a:rPr lang="en-US" sz="1200" b="1"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Equipment: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The equipment suitably </a:t>
            </a:r>
            <a:r>
              <a:rPr lang="en-US" sz="1200" dirty="0" err="1">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coloured</a:t>
            </a: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 comfortable and safe.</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The children can sit on the floor on a soft carpet, special modules or on a pouf chairs.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The room is equipped with space-themed light projectors, audiovisual lamps ‒ which can change the modes of sound and light, LED strip lights and spherical lamps, which allow for dimming and design of images and lighting effects.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If necessary, there is an aroma diffuser, which also contributes to a relaxing atmosphere.</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A sensory path, a "dry pool" with colored balls and modules for active play and psychomotor skills comprise the rest of the main furniture.</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Текстово поле 2">
            <a:extLst>
              <a:ext uri="{FF2B5EF4-FFF2-40B4-BE49-F238E27FC236}">
                <a16:creationId xmlns:a16="http://schemas.microsoft.com/office/drawing/2014/main" id="{BE747F82-E46E-5471-85CC-140C5911E650}"/>
              </a:ext>
            </a:extLst>
          </p:cNvPr>
          <p:cNvSpPr txBox="1"/>
          <p:nvPr/>
        </p:nvSpPr>
        <p:spPr>
          <a:xfrm>
            <a:off x="831501" y="637175"/>
            <a:ext cx="2090057" cy="307777"/>
          </a:xfrm>
          <a:prstGeom prst="rect">
            <a:avLst/>
          </a:prstGeom>
          <a:noFill/>
        </p:spPr>
        <p:txBody>
          <a:bodyPr wrap="square" rtlCol="0">
            <a:spAutoFit/>
          </a:bodyPr>
          <a:lstStyle/>
          <a:p>
            <a:pPr algn="just"/>
            <a:r>
              <a:rPr lang="en-US" sz="1400" b="1"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SENSORY ROOM</a:t>
            </a:r>
            <a:endParaRPr lang="bg-BG" sz="1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Текстово поле 4">
            <a:extLst>
              <a:ext uri="{FF2B5EF4-FFF2-40B4-BE49-F238E27FC236}">
                <a16:creationId xmlns:a16="http://schemas.microsoft.com/office/drawing/2014/main" id="{1F21A410-E644-D17B-6E45-A7362C7C2E25}"/>
              </a:ext>
            </a:extLst>
          </p:cNvPr>
          <p:cNvSpPr txBox="1"/>
          <p:nvPr/>
        </p:nvSpPr>
        <p:spPr>
          <a:xfrm>
            <a:off x="7798205" y="3909114"/>
            <a:ext cx="2742537" cy="1384995"/>
          </a:xfrm>
          <a:prstGeom prst="rect">
            <a:avLst/>
          </a:prstGeom>
          <a:noFill/>
        </p:spPr>
        <p:txBody>
          <a:bodyPr wrap="square" rtlCol="0">
            <a:spAutoFit/>
          </a:bodyPr>
          <a:lstStyle/>
          <a:p>
            <a:pPr algn="just"/>
            <a:r>
              <a:rPr lang="en-US" sz="1200" b="1"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Coming soon:</a:t>
            </a:r>
            <a:endParaRPr lang="bg-BG" sz="1200" b="1"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A1 size cordless writing board that provokes all sensory levels in an unconventional way, shining in seven different colors for engaging and collaborative drawing and writing activities</a:t>
            </a:r>
            <a:r>
              <a:rPr lang="en-US" sz="12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Картина 12">
            <a:extLst>
              <a:ext uri="{FF2B5EF4-FFF2-40B4-BE49-F238E27FC236}">
                <a16:creationId xmlns:a16="http://schemas.microsoft.com/office/drawing/2014/main" id="{9828F8CF-CD9F-1C60-CD55-1E89424A55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22010" y="275868"/>
            <a:ext cx="625403" cy="833871"/>
          </a:xfrm>
          <a:prstGeom prst="rect">
            <a:avLst/>
          </a:prstGeom>
        </p:spPr>
      </p:pic>
      <p:pic>
        <p:nvPicPr>
          <p:cNvPr id="16" name="Картина 15">
            <a:extLst>
              <a:ext uri="{FF2B5EF4-FFF2-40B4-BE49-F238E27FC236}">
                <a16:creationId xmlns:a16="http://schemas.microsoft.com/office/drawing/2014/main" id="{74D7FCE0-01ED-5B64-89FD-8672D7212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83977" y="3068999"/>
            <a:ext cx="780464" cy="739803"/>
          </a:xfrm>
          <a:prstGeom prst="rect">
            <a:avLst/>
          </a:prstGeom>
        </p:spPr>
      </p:pic>
      <p:sp>
        <p:nvSpPr>
          <p:cNvPr id="7" name="Текстово поле 6">
            <a:extLst>
              <a:ext uri="{FF2B5EF4-FFF2-40B4-BE49-F238E27FC236}">
                <a16:creationId xmlns:a16="http://schemas.microsoft.com/office/drawing/2014/main" id="{43968F6B-7307-B7AF-739E-29AF0BE4F893}"/>
              </a:ext>
            </a:extLst>
          </p:cNvPr>
          <p:cNvSpPr txBox="1"/>
          <p:nvPr/>
        </p:nvSpPr>
        <p:spPr>
          <a:xfrm>
            <a:off x="1681106" y="3972061"/>
            <a:ext cx="4420264" cy="2123658"/>
          </a:xfrm>
          <a:prstGeom prst="rect">
            <a:avLst/>
          </a:prstGeom>
          <a:noFill/>
        </p:spPr>
        <p:txBody>
          <a:bodyPr wrap="square" rtlCol="0">
            <a:spAutoFit/>
          </a:bodyPr>
          <a:lstStyle/>
          <a:p>
            <a:pPr algn="just"/>
            <a:r>
              <a:rPr lang="en-US" sz="1200" b="1"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Purpose:</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combining passive ‒ relaxing and calming, and active ‒ restorative and stimulating activities;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stimulating perception through the senses ‒ sight, hearing, smell, tactile senses;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developing the ideas about the surrounding world and one's own body, fine and gross motor skills, the vestibular system, etc.;</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working towards mastering one's emotional states;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a place to relax in a protected environment, etc.</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7443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561D5F20-DF99-F7E8-6DEC-9BEE39EE7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Картина 3">
            <a:extLst>
              <a:ext uri="{FF2B5EF4-FFF2-40B4-BE49-F238E27FC236}">
                <a16:creationId xmlns:a16="http://schemas.microsoft.com/office/drawing/2014/main" id="{C297C280-E264-E1B0-85AB-33C12885F82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44799" y="4217837"/>
            <a:ext cx="1598346" cy="2128358"/>
          </a:xfrm>
          <a:prstGeom prst="rect">
            <a:avLst/>
          </a:prstGeom>
        </p:spPr>
      </p:pic>
      <p:pic>
        <p:nvPicPr>
          <p:cNvPr id="6" name="Картина 5">
            <a:extLst>
              <a:ext uri="{FF2B5EF4-FFF2-40B4-BE49-F238E27FC236}">
                <a16:creationId xmlns:a16="http://schemas.microsoft.com/office/drawing/2014/main" id="{C474FD9A-D8FC-B359-DBA2-1EA3D6F7163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347201" y="3381110"/>
            <a:ext cx="2450915" cy="2977027"/>
          </a:xfrm>
          <a:prstGeom prst="rect">
            <a:avLst/>
          </a:prstGeom>
        </p:spPr>
      </p:pic>
      <p:pic>
        <p:nvPicPr>
          <p:cNvPr id="8" name="Картина 7">
            <a:extLst>
              <a:ext uri="{FF2B5EF4-FFF2-40B4-BE49-F238E27FC236}">
                <a16:creationId xmlns:a16="http://schemas.microsoft.com/office/drawing/2014/main" id="{B7873BCF-E3F3-336B-5E96-3B2664D02F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38050" y="926036"/>
            <a:ext cx="2841450" cy="2130421"/>
          </a:xfrm>
          <a:prstGeom prst="rect">
            <a:avLst/>
          </a:prstGeom>
        </p:spPr>
      </p:pic>
      <p:pic>
        <p:nvPicPr>
          <p:cNvPr id="5" name="Картина 4">
            <a:extLst>
              <a:ext uri="{FF2B5EF4-FFF2-40B4-BE49-F238E27FC236}">
                <a16:creationId xmlns:a16="http://schemas.microsoft.com/office/drawing/2014/main" id="{5CEEDF19-0D27-9F57-B142-B6D76AE12BA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26462" y="344978"/>
            <a:ext cx="1485297" cy="1113973"/>
          </a:xfrm>
          <a:prstGeom prst="rect">
            <a:avLst/>
          </a:prstGeom>
        </p:spPr>
      </p:pic>
      <p:sp>
        <p:nvSpPr>
          <p:cNvPr id="7" name="Текстово поле 6">
            <a:extLst>
              <a:ext uri="{FF2B5EF4-FFF2-40B4-BE49-F238E27FC236}">
                <a16:creationId xmlns:a16="http://schemas.microsoft.com/office/drawing/2014/main" id="{8983CF46-6580-A220-6AA7-65F8042B1014}"/>
              </a:ext>
            </a:extLst>
          </p:cNvPr>
          <p:cNvSpPr txBox="1"/>
          <p:nvPr/>
        </p:nvSpPr>
        <p:spPr>
          <a:xfrm>
            <a:off x="3219500" y="444911"/>
            <a:ext cx="57529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02124"/>
                </a:solidFill>
                <a:effectLst/>
                <a:uLnTx/>
                <a:uFillTx/>
                <a:latin typeface="Verdana" panose="020B0604030504040204" pitchFamily="34" charset="0"/>
                <a:ea typeface="Verdana" panose="020B0604030504040204" pitchFamily="34" charset="0"/>
                <a:cs typeface="Times New Roman" panose="02020603050405020304" pitchFamily="18" charset="0"/>
              </a:rPr>
              <a:t>The first STEM Atelier - S for Science</a:t>
            </a:r>
            <a:endParaRPr kumimoji="0" lang="bg-BG"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2" name="Текстово поле 11">
            <a:extLst>
              <a:ext uri="{FF2B5EF4-FFF2-40B4-BE49-F238E27FC236}">
                <a16:creationId xmlns:a16="http://schemas.microsoft.com/office/drawing/2014/main" id="{93ECE90D-EE1B-F1FE-755C-AFCDC7BAC0C2}"/>
              </a:ext>
            </a:extLst>
          </p:cNvPr>
          <p:cNvSpPr txBox="1"/>
          <p:nvPr/>
        </p:nvSpPr>
        <p:spPr>
          <a:xfrm>
            <a:off x="3719419" y="947875"/>
            <a:ext cx="4334070" cy="2654573"/>
          </a:xfrm>
          <a:prstGeom prst="rect">
            <a:avLst/>
          </a:prstGeom>
          <a:noFill/>
        </p:spPr>
        <p:txBody>
          <a:bodyPr wrap="square" rtlCol="0">
            <a:spAutoFit/>
          </a:bodyPr>
          <a:lstStyle/>
          <a:p>
            <a:pPr algn="just"/>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200" b="1"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Equipment: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workstations with tables and chairs suitable for individual and group work;</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cabinet with sink, for convenience when conducting experiments;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rich collection of encyclopedias, boards, maps, puzzles and other didactic materials related to different sections of science and arranged thematically on shelves;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a children size microscope, magnifiers, droppers, utensils and other tools for observations and experiments.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solidFill>
                  <a:srgbClr val="202124"/>
                </a:solidFill>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Текстово поле 13">
            <a:extLst>
              <a:ext uri="{FF2B5EF4-FFF2-40B4-BE49-F238E27FC236}">
                <a16:creationId xmlns:a16="http://schemas.microsoft.com/office/drawing/2014/main" id="{BB5431CD-77BF-FB1C-5EDA-5B0C20940E1B}"/>
              </a:ext>
            </a:extLst>
          </p:cNvPr>
          <p:cNvSpPr txBox="1"/>
          <p:nvPr/>
        </p:nvSpPr>
        <p:spPr>
          <a:xfrm>
            <a:off x="4882423" y="4084793"/>
            <a:ext cx="4215938" cy="1569660"/>
          </a:xfrm>
          <a:prstGeom prst="rect">
            <a:avLst/>
          </a:prstGeom>
          <a:noFill/>
        </p:spPr>
        <p:txBody>
          <a:bodyPr wrap="square" rtlCol="0">
            <a:spAutoFit/>
          </a:bodyPr>
          <a:lstStyle/>
          <a:p>
            <a:pPr algn="just"/>
            <a:r>
              <a:rPr lang="bg-BG" sz="1200" b="1" dirty="0" err="1">
                <a:effectLst/>
                <a:latin typeface="Verdana" panose="020B0604030504040204" pitchFamily="34" charset="0"/>
                <a:ea typeface="Verdana" panose="020B0604030504040204" pitchFamily="34" charset="0"/>
                <a:cs typeface="Times New Roman" panose="02020603050405020304" pitchFamily="18" charset="0"/>
              </a:rPr>
              <a:t>Purpose</a:t>
            </a:r>
            <a:r>
              <a:rPr lang="bg-BG" sz="1200" b="1" dirty="0">
                <a:effectLst/>
                <a:latin typeface="Verdana" panose="020B0604030504040204" pitchFamily="34" charset="0"/>
                <a:ea typeface="Verdana" panose="020B0604030504040204" pitchFamily="34" charset="0"/>
                <a:cs typeface="Times New Roman" panose="02020603050405020304" pitchFamily="18" charset="0"/>
              </a:rPr>
              <a: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bg-BG" sz="1200" dirty="0" err="1">
                <a:effectLst/>
                <a:latin typeface="Verdana" panose="020B0604030504040204" pitchFamily="34" charset="0"/>
                <a:ea typeface="Verdana" panose="020B0604030504040204" pitchFamily="34" charset="0"/>
                <a:cs typeface="Times New Roman" panose="02020603050405020304" pitchFamily="18" charset="0"/>
              </a:rPr>
              <a:t>club</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activit</a:t>
            </a:r>
            <a:r>
              <a:rPr lang="en-US" sz="1200" dirty="0" err="1">
                <a:effectLst/>
                <a:latin typeface="Verdana" panose="020B0604030504040204" pitchFamily="34" charset="0"/>
                <a:ea typeface="Verdana" panose="020B0604030504040204" pitchFamily="34" charset="0"/>
                <a:cs typeface="Times New Roman" panose="02020603050405020304" pitchFamily="18" charset="0"/>
              </a:rPr>
              <a:t>ies</a:t>
            </a:r>
            <a:r>
              <a:rPr lang="en-US"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game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and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practical</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situations</a:t>
            </a:r>
            <a:r>
              <a:rPr lang="bg-BG" sz="1200" dirty="0">
                <a:effectLst/>
                <a:latin typeface="Verdana" panose="020B0604030504040204" pitchFamily="34" charset="0"/>
                <a:ea typeface="Verdana" panose="020B0604030504040204" pitchFamily="34" charset="0"/>
                <a:cs typeface="Times New Roman" panose="02020603050405020304" pitchFamily="18" charset="0"/>
              </a:rPr>
              <a:t>;</a:t>
            </a:r>
          </a:p>
          <a:p>
            <a:pPr marL="342900" lvl="0" indent="-342900" algn="just">
              <a:buFont typeface="Wingdings" panose="05000000000000000000" pitchFamily="2" charset="2"/>
              <a:buChar char=""/>
            </a:pPr>
            <a:r>
              <a:rPr lang="bg-BG" sz="1200" dirty="0" err="1">
                <a:effectLst/>
                <a:latin typeface="Verdana" panose="020B0604030504040204" pitchFamily="34" charset="0"/>
                <a:ea typeface="Verdana" panose="020B0604030504040204" pitchFamily="34" charset="0"/>
                <a:cs typeface="Times New Roman" panose="02020603050405020304" pitchFamily="18" charset="0"/>
              </a:rPr>
              <a:t>experiment</a:t>
            </a:r>
            <a:r>
              <a:rPr lang="en-US" sz="1200" dirty="0">
                <a:effectLst/>
                <a:latin typeface="Verdana" panose="020B0604030504040204" pitchFamily="34" charset="0"/>
                <a:ea typeface="Verdana" panose="020B0604030504040204" pitchFamily="34" charset="0"/>
                <a:cs typeface="Times New Roman" panose="02020603050405020304" pitchFamily="18" charset="0"/>
              </a:rPr>
              <a:t>s</a:t>
            </a:r>
            <a:r>
              <a:rPr lang="bg-BG" sz="1200" dirty="0">
                <a:effectLst/>
                <a:latin typeface="Verdana" panose="020B0604030504040204" pitchFamily="34" charset="0"/>
                <a:ea typeface="Verdana" panose="020B0604030504040204" pitchFamily="34" charset="0"/>
                <a:cs typeface="Times New Roman" panose="02020603050405020304" pitchFamily="18" charset="0"/>
              </a:rPr>
              <a:t>;</a:t>
            </a:r>
          </a:p>
          <a:p>
            <a:pPr marL="342900" lvl="0" indent="-342900" algn="just">
              <a:buFont typeface="Wingdings" panose="05000000000000000000" pitchFamily="2" charset="2"/>
              <a:buChar char=""/>
            </a:pPr>
            <a:r>
              <a:rPr lang="bg-BG" sz="1200" dirty="0" err="1">
                <a:effectLst/>
                <a:latin typeface="Verdana" panose="020B0604030504040204" pitchFamily="34" charset="0"/>
                <a:ea typeface="Verdana" panose="020B0604030504040204" pitchFamily="34" charset="0"/>
                <a:cs typeface="Times New Roman" panose="02020603050405020304" pitchFamily="18" charset="0"/>
              </a:rPr>
              <a:t>research</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activit</a:t>
            </a:r>
            <a:r>
              <a:rPr lang="en-US" sz="1200" dirty="0" err="1">
                <a:effectLst/>
                <a:latin typeface="Verdana" panose="020B0604030504040204" pitchFamily="34" charset="0"/>
                <a:ea typeface="Verdana" panose="020B0604030504040204" pitchFamily="34" charset="0"/>
                <a:cs typeface="Times New Roman" panose="02020603050405020304" pitchFamily="18" charset="0"/>
              </a:rPr>
              <a:t>ies</a:t>
            </a:r>
            <a:r>
              <a:rPr lang="bg-BG" sz="1200" dirty="0">
                <a:effectLst/>
                <a:latin typeface="Verdana" panose="020B0604030504040204" pitchFamily="34" charset="0"/>
                <a:ea typeface="Verdana" panose="020B0604030504040204" pitchFamily="34" charset="0"/>
                <a:cs typeface="Times New Roman" panose="02020603050405020304" pitchFamily="18" charset="0"/>
              </a:rPr>
              <a:t>;</a:t>
            </a:r>
          </a:p>
          <a:p>
            <a:pPr marL="342900" lvl="0" indent="-342900" algn="just">
              <a:buFont typeface="Wingdings" panose="05000000000000000000" pitchFamily="2" charset="2"/>
              <a:buChar char=""/>
            </a:pPr>
            <a:r>
              <a:rPr lang="bg-BG" sz="1200" dirty="0" err="1">
                <a:effectLst/>
                <a:latin typeface="Verdana" panose="020B0604030504040204" pitchFamily="34" charset="0"/>
                <a:ea typeface="Verdana" panose="020B0604030504040204" pitchFamily="34" charset="0"/>
                <a:cs typeface="Times New Roman" panose="02020603050405020304" pitchFamily="18" charset="0"/>
              </a:rPr>
              <a:t>interactive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discussions</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and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other</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activities</a:t>
            </a:r>
            <a:r>
              <a:rPr lang="en-US" sz="1200" dirty="0">
                <a:effectLst/>
                <a:latin typeface="Verdana" panose="020B0604030504040204" pitchFamily="34" charset="0"/>
                <a:ea typeface="Verdana" panose="020B0604030504040204" pitchFamily="34" charset="0"/>
                <a:cs typeface="Times New Roman" panose="02020603050405020304" pitchFamily="18" charset="0"/>
              </a:rPr>
              <a: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	for getting</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to</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know</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the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natural</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world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en-US" sz="1200" dirty="0">
                <a:effectLst/>
                <a:latin typeface="Verdana" panose="020B0604030504040204" pitchFamily="34" charset="0"/>
                <a:ea typeface="Verdana" panose="020B0604030504040204" pitchFamily="34" charset="0"/>
                <a:cs typeface="Times New Roman" panose="02020603050405020304" pitchFamily="18" charset="0"/>
              </a:rPr>
              <a:t>	and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mastering</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the</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scientific</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method</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as</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an</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approach</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to</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problem</a:t>
            </a:r>
            <a:r>
              <a:rPr lang="bg-BG" sz="1200" dirty="0">
                <a:effectLst/>
                <a:latin typeface="Verdana" panose="020B0604030504040204" pitchFamily="34" charset="0"/>
                <a:ea typeface="Verdana" panose="020B0604030504040204" pitchFamily="34" charset="0"/>
                <a:cs typeface="Times New Roman" panose="02020603050405020304" pitchFamily="18" charset="0"/>
              </a:rPr>
              <a:t> </a:t>
            </a:r>
            <a:r>
              <a:rPr lang="bg-BG" sz="1200" dirty="0" err="1">
                <a:effectLst/>
                <a:latin typeface="Verdana" panose="020B0604030504040204" pitchFamily="34" charset="0"/>
                <a:ea typeface="Verdana" panose="020B0604030504040204" pitchFamily="34" charset="0"/>
                <a:cs typeface="Times New Roman" panose="02020603050405020304" pitchFamily="18" charset="0"/>
              </a:rPr>
              <a:t>solving</a:t>
            </a:r>
            <a:r>
              <a:rPr lang="bg-BG" sz="1200" dirty="0">
                <a:effectLst/>
                <a:latin typeface="Verdana" panose="020B0604030504040204" pitchFamily="34" charset="0"/>
                <a:ea typeface="Verdana" panose="020B0604030504040204" pitchFamily="34" charset="0"/>
                <a:cs typeface="Times New Roman" panose="02020603050405020304" pitchFamily="18" charset="0"/>
              </a:rPr>
              <a:t>.</a:t>
            </a:r>
            <a:endParaRPr kumimoji="0" lang="bg-BG"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pic>
        <p:nvPicPr>
          <p:cNvPr id="9" name="Картина 8">
            <a:extLst>
              <a:ext uri="{FF2B5EF4-FFF2-40B4-BE49-F238E27FC236}">
                <a16:creationId xmlns:a16="http://schemas.microsoft.com/office/drawing/2014/main" id="{8E0A806A-B585-8533-C128-68EE8C4EEB9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3884" y="1841837"/>
            <a:ext cx="2291806" cy="3078546"/>
          </a:xfrm>
          <a:prstGeom prst="rect">
            <a:avLst/>
          </a:prstGeom>
        </p:spPr>
      </p:pic>
    </p:spTree>
    <p:extLst>
      <p:ext uri="{BB962C8B-B14F-4D97-AF65-F5344CB8AC3E}">
        <p14:creationId xmlns:p14="http://schemas.microsoft.com/office/powerpoint/2010/main" val="208014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16CDA94E-CFD6-57F8-9B49-568D8E5CE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4" name="Картина 3">
            <a:extLst>
              <a:ext uri="{FF2B5EF4-FFF2-40B4-BE49-F238E27FC236}">
                <a16:creationId xmlns:a16="http://schemas.microsoft.com/office/drawing/2014/main" id="{2B0AE449-5591-C280-3DAF-5A95F6764A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71539" y="3172554"/>
            <a:ext cx="1963378" cy="2614433"/>
          </a:xfrm>
          <a:prstGeom prst="rect">
            <a:avLst/>
          </a:prstGeom>
        </p:spPr>
      </p:pic>
      <p:pic>
        <p:nvPicPr>
          <p:cNvPr id="8" name="Картина 7">
            <a:extLst>
              <a:ext uri="{FF2B5EF4-FFF2-40B4-BE49-F238E27FC236}">
                <a16:creationId xmlns:a16="http://schemas.microsoft.com/office/drawing/2014/main" id="{5365676E-C392-3CE8-ED2E-65647FBF769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35312" y="336730"/>
            <a:ext cx="1785259" cy="1338945"/>
          </a:xfrm>
          <a:prstGeom prst="rect">
            <a:avLst/>
          </a:prstGeom>
        </p:spPr>
      </p:pic>
      <p:sp>
        <p:nvSpPr>
          <p:cNvPr id="3" name="Текстово поле 2">
            <a:extLst>
              <a:ext uri="{FF2B5EF4-FFF2-40B4-BE49-F238E27FC236}">
                <a16:creationId xmlns:a16="http://schemas.microsoft.com/office/drawing/2014/main" id="{11CC27FD-48F4-2977-3376-AD851C4C9A6A}"/>
              </a:ext>
            </a:extLst>
          </p:cNvPr>
          <p:cNvSpPr txBox="1"/>
          <p:nvPr/>
        </p:nvSpPr>
        <p:spPr>
          <a:xfrm>
            <a:off x="2656114" y="686844"/>
            <a:ext cx="6879771" cy="738664"/>
          </a:xfrm>
          <a:prstGeom prst="rect">
            <a:avLst/>
          </a:prstGeom>
          <a:noFill/>
        </p:spPr>
        <p:txBody>
          <a:bodyPr wrap="square" rtlCol="0">
            <a:spAutoFit/>
          </a:bodyPr>
          <a:lstStyle/>
          <a:p>
            <a:pPr algn="ctr"/>
            <a:r>
              <a:rPr lang="en-US" sz="1400" b="1" dirty="0">
                <a:effectLst/>
                <a:latin typeface="Verdana" panose="020B0604030504040204" pitchFamily="34" charset="0"/>
                <a:ea typeface="Verdana" panose="020B0604030504040204" pitchFamily="34" charset="0"/>
                <a:cs typeface="Times New Roman" panose="02020603050405020304" pitchFamily="18" charset="0"/>
              </a:rPr>
              <a:t>The second atelier T for Technology </a:t>
            </a:r>
            <a:endParaRPr lang="bg-BG" sz="1400" b="1"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bg-BG" sz="1400" b="1" dirty="0">
                <a:latin typeface="Verdana" panose="020B0604030504040204" pitchFamily="34" charset="0"/>
                <a:ea typeface="Verdana" panose="020B0604030504040204" pitchFamily="34" charset="0"/>
                <a:cs typeface="Times New Roman" panose="02020603050405020304" pitchFamily="18" charset="0"/>
              </a:rPr>
              <a:t>                        </a:t>
            </a:r>
            <a:r>
              <a:rPr lang="en-US" sz="1400" b="1" dirty="0">
                <a:effectLst/>
                <a:latin typeface="Verdana" panose="020B0604030504040204" pitchFamily="34" charset="0"/>
                <a:ea typeface="Verdana" panose="020B0604030504040204" pitchFamily="34" charset="0"/>
                <a:cs typeface="Times New Roman" panose="02020603050405020304" pitchFamily="18" charset="0"/>
              </a:rPr>
              <a:t>and E for Engineering,</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bg-BG" sz="1400" b="1" dirty="0">
                <a:effectLst/>
                <a:latin typeface="Verdana" panose="020B0604030504040204" pitchFamily="34" charset="0"/>
                <a:ea typeface="Verdana" panose="020B0604030504040204" pitchFamily="34" charset="0"/>
                <a:cs typeface="Times New Roman" panose="02020603050405020304" pitchFamily="18" charset="0"/>
              </a:rPr>
              <a:t>                  </a:t>
            </a:r>
            <a:r>
              <a:rPr lang="en-US" sz="1400" b="1" dirty="0">
                <a:effectLst/>
                <a:latin typeface="Verdana" panose="020B0604030504040204" pitchFamily="34" charset="0"/>
                <a:ea typeface="Verdana" panose="020B0604030504040204" pitchFamily="34" charset="0"/>
                <a:cs typeface="Times New Roman" panose="02020603050405020304" pitchFamily="18" charset="0"/>
              </a:rPr>
              <a:t>united in one zone</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Текстово поле 4">
            <a:extLst>
              <a:ext uri="{FF2B5EF4-FFF2-40B4-BE49-F238E27FC236}">
                <a16:creationId xmlns:a16="http://schemas.microsoft.com/office/drawing/2014/main" id="{F51293E8-0F32-1EA0-7B7E-0A2F2E19317E}"/>
              </a:ext>
            </a:extLst>
          </p:cNvPr>
          <p:cNvSpPr txBox="1"/>
          <p:nvPr/>
        </p:nvSpPr>
        <p:spPr>
          <a:xfrm>
            <a:off x="3137284" y="2064261"/>
            <a:ext cx="5805714" cy="1384995"/>
          </a:xfrm>
          <a:prstGeom prst="rect">
            <a:avLst/>
          </a:prstGeom>
          <a:noFill/>
        </p:spPr>
        <p:txBody>
          <a:bodyPr wrap="square" rtlCol="0">
            <a:spAutoFit/>
          </a:bodyPr>
          <a:lstStyle/>
          <a:p>
            <a:pPr algn="just"/>
            <a:r>
              <a:rPr lang="en-US" sz="1200" b="1" dirty="0">
                <a:effectLst/>
                <a:latin typeface="Verdana" panose="020B0604030504040204" pitchFamily="34" charset="0"/>
                <a:ea typeface="Verdana" panose="020B0604030504040204" pitchFamily="34" charset="0"/>
                <a:cs typeface="Times New Roman" panose="02020603050405020304" pitchFamily="18" charset="0"/>
              </a:rPr>
              <a:t>Equipment: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programmable floor robots Bee Bot;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a rich set of LEGO-Education construction toys;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other types of construction toys ‒ wooden, metal;</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various hand materials for making models, and constructions.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tables and chairs for individual and group work.</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r>
              <a:rPr lang="en-US" sz="1200"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Текстово поле 6">
            <a:extLst>
              <a:ext uri="{FF2B5EF4-FFF2-40B4-BE49-F238E27FC236}">
                <a16:creationId xmlns:a16="http://schemas.microsoft.com/office/drawing/2014/main" id="{754AAA61-1753-6013-C7C4-E807C1519A4C}"/>
              </a:ext>
            </a:extLst>
          </p:cNvPr>
          <p:cNvSpPr txBox="1"/>
          <p:nvPr/>
        </p:nvSpPr>
        <p:spPr>
          <a:xfrm>
            <a:off x="4232743" y="4212946"/>
            <a:ext cx="4281714" cy="1384995"/>
          </a:xfrm>
          <a:prstGeom prst="rect">
            <a:avLst/>
          </a:prstGeom>
          <a:noFill/>
        </p:spPr>
        <p:txBody>
          <a:bodyPr wrap="square" rtlCol="0">
            <a:spAutoFit/>
          </a:bodyPr>
          <a:lstStyle/>
          <a:p>
            <a:pPr algn="just"/>
            <a:r>
              <a:rPr lang="en-US" sz="1200" b="1" dirty="0">
                <a:effectLst/>
                <a:latin typeface="Verdana" panose="020B0604030504040204" pitchFamily="34" charset="0"/>
                <a:ea typeface="Verdana" panose="020B0604030504040204" pitchFamily="34" charset="0"/>
                <a:cs typeface="Times New Roman" panose="02020603050405020304" pitchFamily="18" charset="0"/>
              </a:rPr>
              <a:t>Purpose:</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club activities, game and practical situations for mastering initial competencies in the field of technology and engineering;</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development of spatial and algorithmic thinking;</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problem solving skills;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socio-emotional study.</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9" name="Картина 8">
            <a:extLst>
              <a:ext uri="{FF2B5EF4-FFF2-40B4-BE49-F238E27FC236}">
                <a16:creationId xmlns:a16="http://schemas.microsoft.com/office/drawing/2014/main" id="{B0E75B51-3AFB-31CD-0A3B-9C02D752FF4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4534" y="1900957"/>
            <a:ext cx="2134209" cy="2866849"/>
          </a:xfrm>
          <a:prstGeom prst="rect">
            <a:avLst/>
          </a:prstGeom>
        </p:spPr>
      </p:pic>
      <p:pic>
        <p:nvPicPr>
          <p:cNvPr id="10" name="Картина 9">
            <a:extLst>
              <a:ext uri="{FF2B5EF4-FFF2-40B4-BE49-F238E27FC236}">
                <a16:creationId xmlns:a16="http://schemas.microsoft.com/office/drawing/2014/main" id="{F9C1D2DE-E257-BDAE-09EE-E3A85923356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130451" y="587996"/>
            <a:ext cx="2662083" cy="1996563"/>
          </a:xfrm>
          <a:prstGeom prst="rect">
            <a:avLst/>
          </a:prstGeom>
        </p:spPr>
      </p:pic>
      <p:pic>
        <p:nvPicPr>
          <p:cNvPr id="11" name="Картина 10">
            <a:extLst>
              <a:ext uri="{FF2B5EF4-FFF2-40B4-BE49-F238E27FC236}">
                <a16:creationId xmlns:a16="http://schemas.microsoft.com/office/drawing/2014/main" id="{DE39CCC5-EE4C-3ECD-FFC8-1EF083897E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18466" y="4945195"/>
            <a:ext cx="1004209" cy="1338945"/>
          </a:xfrm>
          <a:prstGeom prst="rect">
            <a:avLst/>
          </a:prstGeom>
        </p:spPr>
      </p:pic>
    </p:spTree>
    <p:extLst>
      <p:ext uri="{BB962C8B-B14F-4D97-AF65-F5344CB8AC3E}">
        <p14:creationId xmlns:p14="http://schemas.microsoft.com/office/powerpoint/2010/main" val="172664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a:extLst>
              <a:ext uri="{FF2B5EF4-FFF2-40B4-BE49-F238E27FC236}">
                <a16:creationId xmlns:a16="http://schemas.microsoft.com/office/drawing/2014/main" id="{C0FD1410-EAF5-A11F-6A43-E3D11B403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4" name="Картина 3">
            <a:extLst>
              <a:ext uri="{FF2B5EF4-FFF2-40B4-BE49-F238E27FC236}">
                <a16:creationId xmlns:a16="http://schemas.microsoft.com/office/drawing/2014/main" id="{06066A68-3A97-E756-724D-D85D1895B61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7029" y="3532095"/>
            <a:ext cx="2182164" cy="2905769"/>
          </a:xfrm>
          <a:prstGeom prst="rect">
            <a:avLst/>
          </a:prstGeom>
        </p:spPr>
      </p:pic>
      <p:pic>
        <p:nvPicPr>
          <p:cNvPr id="6" name="Картина 5">
            <a:extLst>
              <a:ext uri="{FF2B5EF4-FFF2-40B4-BE49-F238E27FC236}">
                <a16:creationId xmlns:a16="http://schemas.microsoft.com/office/drawing/2014/main" id="{16AE8259-3815-539E-19D4-AA0F2B39E94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57361" y="1809080"/>
            <a:ext cx="2382370" cy="3172364"/>
          </a:xfrm>
          <a:prstGeom prst="rect">
            <a:avLst/>
          </a:prstGeom>
        </p:spPr>
      </p:pic>
      <p:pic>
        <p:nvPicPr>
          <p:cNvPr id="5" name="Картина 4">
            <a:extLst>
              <a:ext uri="{FF2B5EF4-FFF2-40B4-BE49-F238E27FC236}">
                <a16:creationId xmlns:a16="http://schemas.microsoft.com/office/drawing/2014/main" id="{FAEF1BB4-8B25-B821-3560-E98712518C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69756" y="440532"/>
            <a:ext cx="1569230" cy="1176923"/>
          </a:xfrm>
          <a:prstGeom prst="rect">
            <a:avLst/>
          </a:prstGeom>
        </p:spPr>
      </p:pic>
      <p:sp>
        <p:nvSpPr>
          <p:cNvPr id="7" name="Текстово поле 6">
            <a:extLst>
              <a:ext uri="{FF2B5EF4-FFF2-40B4-BE49-F238E27FC236}">
                <a16:creationId xmlns:a16="http://schemas.microsoft.com/office/drawing/2014/main" id="{DD9C436F-1376-B3E0-7977-E968BC99B609}"/>
              </a:ext>
            </a:extLst>
          </p:cNvPr>
          <p:cNvSpPr txBox="1"/>
          <p:nvPr/>
        </p:nvSpPr>
        <p:spPr>
          <a:xfrm>
            <a:off x="2796147" y="4314123"/>
            <a:ext cx="6897073" cy="1631216"/>
          </a:xfrm>
          <a:prstGeom prst="rect">
            <a:avLst/>
          </a:prstGeom>
          <a:noFill/>
        </p:spPr>
        <p:txBody>
          <a:bodyPr wrap="square" rtlCol="0">
            <a:spAutoFit/>
          </a:bodyPr>
          <a:lstStyle/>
          <a:p>
            <a:r>
              <a:rPr lang="en-US" sz="1400" b="1" dirty="0">
                <a:effectLst/>
                <a:latin typeface="Verdana" panose="020B0604030504040204" pitchFamily="34" charset="0"/>
                <a:ea typeface="Verdana" panose="020B0604030504040204" pitchFamily="34" charset="0"/>
                <a:cs typeface="Times New Roman" panose="02020603050405020304" pitchFamily="18" charset="0"/>
              </a:rPr>
              <a:t>Expected results from the activities in the STEM workshops:</a:t>
            </a:r>
            <a:endParaRPr lang="bg-BG" sz="1400" b="1" dirty="0">
              <a:effectLst/>
              <a:latin typeface="Verdana" panose="020B0604030504040204" pitchFamily="34" charset="0"/>
              <a:ea typeface="Verdana" panose="020B0604030504040204" pitchFamily="34" charset="0"/>
              <a:cs typeface="Times New Roman" panose="02020603050405020304" pitchFamily="18" charset="0"/>
            </a:endParaRPr>
          </a:p>
          <a:p>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enriching the children's knowledge of the world around them;</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supporting the development of social and emotional competencies, teamwork skills, communication skills;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mastering basic concepts of mathematics, science, and technology;</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Wingdings" panose="05000000000000000000" pitchFamily="2" charset="2"/>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developing problem-solving skills, logical, creative and critical thinking.</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b="1"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Текстово поле 7">
            <a:extLst>
              <a:ext uri="{FF2B5EF4-FFF2-40B4-BE49-F238E27FC236}">
                <a16:creationId xmlns:a16="http://schemas.microsoft.com/office/drawing/2014/main" id="{A89630BA-F9E2-7A29-6B37-311B68CDC8D9}"/>
              </a:ext>
            </a:extLst>
          </p:cNvPr>
          <p:cNvSpPr txBox="1"/>
          <p:nvPr/>
        </p:nvSpPr>
        <p:spPr>
          <a:xfrm>
            <a:off x="3599542" y="474995"/>
            <a:ext cx="4992915" cy="553998"/>
          </a:xfrm>
          <a:prstGeom prst="rect">
            <a:avLst/>
          </a:prstGeom>
          <a:noFill/>
        </p:spPr>
        <p:txBody>
          <a:bodyPr wrap="square" rtlCol="0">
            <a:spAutoFit/>
          </a:bodyPr>
          <a:lstStyle/>
          <a:p>
            <a:pPr marL="1039495"/>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a:effectLst/>
                <a:latin typeface="Verdana" panose="020B0604030504040204" pitchFamily="34" charset="0"/>
                <a:ea typeface="Verdana" panose="020B0604030504040204" pitchFamily="34" charset="0"/>
                <a:cs typeface="Times New Roman" panose="02020603050405020304" pitchFamily="18" charset="0"/>
              </a:rPr>
              <a:t>The third studio M for Mathematics and Space</a:t>
            </a:r>
            <a:endParaRPr lang="bg-BG"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Текстово поле 10">
            <a:extLst>
              <a:ext uri="{FF2B5EF4-FFF2-40B4-BE49-F238E27FC236}">
                <a16:creationId xmlns:a16="http://schemas.microsoft.com/office/drawing/2014/main" id="{459E0600-FF38-D0F3-E627-B03E1D414AA3}"/>
              </a:ext>
            </a:extLst>
          </p:cNvPr>
          <p:cNvSpPr txBox="1"/>
          <p:nvPr/>
        </p:nvSpPr>
        <p:spPr>
          <a:xfrm>
            <a:off x="3232005" y="1431692"/>
            <a:ext cx="6025356" cy="1754326"/>
          </a:xfrm>
          <a:prstGeom prst="rect">
            <a:avLst/>
          </a:prstGeom>
          <a:noFill/>
        </p:spPr>
        <p:txBody>
          <a:bodyPr wrap="square" rtlCol="0">
            <a:spAutoFit/>
          </a:bodyPr>
          <a:lstStyle/>
          <a:p>
            <a:r>
              <a:rPr lang="en-US" sz="1200" b="1" dirty="0">
                <a:effectLst/>
                <a:latin typeface="Verdana" panose="020B0604030504040204" pitchFamily="34" charset="0"/>
                <a:ea typeface="Verdana" panose="020B0604030504040204" pitchFamily="34" charset="0"/>
                <a:cs typeface="Times New Roman" panose="02020603050405020304" pitchFamily="18" charset="0"/>
              </a:rPr>
              <a:t>Equipment:</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Montessori-based materials for mathematical literacy ‒ number strips, pink tower, brown ladder, sandpaper numbers, etc.;</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magnetic boards and various didactic games;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"Montessori" rugs;</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tables and chairs for individual and group work;</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200" dirty="0">
                <a:effectLst/>
                <a:latin typeface="Verdana" panose="020B0604030504040204" pitchFamily="34" charset="0"/>
                <a:ea typeface="Verdana" panose="020B0604030504040204" pitchFamily="34" charset="0"/>
                <a:cs typeface="Times New Roman" panose="02020603050405020304" pitchFamily="18" charset="0"/>
              </a:rPr>
              <a:t>• a collection of models of the Solar System made over a period of three years during the realization of our </a:t>
            </a:r>
            <a:r>
              <a:rPr lang="en-US" sz="1200" i="1" dirty="0">
                <a:effectLst/>
                <a:latin typeface="Verdana" panose="020B0604030504040204" pitchFamily="34" charset="0"/>
                <a:ea typeface="Verdana" panose="020B0604030504040204" pitchFamily="34" charset="0"/>
                <a:cs typeface="Times New Roman" panose="02020603050405020304" pitchFamily="18" charset="0"/>
              </a:rPr>
              <a:t>Space Tale</a:t>
            </a:r>
            <a:r>
              <a:rPr lang="en-US" sz="1200" dirty="0">
                <a:effectLst/>
                <a:latin typeface="Verdana" panose="020B0604030504040204" pitchFamily="34" charset="0"/>
                <a:ea typeface="Verdana" panose="020B0604030504040204" pitchFamily="34" charset="0"/>
                <a:cs typeface="Times New Roman" panose="02020603050405020304" pitchFamily="18" charset="0"/>
              </a:rPr>
              <a:t> Project and other games and materials on the topic of space.</a:t>
            </a:r>
            <a:r>
              <a:rPr lang="en-US" sz="1200" i="1" dirty="0">
                <a:effectLst/>
                <a:latin typeface="Verdana" panose="020B0604030504040204" pitchFamily="34" charset="0"/>
                <a:ea typeface="Verdana" panose="020B0604030504040204" pitchFamily="34" charset="0"/>
                <a:cs typeface="Times New Roman" panose="02020603050405020304" pitchFamily="18" charset="0"/>
              </a:rPr>
              <a:t> </a:t>
            </a:r>
            <a:endParaRPr lang="bg-BG" sz="12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0" name="Картина 9">
            <a:extLst>
              <a:ext uri="{FF2B5EF4-FFF2-40B4-BE49-F238E27FC236}">
                <a16:creationId xmlns:a16="http://schemas.microsoft.com/office/drawing/2014/main" id="{5DCA9CE2-301A-C9E9-EC15-005167BF45F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37029" y="306560"/>
            <a:ext cx="2069529" cy="2779964"/>
          </a:xfrm>
          <a:prstGeom prst="rect">
            <a:avLst/>
          </a:prstGeom>
        </p:spPr>
      </p:pic>
    </p:spTree>
    <p:extLst>
      <p:ext uri="{BB962C8B-B14F-4D97-AF65-F5344CB8AC3E}">
        <p14:creationId xmlns:p14="http://schemas.microsoft.com/office/powerpoint/2010/main" val="354559628"/>
      </p:ext>
    </p:extLst>
  </p:cSld>
  <p:clrMapOvr>
    <a:masterClrMapping/>
  </p:clrMapOvr>
</p:sld>
</file>

<file path=ppt/theme/theme1.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1420</TotalTime>
  <Words>2218</Words>
  <Application>Microsoft Office PowerPoint</Application>
  <PresentationFormat>Широк екран</PresentationFormat>
  <Paragraphs>161</Paragraphs>
  <Slides>12</Slides>
  <Notes>0</Notes>
  <HiddenSlides>0</HiddenSlides>
  <MMClips>0</MMClips>
  <ScaleCrop>false</ScaleCrop>
  <HeadingPairs>
    <vt:vector size="6" baseType="variant">
      <vt:variant>
        <vt:lpstr>Използвани шрифтове</vt:lpstr>
      </vt:variant>
      <vt:variant>
        <vt:i4>6</vt:i4>
      </vt:variant>
      <vt:variant>
        <vt:lpstr>Тема</vt:lpstr>
      </vt:variant>
      <vt:variant>
        <vt:i4>1</vt:i4>
      </vt:variant>
      <vt:variant>
        <vt:lpstr>Заглавия на слайдовете</vt:lpstr>
      </vt:variant>
      <vt:variant>
        <vt:i4>12</vt:i4>
      </vt:variant>
    </vt:vector>
  </HeadingPairs>
  <TitlesOfParts>
    <vt:vector size="19" baseType="lpstr">
      <vt:lpstr>Arial</vt:lpstr>
      <vt:lpstr>Calibri</vt:lpstr>
      <vt:lpstr>Calibri Light</vt:lpstr>
      <vt:lpstr>Times New Roman</vt:lpstr>
      <vt:lpstr>Verdana</vt:lpstr>
      <vt:lpstr>Wingdings</vt:lpstr>
      <vt:lpstr>Тема на Office</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Златинка Димитрова</dc:creator>
  <cp:lastModifiedBy>Златинка Димитрова</cp:lastModifiedBy>
  <cp:revision>21</cp:revision>
  <dcterms:created xsi:type="dcterms:W3CDTF">2022-06-06T17:00:59Z</dcterms:created>
  <dcterms:modified xsi:type="dcterms:W3CDTF">2022-06-14T12:49:58Z</dcterms:modified>
</cp:coreProperties>
</file>