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75" r:id="rId5"/>
    <p:sldId id="276" r:id="rId6"/>
    <p:sldId id="277" r:id="rId7"/>
    <p:sldId id="278" r:id="rId8"/>
    <p:sldId id="279" r:id="rId9"/>
    <p:sldId id="280" r:id="rId10"/>
    <p:sldId id="282" r:id="rId11"/>
    <p:sldId id="284" r:id="rId12"/>
  </p:sldIdLst>
  <p:sldSz cx="12192000" cy="6858000"/>
  <p:notesSz cx="6858000" cy="9144000"/>
  <p:defaultTextStyle>
    <a:defPPr rtl="0"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758" autoAdjust="0"/>
    <p:restoredTop sz="94660"/>
  </p:normalViewPr>
  <p:slideViewPr>
    <p:cSldViewPr>
      <p:cViewPr varScale="1">
        <p:scale>
          <a:sx n="57" d="100"/>
          <a:sy n="57" d="100"/>
        </p:scale>
        <p:origin x="5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ен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36C654F-BABA-4CF3-831A-B775F9510FF9}" type="datetime1">
              <a:rPr lang="bg-BG" smtClean="0"/>
              <a:t>28.8.2022 г.</a:t>
            </a:fld>
            <a:endParaRPr lang="bg-BG" dirty="0"/>
          </a:p>
        </p:txBody>
      </p:sp>
      <p:sp>
        <p:nvSpPr>
          <p:cNvPr id="4" name="Контейнер за долен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5" name="Контейнер за номер на слайд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ен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1D8FE72-880F-4621-B695-D864306870AD}" type="datetime1">
              <a:rPr lang="bg-BG" smtClean="0"/>
              <a:t>28.8.2022 г.</a:t>
            </a:fld>
            <a:endParaRPr lang="bg-BG" dirty="0"/>
          </a:p>
        </p:txBody>
      </p:sp>
      <p:sp>
        <p:nvSpPr>
          <p:cNvPr id="4" name="Контейнер за изображение на слайд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bg-BG" dirty="0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dirty="0" smtClean="0"/>
              <a:t>Редактиране на стиловете на текста в образеца</a:t>
            </a:r>
          </a:p>
          <a:p>
            <a:pPr lvl="1" rtl="0"/>
            <a:r>
              <a:rPr lang="bg-BG" dirty="0" smtClean="0"/>
              <a:t>Второ ниво</a:t>
            </a:r>
          </a:p>
          <a:p>
            <a:pPr lvl="2" rtl="0"/>
            <a:r>
              <a:rPr lang="bg-BG" dirty="0" smtClean="0"/>
              <a:t>Трето ниво</a:t>
            </a:r>
          </a:p>
          <a:p>
            <a:pPr lvl="3" rtl="0"/>
            <a:r>
              <a:rPr lang="bg-BG" dirty="0" smtClean="0"/>
              <a:t>Четвърто ниво</a:t>
            </a:r>
          </a:p>
          <a:p>
            <a:pPr lvl="4" rtl="0"/>
            <a:r>
              <a:rPr lang="bg-BG" dirty="0" smtClean="0"/>
              <a:t>Пето ниво</a:t>
            </a:r>
            <a:endParaRPr lang="bg-BG" dirty="0"/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bg-BG" smtClean="0"/>
              <a:t>1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407379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bg-BG" noProof="0" dirty="0" smtClean="0"/>
              <a:t>Щракнете, за да редактирате стила на заглавието на образеца</a:t>
            </a:r>
            <a:endParaRPr lang="bg-BG" noProof="0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bg-BG" smtClean="0"/>
              <a:t>Щракнете, за да редактирате стила на подзаглавието в образеца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е картини с на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title" hasCustomPrompt="1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bg-BG" noProof="0" dirty="0" smtClean="0"/>
              <a:t>Щракнете, за да редактирате стила на заглавието на образеца</a:t>
            </a:r>
            <a:endParaRPr lang="bg-BG" noProof="0" dirty="0"/>
          </a:p>
        </p:txBody>
      </p:sp>
      <p:sp>
        <p:nvSpPr>
          <p:cNvPr id="7" name="Свободна линия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dirty="0"/>
          </a:p>
        </p:txBody>
      </p:sp>
      <p:sp>
        <p:nvSpPr>
          <p:cNvPr id="15" name="Контейнер за картина 14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bg-BG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17" name="Контейнер за 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8" name="Свободна линия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dirty="0"/>
          </a:p>
        </p:txBody>
      </p:sp>
      <p:sp>
        <p:nvSpPr>
          <p:cNvPr id="19" name="Контейнер за картина 18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bg-BG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20" name="Контейнер за текст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картини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7" name="Свободна линия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dirty="0"/>
          </a:p>
        </p:txBody>
      </p:sp>
      <p:sp>
        <p:nvSpPr>
          <p:cNvPr id="15" name="Контейнер за картина 14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bg-BG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18" name="Свободна линия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dirty="0"/>
          </a:p>
        </p:txBody>
      </p:sp>
      <p:sp>
        <p:nvSpPr>
          <p:cNvPr id="19" name="Контейнер за картина 18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bg-BG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12" name="Свободна линия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dirty="0"/>
          </a:p>
        </p:txBody>
      </p:sp>
      <p:sp>
        <p:nvSpPr>
          <p:cNvPr id="13" name="Контейнер за картина 12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bg-BG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17" name="Контейнер за 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 rtl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ет карти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title" hasCustomPrompt="1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bg-BG" noProof="0" dirty="0" smtClean="0"/>
              <a:t>Щракнете, за да редактирате стила на заглавието на образеца</a:t>
            </a:r>
            <a:endParaRPr lang="bg-BG" noProof="0" dirty="0"/>
          </a:p>
        </p:txBody>
      </p:sp>
      <p:sp>
        <p:nvSpPr>
          <p:cNvPr id="8" name="Свободна линия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dirty="0"/>
          </a:p>
        </p:txBody>
      </p:sp>
      <p:sp>
        <p:nvSpPr>
          <p:cNvPr id="9" name="Контейнер за картина 8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sz="quarter" idx="13"/>
          </p:nvPr>
        </p:nvSpPr>
        <p:spPr>
          <a:xfrm>
            <a:off x="4405385" y="384723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bg-BG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10" name="Свободна линия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dirty="0"/>
          </a:p>
        </p:txBody>
      </p:sp>
      <p:sp>
        <p:nvSpPr>
          <p:cNvPr id="11" name="Контейнер за картина 10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bg-BG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12" name="Свободна линия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dirty="0"/>
          </a:p>
        </p:txBody>
      </p:sp>
      <p:sp>
        <p:nvSpPr>
          <p:cNvPr id="13" name="Контейнер за картина 12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bg-BG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14" name="Свободна линия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dirty="0"/>
          </a:p>
        </p:txBody>
      </p:sp>
      <p:sp>
        <p:nvSpPr>
          <p:cNvPr id="15" name="Контейнер за картина 14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bg-BG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20" name="Свободна линия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dirty="0"/>
          </a:p>
        </p:txBody>
      </p:sp>
      <p:sp>
        <p:nvSpPr>
          <p:cNvPr id="21" name="Контейнер за картина 20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bg-BG" smtClean="0"/>
              <a:t>Щракнете върху иконата, за да добавите картина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noProof="0" dirty="0" smtClean="0"/>
              <a:t>Щракнете, за да редактирате стила на заглавието на образеца</a:t>
            </a:r>
            <a:endParaRPr lang="bg-BG" noProof="0" dirty="0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Добавяне на долен </a:t>
            </a:r>
            <a:r>
              <a:rPr lang="bg-BG" dirty="0" err="1" smtClean="0"/>
              <a:t>колонтитул</a:t>
            </a:r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19D94F-33C5-4D98-8237-A4D409FD3697}" type="datetime1">
              <a:rPr lang="bg-BG" smtClean="0"/>
              <a:t>28.8.2022 г.</a:t>
            </a:fld>
            <a:endParaRPr lang="bg-BG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bg-BG" noProof="0" dirty="0" smtClean="0"/>
              <a:t>Щракнете, за да редактирате стила на заглавието на образеца</a:t>
            </a:r>
            <a:endParaRPr lang="bg-BG" noProof="0" dirty="0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Добавяне на долен </a:t>
            </a:r>
            <a:r>
              <a:rPr lang="bg-BG" dirty="0" err="1" smtClean="0"/>
              <a:t>колонтитул</a:t>
            </a:r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BFE963-5FFE-424F-9BD8-0960097778CC}" type="datetime1">
              <a:rPr lang="bg-BG" smtClean="0"/>
              <a:t>28.8.2022 г.</a:t>
            </a:fld>
            <a:endParaRPr lang="bg-BG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noProof="0" dirty="0" smtClean="0"/>
              <a:t>Щракнете, за да редактирате стила на заглавието на образеца</a:t>
            </a:r>
            <a:endParaRPr lang="bg-BG" dirty="0"/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Добавяне на долен </a:t>
            </a:r>
            <a:r>
              <a:rPr lang="bg-BG" dirty="0" err="1" smtClean="0"/>
              <a:t>колонтитул</a:t>
            </a:r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630CC2-5805-444A-A8F6-A18011F6AAE5}" type="datetime1">
              <a:rPr lang="bg-BG" smtClean="0"/>
              <a:t>28.8.2022 г.</a:t>
            </a:fld>
            <a:endParaRPr lang="bg-BG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bg-BG" noProof="0" dirty="0" smtClean="0"/>
              <a:t>Щракнете, за да редактирате стила на заглавието на образеца</a:t>
            </a:r>
            <a:endParaRPr lang="bg-BG" noProof="0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noProof="0" dirty="0" smtClean="0"/>
              <a:t>Щракнете, за да редактирате стила на заглавието на образеца</a:t>
            </a:r>
            <a:endParaRPr lang="bg-BG" noProof="0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Добавяне на долен </a:t>
            </a:r>
            <a:r>
              <a:rPr lang="bg-BG" dirty="0" err="1" smtClean="0"/>
              <a:t>колонтитул</a:t>
            </a:r>
            <a:endParaRPr lang="bg-BG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1924E3-B105-4A9C-A4A1-351521FCB11B}" type="datetime1">
              <a:rPr lang="bg-BG" smtClean="0"/>
              <a:t>28.8.2022 г.</a:t>
            </a:fld>
            <a:endParaRPr lang="bg-BG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5" name="Контейнер за 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8" name="Контейнер за долен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Добавяне на долен </a:t>
            </a:r>
            <a:r>
              <a:rPr lang="bg-BG" dirty="0" err="1" smtClean="0"/>
              <a:t>колонтитул</a:t>
            </a:r>
            <a:endParaRPr lang="bg-BG" dirty="0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C2BE3B-D736-4A14-B5C1-8239E387F557}" type="datetime1">
              <a:rPr lang="bg-BG" smtClean="0"/>
              <a:t>28.8.2022 г.</a:t>
            </a:fld>
            <a:endParaRPr lang="bg-BG" dirty="0"/>
          </a:p>
        </p:txBody>
      </p:sp>
      <p:sp>
        <p:nvSpPr>
          <p:cNvPr id="9" name="Контейнер за номер на слайд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4" name="Контейнер за долен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Добавяне на долен </a:t>
            </a:r>
            <a:r>
              <a:rPr lang="bg-BG" dirty="0" err="1" smtClean="0"/>
              <a:t>колонтитул</a:t>
            </a:r>
            <a:endParaRPr lang="bg-BG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7EC0DC-4431-4680-A2E3-495E18CC0B3A}" type="datetime1">
              <a:rPr lang="bg-BG" smtClean="0"/>
              <a:t>28.8.2022 г.</a:t>
            </a:fld>
            <a:endParaRPr lang="bg-BG" dirty="0"/>
          </a:p>
        </p:txBody>
      </p:sp>
      <p:sp>
        <p:nvSpPr>
          <p:cNvPr id="5" name="Контейнер за номер на слайд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ен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Добавяне на долен </a:t>
            </a:r>
            <a:r>
              <a:rPr lang="bg-BG" dirty="0" err="1" smtClean="0"/>
              <a:t>колонтитул</a:t>
            </a:r>
            <a:endParaRPr lang="bg-BG" dirty="0"/>
          </a:p>
        </p:txBody>
      </p:sp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D01B83-188E-41EE-BAAB-87B3AA742E98}" type="datetime1">
              <a:rPr lang="bg-BG" smtClean="0"/>
              <a:t>28.8.2022 г.</a:t>
            </a:fld>
            <a:endParaRPr lang="bg-BG" dirty="0"/>
          </a:p>
        </p:txBody>
      </p:sp>
      <p:sp>
        <p:nvSpPr>
          <p:cNvPr id="4" name="Контейнер за номер на слайд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4" name="Контейнер за текст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Добавяне на долен </a:t>
            </a:r>
            <a:r>
              <a:rPr lang="bg-BG" dirty="0" err="1" smtClean="0"/>
              <a:t>колонтитул</a:t>
            </a:r>
            <a:endParaRPr lang="bg-BG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94AB62-0EDC-4A09-873B-44459C66C63D}" type="datetime1">
              <a:rPr lang="bg-BG" smtClean="0"/>
              <a:t>28.8.2022 г.</a:t>
            </a:fld>
            <a:endParaRPr lang="bg-BG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вободна линия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12" name="Контейнер за картина 11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bg-BG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4" name="Контейнер за текст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Добавяне на долен </a:t>
            </a:r>
            <a:r>
              <a:rPr lang="bg-BG" dirty="0" err="1" smtClean="0"/>
              <a:t>колонтитул</a:t>
            </a:r>
            <a:endParaRPr lang="bg-BG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059BCA-0A70-4A76-9E1C-2B4DC0226A0B}" type="datetime1">
              <a:rPr lang="bg-BG" smtClean="0"/>
              <a:t>28.8.2022 г.</a:t>
            </a:fld>
            <a:endParaRPr lang="bg-BG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bg-BG" noProof="0" dirty="0" smtClean="0"/>
              <a:t>Щракнете, за да редактирате стила на заглавието на образеца</a:t>
            </a:r>
            <a:endParaRPr lang="bg-BG" noProof="0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dirty="0" smtClean="0"/>
              <a:t>Редактиране на стиловете на текста в образеца</a:t>
            </a:r>
          </a:p>
          <a:p>
            <a:pPr lvl="1" rtl="0"/>
            <a:r>
              <a:rPr lang="bg-BG" dirty="0" smtClean="0"/>
              <a:t>Второ ниво</a:t>
            </a:r>
          </a:p>
          <a:p>
            <a:pPr lvl="2" rtl="0"/>
            <a:r>
              <a:rPr lang="bg-BG" dirty="0" smtClean="0"/>
              <a:t>Трето ниво</a:t>
            </a:r>
          </a:p>
          <a:p>
            <a:pPr lvl="3" rtl="0"/>
            <a:r>
              <a:rPr lang="bg-BG" dirty="0" smtClean="0"/>
              <a:t>Четвърто ниво</a:t>
            </a:r>
          </a:p>
          <a:p>
            <a:pPr lvl="4" rtl="0"/>
            <a:r>
              <a:rPr lang="bg-BG" dirty="0" smtClean="0"/>
              <a:t>Пето ниво</a:t>
            </a:r>
            <a:endParaRPr lang="bg-BG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bg-BG" dirty="0" smtClean="0"/>
              <a:t>Добавяне на долен </a:t>
            </a:r>
            <a:r>
              <a:rPr lang="bg-BG" dirty="0" err="1" smtClean="0"/>
              <a:t>колонтитул</a:t>
            </a:r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EAB9AC5-2A97-4408-B276-958C46228888}" type="datetime1">
              <a:rPr lang="bg-BG" smtClean="0"/>
              <a:t>28.8.2022 г.</a:t>
            </a:fld>
            <a:endParaRPr lang="bg-BG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bg-BG" smtClean="0"/>
              <a:pPr rtl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dfor.varna.bg/" TargetMode="External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microsoft.com/office/2007/relationships/hdphoto" Target="../media/hdphoto2.wdp"/><Relationship Id="rId7" Type="http://schemas.openxmlformats.org/officeDocument/2006/relationships/image" Target="../media/image1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3.jpg"/><Relationship Id="rId7" Type="http://schemas.openxmlformats.org/officeDocument/2006/relationships/image" Target="../media/image2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s://www.youtube.com/watch?v=Cn8l-v1Udbw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g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6.wdp"/><Relationship Id="rId9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5015880" y="4913757"/>
            <a:ext cx="4540278" cy="1268143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>
            <a:normAutofit fontScale="92500" lnSpcReduction="10000"/>
          </a:bodyPr>
          <a:lstStyle/>
          <a:p>
            <a:r>
              <a:rPr lang="bg-BG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ИЗГОТВИЛИ:</a:t>
            </a:r>
          </a:p>
          <a:p>
            <a:r>
              <a:rPr lang="bg-BG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МАРИЯ </a:t>
            </a:r>
            <a:r>
              <a:rPr lang="bg-BG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ТОДОРОВА ПОПОВА – </a:t>
            </a:r>
            <a:r>
              <a:rPr lang="bg-BG" sz="12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НАЧАЛЕН УЧИТЕЛ</a:t>
            </a:r>
          </a:p>
          <a:p>
            <a:r>
              <a:rPr lang="bg-BG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ГАЛИНА ГЕОРГИЕВА </a:t>
            </a:r>
            <a:r>
              <a:rPr lang="bg-BG" sz="1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ГЕОРГИЕВА</a:t>
            </a:r>
            <a:r>
              <a:rPr lang="bg-BG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bg-BG" sz="12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УЧИТЕЛ ПО БЕЛ</a:t>
            </a:r>
          </a:p>
          <a:p>
            <a:r>
              <a:rPr lang="bg-BG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ГЕНОВЕВА НИКОЛАЕВА МАЛЧЕВА – </a:t>
            </a:r>
            <a:r>
              <a:rPr lang="bg-BG" sz="12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УЧИТЕЛ ПО АНГЛИЙСКИ ЕЗИК</a:t>
            </a:r>
          </a:p>
          <a:p>
            <a:endParaRPr lang="bg-BG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06210" y="-404613"/>
            <a:ext cx="10110936" cy="1233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1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КАЧЕСТВОТО НА ОБРАЗОВАНИЕТО В УСЛОВИЯТА НА ДИГИТАЛНА ТРАНСФОРМАЦИЯ</a:t>
            </a:r>
            <a:br>
              <a:rPr lang="ru-RU" sz="1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СПЕЦИФИКАТА НА ПОКОЛЕНИЯТА</a:t>
            </a:r>
            <a:r>
              <a:rPr lang="en-US" sz="1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1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bg-BG" sz="1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bg-BG" sz="1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07 - 09 </a:t>
            </a:r>
            <a:r>
              <a:rPr lang="bg-BG" sz="1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СЕПТЕМВРИ, ВАРНА, </a:t>
            </a:r>
            <a:r>
              <a:rPr lang="en-US" sz="1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2022</a:t>
            </a:r>
            <a:endParaRPr lang="bg-BG" sz="1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авоъгълник 4"/>
          <p:cNvSpPr/>
          <p:nvPr/>
        </p:nvSpPr>
        <p:spPr>
          <a:xfrm>
            <a:off x="0" y="707603"/>
            <a:ext cx="2342308" cy="290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bg-BG" sz="1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3"/>
              </a:rPr>
              <a:t>https://edfor.varna.bg/</a:t>
            </a:r>
            <a:r>
              <a:rPr lang="bg-BG" altLang="bg-BG" sz="1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67" t="-19160" r="-26030" b="-19138"/>
          <a:stretch/>
        </p:blipFill>
        <p:spPr>
          <a:xfrm>
            <a:off x="-168695" y="55921"/>
            <a:ext cx="3049127" cy="772830"/>
          </a:xfrm>
          <a:prstGeom prst="rect">
            <a:avLst/>
          </a:prstGeom>
        </p:spPr>
      </p:pic>
      <p:pic>
        <p:nvPicPr>
          <p:cNvPr id="7" name="Картина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176" y="1278143"/>
            <a:ext cx="914400" cy="929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4093988" y="6353490"/>
            <a:ext cx="6192688" cy="468626"/>
          </a:xfrm>
          <a:prstGeom prst="rect">
            <a:avLst/>
          </a:prstGeom>
        </p:spPr>
        <p:txBody>
          <a:bodyPr vert="horz" lIns="91440" tIns="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bg-BG" sz="1600" b="1" dirty="0" smtClean="0">
                <a:ln w="9525">
                  <a:solidFill>
                    <a:schemeClr val="tx2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ТРЕТО ОСНОВНО УЧИЛИЩЕ  </a:t>
            </a:r>
            <a:endParaRPr lang="en-US" sz="1600" b="1" dirty="0" smtClean="0">
              <a:ln w="9525">
                <a:solidFill>
                  <a:schemeClr val="tx2"/>
                </a:solidFill>
                <a:prstDash val="solid"/>
              </a:ln>
              <a:solidFill>
                <a:srgbClr val="00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ln w="9525">
                  <a:solidFill>
                    <a:schemeClr val="tx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bg-BG" sz="1600" b="1" dirty="0" smtClean="0">
                <a:ln w="9525">
                  <a:solidFill>
                    <a:schemeClr val="tx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АНГЕЛ КЪНЧЕВ“</a:t>
            </a:r>
            <a:r>
              <a:rPr lang="en-US" sz="1600" b="1" dirty="0" smtClean="0">
                <a:ln w="9525">
                  <a:solidFill>
                    <a:schemeClr val="tx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bg-BG" sz="1600" b="1" dirty="0" smtClean="0">
                <a:ln w="9525">
                  <a:solidFill>
                    <a:schemeClr val="tx2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ВАРНА</a:t>
            </a:r>
            <a:r>
              <a:rPr lang="en-US" sz="1600" b="1" dirty="0" smtClean="0">
                <a:ln w="9525">
                  <a:solidFill>
                    <a:schemeClr val="tx2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bg-BG" sz="1600" b="1" dirty="0" smtClean="0">
                <a:ln w="9525">
                  <a:solidFill>
                    <a:schemeClr val="tx2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БЪЛГАРИЯ</a:t>
            </a:r>
            <a:endParaRPr lang="bg-BG" sz="1600" b="1" dirty="0">
              <a:ln w="9525">
                <a:solidFill>
                  <a:schemeClr val="tx2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Закръглен правоъгълник 10"/>
          <p:cNvSpPr/>
          <p:nvPr/>
        </p:nvSpPr>
        <p:spPr>
          <a:xfrm>
            <a:off x="2135560" y="2967522"/>
            <a:ext cx="7677845" cy="61085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4" name="Заглавие 1"/>
          <p:cNvSpPr>
            <a:spLocks noGrp="1"/>
          </p:cNvSpPr>
          <p:nvPr>
            <p:ph type="ctrTitle"/>
          </p:nvPr>
        </p:nvSpPr>
        <p:spPr>
          <a:xfrm>
            <a:off x="2169663" y="2980801"/>
            <a:ext cx="7832755" cy="482228"/>
          </a:xfrm>
        </p:spPr>
        <p:txBody>
          <a:bodyPr rtlCol="0">
            <a:normAutofit/>
          </a:bodyPr>
          <a:lstStyle/>
          <a:p>
            <a:r>
              <a:rPr lang="ru-RU" sz="1200" b="1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„ПРЕЗ МАЛКИТЕ СТЪПКИ ЗА ПОВИШАВАНЕ НА КАЧЕСТВОТО НА </a:t>
            </a:r>
            <a:r>
              <a:rPr lang="ru-RU" sz="1200" b="1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ОБРАЗОВАНИЕТО</a:t>
            </a:r>
            <a:r>
              <a:rPr lang="ru-RU" sz="1200" b="1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endParaRPr lang="bg-BG" sz="1200" b="1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Правоъгълник 17"/>
          <p:cNvSpPr/>
          <p:nvPr/>
        </p:nvSpPr>
        <p:spPr>
          <a:xfrm>
            <a:off x="5959530" y="998067"/>
            <a:ext cx="4947282" cy="886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"ТРИ ПРЕДМЕТА НЕ СА ВКЛЮЧЕНИ В УЧИЛИЩНАТА ПРОГРАМА: ТОЛЕРАНТНОСТ, ЛОГИКА, ЧОВЕЧНОСТ</a:t>
            </a:r>
            <a:r>
              <a:rPr lang="ru-RU" sz="1200" b="1" i="1" dirty="0">
                <a:latin typeface="Verdana" panose="020B0604030504040204" pitchFamily="34" charset="0"/>
                <a:ea typeface="Verdana" panose="020B0604030504040204" pitchFamily="34" charset="0"/>
              </a:rPr>
              <a:t>." </a:t>
            </a:r>
            <a:r>
              <a:rPr lang="ru-RU" sz="12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            </a:t>
            </a:r>
          </a:p>
          <a:p>
            <a:pPr algn="ctr">
              <a:lnSpc>
                <a:spcPct val="150000"/>
              </a:lnSpc>
            </a:pPr>
            <a:r>
              <a:rPr lang="ru-RU" sz="12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                        </a:t>
            </a:r>
            <a:r>
              <a:rPr lang="ru-RU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ВЕРНЕР МИЧ</a:t>
            </a:r>
            <a:endParaRPr lang="bg-BG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9" name="Picture 6" descr="http://ustrem-bg.com/userfiles/image/logo_varn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61919" y="120132"/>
            <a:ext cx="658617" cy="7235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664" y="842029"/>
            <a:ext cx="3789865" cy="2168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480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ов контейнер 2"/>
          <p:cNvSpPr txBox="1">
            <a:spLocks/>
          </p:cNvSpPr>
          <p:nvPr/>
        </p:nvSpPr>
        <p:spPr>
          <a:xfrm>
            <a:off x="119336" y="5085184"/>
            <a:ext cx="12000656" cy="177281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endParaRPr lang="ru-RU" sz="37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19336" y="5229200"/>
            <a:ext cx="11953328" cy="155679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В НАСТОЯЩАТА ПРЕЗЕНТАЦИЯ ЩЕ СПОДЕЛИМ С ВАС ЕДИН НЕПРЕДНАМЕРЕН СОЦИАЛЕН ЕКСПЕРИМЕНТ. В УЧИЛИЩЕ БЕ СФОРМИРАНА ПАРАЛЕЛКА С УСИЛЕНО ИЗУЧАВАНЕ НА ИНФОРМАЦИОННИ ТЕХНОЛОГИИ ОТ ПЪРВИ КЛАС. ОКАЗА СЕ, ЧЕ ЗА КЛАСА СА КАНДИДАТСТВАЛИ ИЗКЛЮЧИТЕЛНИ РАЗЛИЧНИ ДЕЦА. СЪС СОП, С ЛОГОПЕДИЧНИ ПРОБЛЕМИ, СЪС СЛОЖНИ СЕМЕЙНИ ОТНОШЕНИЯ, БИЛИНГВИ, ПЪРВЕНЦИ В СПОРТА, ИЗКУСТВАТА, С ИНТЕРЕСИ В ОБЛАСТТА НА МАТЕМАТИКАТА И РОБОТИКАТА, ТАЛАНТИ В ЛИТЕРАТУРАТА. ВСИЧКИ </a:t>
            </a:r>
            <a:r>
              <a:rPr lang="ru-RU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ТЕ, </a:t>
            </a:r>
            <a:r>
              <a:rPr lang="ru-RU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ОБЕДИНЕНИ ОТ ЖЕЛАНИЕТО СИ ДА ИЗУЧАВАТ ИНФОРМАЦИОННИ ТЕХНОЛОГИИ И ДА РЕАЛИЗИРАТ ОБЩИ ПРОЕКТИ.</a:t>
            </a:r>
            <a:endParaRPr lang="bg-BG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Контейнер за картина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3" r="16343"/>
          <a:stretch>
            <a:fillRect/>
          </a:stretch>
        </p:blipFill>
        <p:spPr/>
      </p:pic>
      <p:pic>
        <p:nvPicPr>
          <p:cNvPr id="7" name="Контейнер за картина 6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1" r="13681"/>
          <a:stretch>
            <a:fillRect/>
          </a:stretch>
        </p:blipFill>
        <p:spPr/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288" y="2790148"/>
            <a:ext cx="2486141" cy="1055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77839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кръглен правоъгълник 3"/>
          <p:cNvSpPr/>
          <p:nvPr/>
        </p:nvSpPr>
        <p:spPr>
          <a:xfrm>
            <a:off x="149514" y="134777"/>
            <a:ext cx="9046230" cy="653233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5952" y="230375"/>
            <a:ext cx="9037528" cy="53265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ВЪПРЕКИ ПРИТЕСНЕНИЕТО НА ПРЕПОДАВАТЕЛИТЕ СИ, ТЕЗИ УЧЕНИЦИ СЕ СПЛОТИХА И СТАНАХА ЕКИП, РАЗЛИЧИЯТА ИМ НЕ ГИ ОТДАЛЕЧАВАХА, А ГИ УЧЕХА НА ТОЛЕРАНТНОСТ:</a:t>
            </a:r>
            <a:endParaRPr lang="bg-BG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5087888" y="790854"/>
            <a:ext cx="4176464" cy="3672542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32500" lnSpcReduction="20000"/>
          </a:bodyPr>
          <a:lstStyle/>
          <a:p>
            <a:pPr>
              <a:lnSpc>
                <a:spcPct val="170000"/>
              </a:lnSpc>
            </a:pPr>
            <a:r>
              <a:rPr lang="ru-RU" sz="37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- ПОМАГАХА СИ</a:t>
            </a:r>
          </a:p>
          <a:p>
            <a:pPr>
              <a:lnSpc>
                <a:spcPct val="170000"/>
              </a:lnSpc>
            </a:pPr>
            <a:r>
              <a:rPr lang="ru-RU" sz="37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- ИЗГРАЖДАХА СЕ ВЗАИМНО</a:t>
            </a:r>
          </a:p>
          <a:p>
            <a:pPr>
              <a:lnSpc>
                <a:spcPct val="170000"/>
              </a:lnSpc>
            </a:pPr>
            <a:r>
              <a:rPr lang="ru-RU" sz="37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- НАУЧИХА ЗАЕДНО МНОГО ЗА СЕБЕ СИ, ДРУГИТЕ И СВЕТА</a:t>
            </a:r>
          </a:p>
          <a:p>
            <a:pPr>
              <a:lnSpc>
                <a:spcPct val="170000"/>
              </a:lnSpc>
            </a:pPr>
            <a:r>
              <a:rPr lang="ru-RU" sz="37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- ОТКРИХА ИДЕЯТА ЗА ДИГИТАЛИЗАЦИЯ С ЧОВЕШКО ЛИЦЕ</a:t>
            </a:r>
          </a:p>
          <a:p>
            <a:pPr>
              <a:lnSpc>
                <a:spcPct val="170000"/>
              </a:lnSpc>
            </a:pPr>
            <a:r>
              <a:rPr lang="ru-RU" sz="37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- РАЗБРАХА, ЧЕ НОВИТЕ ТЕХНОЛОГИИ НЕ ТРЯБВА ДА РАЗДЕЛЯТ ХОРАТА, А ДА ИМ ПОМАГАТ ДА РЕАЛИЗИРАТ ОБЩИТЕ СИ ПЛАНОВЕ. </a:t>
            </a: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872" y="5085350"/>
            <a:ext cx="2852128" cy="1694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https://www.clker.com/cliparts/2/5/y/k/W/h/friendship-hi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5" y="5634862"/>
            <a:ext cx="2587620" cy="110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Картина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2"/>
          <a:stretch/>
        </p:blipFill>
        <p:spPr>
          <a:xfrm>
            <a:off x="9052905" y="230375"/>
            <a:ext cx="3124489" cy="2250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Картина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9"/>
          <a:stretch/>
        </p:blipFill>
        <p:spPr>
          <a:xfrm>
            <a:off x="1759476" y="858629"/>
            <a:ext cx="3328412" cy="2283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280028"/>
            <a:ext cx="4097705" cy="2500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Картина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4"/>
          <a:stretch/>
        </p:blipFill>
        <p:spPr>
          <a:xfrm>
            <a:off x="2430948" y="3244566"/>
            <a:ext cx="2656940" cy="2944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451713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ов контейнер 2"/>
          <p:cNvSpPr txBox="1">
            <a:spLocks/>
          </p:cNvSpPr>
          <p:nvPr/>
        </p:nvSpPr>
        <p:spPr>
          <a:xfrm>
            <a:off x="119336" y="5670920"/>
            <a:ext cx="12000656" cy="93819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endParaRPr lang="ru-RU" sz="37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19336" y="5780165"/>
            <a:ext cx="11953328" cy="82309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ЩЕ БЪДЕ ПРЕДСТАВЕН ЕДИН ТЕХЕН ПРОДУКТ – ДИГИТАЛЕН АЛБУМ СЪС СПОМЕНИ. ИНИЦИАТОР И МЕНИДЖЪР Е </a:t>
            </a:r>
            <a:r>
              <a:rPr lang="ru-RU" sz="12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СИМОНА </a:t>
            </a:r>
            <a:r>
              <a:rPr lang="ru-RU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– ДЕТЕ С ИЗЯВЕНИ ЛИДЕРСКИ КАЧЕСТВА. </a:t>
            </a:r>
            <a:endParaRPr lang="bg-BG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Контейнер за картина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0" b="12180"/>
          <a:stretch>
            <a:fillRect/>
          </a:stretch>
        </p:blipFill>
        <p:spPr/>
      </p:pic>
      <p:sp>
        <p:nvSpPr>
          <p:cNvPr id="9" name="Правоъгълник 8"/>
          <p:cNvSpPr/>
          <p:nvPr/>
        </p:nvSpPr>
        <p:spPr>
          <a:xfrm>
            <a:off x="1220846" y="4880383"/>
            <a:ext cx="318162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sz="2400" b="1" cap="none" spc="0" dirty="0" smtClean="0">
                <a:ln/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Симона</a:t>
            </a:r>
            <a:endParaRPr lang="bg-BG" sz="2400" b="1" cap="none" spc="0" dirty="0">
              <a:ln/>
              <a:solidFill>
                <a:srgbClr val="FF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Правоъгълник 9"/>
          <p:cNvSpPr/>
          <p:nvPr/>
        </p:nvSpPr>
        <p:spPr>
          <a:xfrm>
            <a:off x="4871864" y="5013175"/>
            <a:ext cx="480530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sz="2400" b="1" dirty="0" smtClean="0">
                <a:ln/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Албум „Има такъв клас“</a:t>
            </a:r>
            <a:endParaRPr lang="bg-BG" sz="2400" b="1" cap="none" spc="0" dirty="0">
              <a:ln/>
              <a:solidFill>
                <a:srgbClr val="00B05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Картина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6"/>
          <a:stretch/>
        </p:blipFill>
        <p:spPr>
          <a:xfrm>
            <a:off x="9624392" y="2766823"/>
            <a:ext cx="2287625" cy="20965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4" descr="https://vignette.wikia.nocookie.net/community-sitcom/images/e/e9/Friends.png/revision/latest?cb=201402122238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244" y="5113894"/>
            <a:ext cx="924832" cy="92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Контейнер за картина 3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1" r="228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821716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vignette.wikia.nocookie.net/community-sitcom/images/e/e9/Friends.png/revision/latest?cb=201402122238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7795">
            <a:off x="3598861" y="850645"/>
            <a:ext cx="1473672" cy="14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vignette.wikia.nocookie.net/community-sitcom/images/e/e9/Friends.png/revision/latest?cb=201402122238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028" y="694338"/>
            <a:ext cx="1473672" cy="14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vignette.wikia.nocookie.net/community-sitcom/images/e/e9/Friends.png/revision/latest?cb=201402122238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301" y="3098861"/>
            <a:ext cx="1473672" cy="14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vignette.wikia.nocookie.net/community-sitcom/images/e/e9/Friends.png/revision/latest?cb=201402122238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695" y="3098861"/>
            <a:ext cx="1473672" cy="14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ов контейнер 2"/>
          <p:cNvSpPr txBox="1">
            <a:spLocks/>
          </p:cNvSpPr>
          <p:nvPr/>
        </p:nvSpPr>
        <p:spPr>
          <a:xfrm>
            <a:off x="119336" y="114540"/>
            <a:ext cx="12000656" cy="9381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endParaRPr lang="ru-RU" sz="37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2" b="4380"/>
          <a:stretch/>
        </p:blipFill>
        <p:spPr>
          <a:xfrm>
            <a:off x="684582" y="1239164"/>
            <a:ext cx="3287699" cy="273716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Заглавие 1"/>
          <p:cNvSpPr txBox="1">
            <a:spLocks/>
          </p:cNvSpPr>
          <p:nvPr/>
        </p:nvSpPr>
        <p:spPr>
          <a:xfrm>
            <a:off x="119336" y="116632"/>
            <a:ext cx="11881320" cy="9361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ru-RU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МОМИЧЕТО РАЗДЕЛИ КЛАСА НА ЕКИПИ – ФОТОГРАФИ, ДИЗАЙНЕРИ, ТВОРЦИ И КОМПЮТЪРНИ СПЕЦИАЛИСТИ. ТО КООРДИНИРАШЕ СЪТРУДНИЧЕСТВОТО МЕЖДУ ГРУПИТЕ И ДЕЦАТА САМОСТОЯТЕЛНО СЪЗДАДОХА СВОЙ ПРОДУКТ. УЧИТЕЛИТЕ ПОДКРЕПЯХА И СЪДЕЙСТВАХА. </a:t>
            </a:r>
            <a:endParaRPr lang="bg-BG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Заглавие 1"/>
          <p:cNvSpPr txBox="1">
            <a:spLocks/>
          </p:cNvSpPr>
          <p:nvPr/>
        </p:nvSpPr>
        <p:spPr>
          <a:xfrm>
            <a:off x="1464719" y="3630497"/>
            <a:ext cx="1915152" cy="2904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sz="14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ХУДОЖНИЦИ </a:t>
            </a:r>
            <a:endParaRPr lang="en-US" sz="1400" b="1" dirty="0" smtClean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" name="Картина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461" y="4452612"/>
            <a:ext cx="3381900" cy="227325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7" name="Правоъгълник 16"/>
          <p:cNvSpPr/>
          <p:nvPr/>
        </p:nvSpPr>
        <p:spPr>
          <a:xfrm>
            <a:off x="5103510" y="983028"/>
            <a:ext cx="1822613" cy="64633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b="1" cap="none" spc="0" dirty="0" smtClean="0">
                <a:ln/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Симона</a:t>
            </a:r>
            <a:r>
              <a:rPr lang="en-US" b="1" dirty="0" smtClean="0">
                <a:ln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</a:p>
          <a:p>
            <a:pPr algn="ctr"/>
            <a:r>
              <a:rPr lang="bg-BG" b="1" dirty="0" err="1">
                <a:ln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</a:t>
            </a:r>
            <a:r>
              <a:rPr lang="bg-BG" b="1" dirty="0" err="1" smtClean="0">
                <a:ln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ийм</a:t>
            </a:r>
            <a:r>
              <a:rPr lang="bg-BG" b="1" dirty="0" smtClean="0">
                <a:ln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лидер</a:t>
            </a:r>
            <a:endParaRPr lang="bg-BG" b="1" cap="none" spc="0" dirty="0">
              <a:ln/>
              <a:solidFill>
                <a:srgbClr val="FF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Заглавие 1"/>
          <p:cNvSpPr txBox="1">
            <a:spLocks/>
          </p:cNvSpPr>
          <p:nvPr/>
        </p:nvSpPr>
        <p:spPr>
          <a:xfrm>
            <a:off x="6687835" y="4500399"/>
            <a:ext cx="1915152" cy="50698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sz="14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КОМПЮТЪРНИ СПЕЦИАЛИСТИ </a:t>
            </a:r>
            <a:endParaRPr lang="en-US" sz="1400" b="1" dirty="0" smtClean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9" name="Картина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37"/>
          <a:stretch/>
        </p:blipFill>
        <p:spPr>
          <a:xfrm>
            <a:off x="8033014" y="1339507"/>
            <a:ext cx="3313929" cy="253648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0" name="Заглавие 1"/>
          <p:cNvSpPr txBox="1">
            <a:spLocks/>
          </p:cNvSpPr>
          <p:nvPr/>
        </p:nvSpPr>
        <p:spPr>
          <a:xfrm>
            <a:off x="8689513" y="1442242"/>
            <a:ext cx="1915152" cy="2904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sz="14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ДИЗАЙНЕРИ </a:t>
            </a:r>
            <a:endParaRPr lang="en-US" sz="1400" b="1" dirty="0" smtClean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" name="Картина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9" y="4452612"/>
            <a:ext cx="3259776" cy="22483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2" name="Заглавие 1"/>
          <p:cNvSpPr txBox="1">
            <a:spLocks/>
          </p:cNvSpPr>
          <p:nvPr/>
        </p:nvSpPr>
        <p:spPr>
          <a:xfrm>
            <a:off x="2617110" y="4550021"/>
            <a:ext cx="1915152" cy="2904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sz="14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ТВОРЦИ </a:t>
            </a:r>
            <a:endParaRPr lang="en-US" sz="1400" b="1" dirty="0" smtClean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3" b="11963"/>
          <a:stretch/>
        </p:blipFill>
        <p:spPr>
          <a:xfrm>
            <a:off x="4678558" y="1643706"/>
            <a:ext cx="2587591" cy="279455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68407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кръглен правоъгълник 6"/>
          <p:cNvSpPr/>
          <p:nvPr/>
        </p:nvSpPr>
        <p:spPr>
          <a:xfrm>
            <a:off x="1703512" y="5365777"/>
            <a:ext cx="5904656" cy="93610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5" name="Контейнер за картина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" r="272"/>
          <a:stretch>
            <a:fillRect/>
          </a:stretch>
        </p:blipFill>
        <p:spPr/>
      </p:pic>
      <p:sp>
        <p:nvSpPr>
          <p:cNvPr id="6" name="Заглавие 1"/>
          <p:cNvSpPr txBox="1">
            <a:spLocks/>
          </p:cNvSpPr>
          <p:nvPr/>
        </p:nvSpPr>
        <p:spPr>
          <a:xfrm>
            <a:off x="2063552" y="5544937"/>
            <a:ext cx="5184576" cy="504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ru-RU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ПРЕДСТАВЯМЕ ВИДЕО-АЛБУМА </a:t>
            </a:r>
            <a:r>
              <a:rPr lang="ru-RU" sz="12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„ИМА ТАКЪВ КЛАС“</a:t>
            </a:r>
            <a:r>
              <a:rPr lang="ru-RU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ТОЙ Е ПО ДЕТСКИ ПЪСТЪР И ВСЕ ПАК МЪДЪР.</a:t>
            </a:r>
            <a:endParaRPr lang="bg-BG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Картина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0" b="9222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672" y="1006956"/>
            <a:ext cx="9891000" cy="4755366"/>
          </a:xfrm>
          <a:prstGeom prst="rect">
            <a:avLst/>
          </a:prstGeom>
        </p:spPr>
      </p:pic>
      <p:pic>
        <p:nvPicPr>
          <p:cNvPr id="8" name="Picture 2" descr="http://images.wondershare.com/topic/video-editing/video-editin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5480" y="282616"/>
            <a:ext cx="1584176" cy="1294858"/>
          </a:xfrm>
          <a:prstGeom prst="rect">
            <a:avLst/>
          </a:prstGeom>
          <a:noFill/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04" y="1653286"/>
            <a:ext cx="5798292" cy="3023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авоъгълник 2"/>
          <p:cNvSpPr/>
          <p:nvPr/>
        </p:nvSpPr>
        <p:spPr>
          <a:xfrm>
            <a:off x="2855640" y="681199"/>
            <a:ext cx="68900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https://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www.youtube.com/watch?v=Cn8l-v1Udbw</a:t>
            </a:r>
            <a:endParaRPr lang="en-US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bg-BG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1195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Картина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141">
            <a:off x="9053929" y="880275"/>
            <a:ext cx="2831212" cy="3860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Заглавие 1"/>
          <p:cNvSpPr txBox="1">
            <a:spLocks/>
          </p:cNvSpPr>
          <p:nvPr/>
        </p:nvSpPr>
        <p:spPr>
          <a:xfrm>
            <a:off x="1810871" y="3753573"/>
            <a:ext cx="3260214" cy="50957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1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„</a:t>
            </a:r>
            <a:r>
              <a:rPr lang="bg-BG" sz="1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РИЦАРИ В РОЗОВО</a:t>
            </a:r>
            <a:r>
              <a:rPr lang="bg-BG" sz="1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“ </a:t>
            </a:r>
            <a:endParaRPr lang="en-US" sz="1800" b="1" dirty="0" smtClean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Заглавие 1"/>
          <p:cNvSpPr txBox="1">
            <a:spLocks/>
          </p:cNvSpPr>
          <p:nvPr/>
        </p:nvSpPr>
        <p:spPr>
          <a:xfrm>
            <a:off x="253876" y="807808"/>
            <a:ext cx="3916621" cy="4557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sz="1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„</a:t>
            </a:r>
            <a:r>
              <a:rPr lang="bg-BG" sz="1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РАЗЛИЧНИ ЗАЕДНО</a:t>
            </a:r>
            <a:r>
              <a:rPr lang="bg-BG" sz="1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 </a:t>
            </a:r>
            <a:endParaRPr lang="en-US" sz="1800" b="1" dirty="0" smtClean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Закръглен правоъгълник 5"/>
          <p:cNvSpPr/>
          <p:nvPr/>
        </p:nvSpPr>
        <p:spPr>
          <a:xfrm>
            <a:off x="113353" y="51968"/>
            <a:ext cx="8500106" cy="62059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78" y="1268212"/>
            <a:ext cx="3975720" cy="2450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Заглавие 1"/>
          <p:cNvSpPr txBox="1">
            <a:spLocks/>
          </p:cNvSpPr>
          <p:nvPr/>
        </p:nvSpPr>
        <p:spPr>
          <a:xfrm>
            <a:off x="155259" y="280183"/>
            <a:ext cx="8458200" cy="3382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УЧЕНИЦИТЕ ОТ КЛАСА РЕАЛИЗИРАХА СЪВМЕСТНО СЪС СВОИТЕ УЧИТЕЛИ РЕДИЦА ПРОЕКТИ</a:t>
            </a:r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bg-BG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Заглавие 1"/>
          <p:cNvSpPr txBox="1">
            <a:spLocks/>
          </p:cNvSpPr>
          <p:nvPr/>
        </p:nvSpPr>
        <p:spPr>
          <a:xfrm>
            <a:off x="5549699" y="3708550"/>
            <a:ext cx="4325826" cy="50957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16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„</a:t>
            </a:r>
            <a:r>
              <a:rPr lang="bg-BG" sz="16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ИСТИНА ИЛИ</a:t>
            </a:r>
          </a:p>
          <a:p>
            <a:r>
              <a:rPr lang="bg-BG" sz="16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ПРЕДИЗВОИКАТЕЛСТВО</a:t>
            </a:r>
            <a:r>
              <a:rPr lang="bg-BG" sz="16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“ </a:t>
            </a:r>
            <a:endParaRPr lang="en-US" sz="1600" b="1" dirty="0" smtClean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Заглавие 1"/>
          <p:cNvSpPr txBox="1">
            <a:spLocks/>
          </p:cNvSpPr>
          <p:nvPr/>
        </p:nvSpPr>
        <p:spPr>
          <a:xfrm>
            <a:off x="9205516" y="99941"/>
            <a:ext cx="2889062" cy="73384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sz="1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„УЧИЛИЩЕН</a:t>
            </a:r>
          </a:p>
          <a:p>
            <a:pPr algn="ctr"/>
            <a:r>
              <a:rPr lang="bg-BG" sz="1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НОВИНАР“ </a:t>
            </a:r>
            <a:endParaRPr lang="en-US" sz="1800" b="1" dirty="0" smtClean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598" y="4232058"/>
            <a:ext cx="3882170" cy="2585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345" y="4184577"/>
            <a:ext cx="3707356" cy="25685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3" y="694718"/>
            <a:ext cx="2652597" cy="3430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Заглавие 1"/>
          <p:cNvSpPr txBox="1">
            <a:spLocks/>
          </p:cNvSpPr>
          <p:nvPr/>
        </p:nvSpPr>
        <p:spPr>
          <a:xfrm>
            <a:off x="4488217" y="793377"/>
            <a:ext cx="3916621" cy="4557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sz="1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„МЛАД ПРОГРАМИСТ</a:t>
            </a:r>
            <a:r>
              <a:rPr lang="bg-BG" sz="1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 </a:t>
            </a:r>
            <a:endParaRPr lang="en-US" sz="1800" b="1" dirty="0" smtClean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08"/>
          <a:stretch/>
        </p:blipFill>
        <p:spPr>
          <a:xfrm>
            <a:off x="4516292" y="1232150"/>
            <a:ext cx="3888545" cy="2442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1447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4" y="846671"/>
            <a:ext cx="6496050" cy="3816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70" y="4660060"/>
            <a:ext cx="2097409" cy="1748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Заглавие 1"/>
          <p:cNvSpPr txBox="1">
            <a:spLocks/>
          </p:cNvSpPr>
          <p:nvPr/>
        </p:nvSpPr>
        <p:spPr>
          <a:xfrm>
            <a:off x="3049583" y="4661274"/>
            <a:ext cx="3781827" cy="65689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„ДРУГИТЕ И НИЕ – МОСТОВЕТЕ МЕЖДУ НАС“ </a:t>
            </a:r>
            <a:endParaRPr lang="en-US" sz="1800" b="1" dirty="0" smtClean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525259"/>
            <a:ext cx="1953311" cy="1328251"/>
          </a:xfrm>
          <a:prstGeom prst="rect">
            <a:avLst/>
          </a:prstGeom>
        </p:spPr>
      </p:pic>
      <p:sp>
        <p:nvSpPr>
          <p:cNvPr id="10" name="Заглавие 1"/>
          <p:cNvSpPr txBox="1">
            <a:spLocks/>
          </p:cNvSpPr>
          <p:nvPr/>
        </p:nvSpPr>
        <p:spPr>
          <a:xfrm>
            <a:off x="8040216" y="386392"/>
            <a:ext cx="3748307" cy="50957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sz="1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„ЕКО ПОЛИЦАИ“ </a:t>
            </a:r>
            <a:endParaRPr lang="en-US" sz="1800" b="1" dirty="0" smtClean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2"/>
          <a:stretch/>
        </p:blipFill>
        <p:spPr>
          <a:xfrm>
            <a:off x="7176120" y="900774"/>
            <a:ext cx="4744669" cy="3867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Закръглен правоъгълник 8"/>
          <p:cNvSpPr/>
          <p:nvPr/>
        </p:nvSpPr>
        <p:spPr>
          <a:xfrm>
            <a:off x="113353" y="51968"/>
            <a:ext cx="8500106" cy="62059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" name="Заглавие 1"/>
          <p:cNvSpPr txBox="1">
            <a:spLocks/>
          </p:cNvSpPr>
          <p:nvPr/>
        </p:nvSpPr>
        <p:spPr>
          <a:xfrm>
            <a:off x="155259" y="280183"/>
            <a:ext cx="8458200" cy="3382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УЧЕНИЦИТЕ ОТ КЛАСА РЕАЛИЗИРАХА СЪВМЕСТНО СЪС СВОИТЕ УЧИТЕЛИ РЕДИЦА ПРОЕКТИ</a:t>
            </a:r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bg-BG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Picture 2" descr="https://www.cesf.es/sites/default/files/logo_Erasmus_plus_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571" y="5549254"/>
            <a:ext cx="2395516" cy="672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5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еца приятели 16: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154_TF03896101" id="{E62B9CA7-C5DE-468C-9BB7-D7AD6E36F977}" vid="{630E950A-641E-4B81-8D3E-B700239F5C88}"/>
    </a:ext>
  </a:extLst>
</a:theme>
</file>

<file path=ppt/theme/theme2.xml><?xml version="1.0" encoding="utf-8"?>
<a:theme xmlns:a="http://schemas.openxmlformats.org/drawingml/2006/main" name="Тема н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н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A15C6C-6BB6-4DB6-B7D6-7F14EAB2CC5C}">
  <ds:schemaRefs>
    <ds:schemaRef ds:uri="http://purl.org/dc/terms/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40262f94-9f35-4ac3-9a90-690165a166b7"/>
    <ds:schemaRef ds:uri="a4f35948-e619-41b3-aa29-22878b09cfd2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Образователна презентация с деца в училищен двор, албум (широк екран)</Template>
  <TotalTime>402</TotalTime>
  <Words>392</Words>
  <Application>Microsoft Office PowerPoint</Application>
  <PresentationFormat>Широк екран</PresentationFormat>
  <Paragraphs>43</Paragraphs>
  <Slides>8</Slides>
  <Notes>1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8</vt:i4>
      </vt:variant>
    </vt:vector>
  </HeadingPairs>
  <TitlesOfParts>
    <vt:vector size="14" baseType="lpstr">
      <vt:lpstr>Arial</vt:lpstr>
      <vt:lpstr>Arial Rounded MT Bold</vt:lpstr>
      <vt:lpstr>Times New Roman</vt:lpstr>
      <vt:lpstr>Verdana</vt:lpstr>
      <vt:lpstr>Wingdings</vt:lpstr>
      <vt:lpstr>Деца приятели 16:9</vt:lpstr>
      <vt:lpstr>„ПРЕЗ МАЛКИТЕ СТЪПКИ ЗА ПОВИШАВАНЕ НА КАЧЕСТВОТО НА ОБРАЗОВАНИЕТО“</vt:lpstr>
      <vt:lpstr>В НАСТОЯЩАТА ПРЕЗЕНТАЦИЯ ЩЕ СПОДЕЛИМ С ВАС ЕДИН НЕПРЕДНАМЕРЕН СОЦИАЛЕН ЕКСПЕРИМЕНТ. В УЧИЛИЩЕ БЕ СФОРМИРАНА ПАРАЛЕЛКА С УСИЛЕНО ИЗУЧАВАНЕ НА ИНФОРМАЦИОННИ ТЕХНОЛОГИИ ОТ ПЪРВИ КЛАС. ОКАЗА СЕ, ЧЕ ЗА КЛАСА СА КАНДИДАТСТВАЛИ ИЗКЛЮЧИТЕЛНИ РАЗЛИЧНИ ДЕЦА. СЪС СОП, С ЛОГОПЕДИЧНИ ПРОБЛЕМИ, СЪС СЛОЖНИ СЕМЕЙНИ ОТНОШЕНИЯ, БИЛИНГВИ, ПЪРВЕНЦИ В СПОРТА, ИЗКУСТВАТА, С ИНТЕРЕСИ В ОБЛАСТТА НА МАТЕМАТИКАТА И РОБОТИКАТА, ТАЛАНТИ В ЛИТЕРАТУРАТА. ВСИЧКИ ТЕ, ОБЕДИНЕНИ ОТ ЖЕЛАНИЕТО СИ ДА ИЗУЧАВАТ ИНФОРМАЦИОННИ ТЕХНОЛОГИИ И ДА РЕАЛИЗИРАТ ОБЩИ ПРОЕКТИ.</vt:lpstr>
      <vt:lpstr>ВЪПРЕКИ ПРИТЕСНЕНИЕТО НА ПРЕПОДАВАТЕЛИТЕ СИ, ТЕЗИ УЧЕНИЦИ СЕ СПЛОТИХА И СТАНАХА ЕКИП, РАЗЛИЧИЯТА ИМ НЕ ГИ ОТДАЛЕЧАВАХА, А ГИ УЧЕХА НА ТОЛЕРАНТНОСТ:</vt:lpstr>
      <vt:lpstr>ЩЕ БЪДЕ ПРЕДСТАВЕН ЕДИН ТЕХЕН ПРОДУКТ – ДИГИТАЛЕН АЛБУМ СЪС СПОМЕНИ. ИНИЦИАТОР И МЕНИДЖЪР Е СИМОНА – ДЕТЕ С ИЗЯВЕНИ ЛИДЕРСКИ КАЧЕСТВА. 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Оформление на заглавие</dc:title>
  <dc:creator>User</dc:creator>
  <cp:keywords/>
  <cp:lastModifiedBy>User</cp:lastModifiedBy>
  <cp:revision>84</cp:revision>
  <dcterms:created xsi:type="dcterms:W3CDTF">2022-08-21T06:59:05Z</dcterms:created>
  <dcterms:modified xsi:type="dcterms:W3CDTF">2022-08-28T21:03:03Z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