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notesMasterIdLst>
    <p:notesMasterId r:id="rId17"/>
  </p:notesMasterIdLst>
  <p:sldIdLst>
    <p:sldId id="256" r:id="rId2"/>
    <p:sldId id="258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en alexandrov" initials="aa" lastIdx="1" clrIdx="0">
    <p:extLst>
      <p:ext uri="{19B8F6BF-5375-455C-9EA6-DF929625EA0E}">
        <p15:presenceInfo xmlns:p15="http://schemas.microsoft.com/office/powerpoint/2012/main" userId="50f463699cf3f4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8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342FCB-4476-4063-987B-3BAA3802D8E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4FB142DE-C479-47D2-A36B-F0B1CE8A1B63}">
      <dgm:prSet phldrT="[Текст]"/>
      <dgm:spPr/>
      <dgm:t>
        <a:bodyPr/>
        <a:lstStyle/>
        <a:p>
          <a:r>
            <a:rPr lang="bg-BG" dirty="0"/>
            <a:t>5-те к умения</a:t>
          </a:r>
        </a:p>
      </dgm:t>
    </dgm:pt>
    <dgm:pt modelId="{1EA75BA3-4CC8-4BC9-B5BC-C7BF8A216FE0}" type="parTrans" cxnId="{62910CB7-BA17-4979-8B6A-2E33562A5951}">
      <dgm:prSet/>
      <dgm:spPr/>
      <dgm:t>
        <a:bodyPr/>
        <a:lstStyle/>
        <a:p>
          <a:endParaRPr lang="bg-BG"/>
        </a:p>
      </dgm:t>
    </dgm:pt>
    <dgm:pt modelId="{AE33978A-81A8-42FC-ACCF-8E48C0ED2DF1}" type="sibTrans" cxnId="{62910CB7-BA17-4979-8B6A-2E33562A5951}">
      <dgm:prSet/>
      <dgm:spPr/>
      <dgm:t>
        <a:bodyPr/>
        <a:lstStyle/>
        <a:p>
          <a:endParaRPr lang="bg-BG"/>
        </a:p>
      </dgm:t>
    </dgm:pt>
    <dgm:pt modelId="{1FAE9025-8F44-4CB7-B899-630FBECCBAC8}">
      <dgm:prSet phldrT="[Текст]" custT="1"/>
      <dgm:spPr/>
      <dgm:t>
        <a:bodyPr/>
        <a:lstStyle/>
        <a:p>
          <a:r>
            <a:rPr lang="bg-BG" sz="1800" dirty="0"/>
            <a:t>колаборация</a:t>
          </a:r>
        </a:p>
      </dgm:t>
    </dgm:pt>
    <dgm:pt modelId="{6106E4DC-C5AE-48D2-897F-B30B8F1365AD}" type="parTrans" cxnId="{D9EF1A57-E0C1-4031-AE67-BEA5045971B1}">
      <dgm:prSet/>
      <dgm:spPr/>
      <dgm:t>
        <a:bodyPr/>
        <a:lstStyle/>
        <a:p>
          <a:endParaRPr lang="bg-BG"/>
        </a:p>
      </dgm:t>
    </dgm:pt>
    <dgm:pt modelId="{A4F4A7E6-C5AB-4AAD-B19F-394A332F4505}" type="sibTrans" cxnId="{D9EF1A57-E0C1-4031-AE67-BEA5045971B1}">
      <dgm:prSet/>
      <dgm:spPr/>
      <dgm:t>
        <a:bodyPr/>
        <a:lstStyle/>
        <a:p>
          <a:endParaRPr lang="bg-BG"/>
        </a:p>
      </dgm:t>
    </dgm:pt>
    <dgm:pt modelId="{B4B46FB8-5A21-4BC5-9531-86A916CA2DDE}">
      <dgm:prSet phldrT="[Текст]" custT="1"/>
      <dgm:spPr/>
      <dgm:t>
        <a:bodyPr/>
        <a:lstStyle/>
        <a:p>
          <a:r>
            <a:rPr lang="bg-BG" sz="18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комуникация</a:t>
          </a:r>
        </a:p>
      </dgm:t>
    </dgm:pt>
    <dgm:pt modelId="{344FB0AC-C26D-40E3-A737-461F59665888}" type="parTrans" cxnId="{5FAC0979-7BF9-4378-BF1E-60553306DB03}">
      <dgm:prSet/>
      <dgm:spPr/>
      <dgm:t>
        <a:bodyPr/>
        <a:lstStyle/>
        <a:p>
          <a:endParaRPr lang="bg-BG"/>
        </a:p>
      </dgm:t>
    </dgm:pt>
    <dgm:pt modelId="{99AA7692-E271-4A4C-BAFA-FD4EC985860C}" type="sibTrans" cxnId="{5FAC0979-7BF9-4378-BF1E-60553306DB03}">
      <dgm:prSet/>
      <dgm:spPr/>
      <dgm:t>
        <a:bodyPr/>
        <a:lstStyle/>
        <a:p>
          <a:endParaRPr lang="bg-BG"/>
        </a:p>
      </dgm:t>
    </dgm:pt>
    <dgm:pt modelId="{76615DD7-B013-4123-A4FA-1090BAB19FBF}">
      <dgm:prSet phldrT="[Текст]"/>
      <dgm:spPr/>
      <dgm:t>
        <a:bodyPr/>
        <a:lstStyle/>
        <a:p>
          <a:r>
            <a:rPr lang="bg-BG" dirty="0"/>
            <a:t>креативност</a:t>
          </a:r>
        </a:p>
      </dgm:t>
    </dgm:pt>
    <dgm:pt modelId="{92EA959C-B5E1-4324-97E6-AAEF6B8E3BDB}" type="parTrans" cxnId="{8083C2B1-EBDB-42E2-8EB4-00FA95E3D5C2}">
      <dgm:prSet/>
      <dgm:spPr/>
      <dgm:t>
        <a:bodyPr/>
        <a:lstStyle/>
        <a:p>
          <a:endParaRPr lang="bg-BG"/>
        </a:p>
      </dgm:t>
    </dgm:pt>
    <dgm:pt modelId="{31015A8B-7938-4140-8341-61EDF7CC1EF3}" type="sibTrans" cxnId="{8083C2B1-EBDB-42E2-8EB4-00FA95E3D5C2}">
      <dgm:prSet/>
      <dgm:spPr/>
      <dgm:t>
        <a:bodyPr/>
        <a:lstStyle/>
        <a:p>
          <a:endParaRPr lang="bg-BG"/>
        </a:p>
      </dgm:t>
    </dgm:pt>
    <dgm:pt modelId="{BFEFEB71-891F-455C-AF3F-24FE4DC347C7}">
      <dgm:prSet phldrT="[Текст]"/>
      <dgm:spPr/>
      <dgm:t>
        <a:bodyPr/>
        <a:lstStyle/>
        <a:p>
          <a:r>
            <a:rPr lang="bg-BG" dirty="0"/>
            <a:t>концентрация</a:t>
          </a:r>
        </a:p>
      </dgm:t>
    </dgm:pt>
    <dgm:pt modelId="{89B680E1-D8BC-4F8C-B7C8-5E1C16377F20}" type="parTrans" cxnId="{88CF2DD7-0466-4333-AE8A-2668FC081F86}">
      <dgm:prSet/>
      <dgm:spPr/>
      <dgm:t>
        <a:bodyPr/>
        <a:lstStyle/>
        <a:p>
          <a:endParaRPr lang="bg-BG"/>
        </a:p>
      </dgm:t>
    </dgm:pt>
    <dgm:pt modelId="{F0B146FD-20BF-4020-BBEF-D1F051C96801}" type="sibTrans" cxnId="{88CF2DD7-0466-4333-AE8A-2668FC081F86}">
      <dgm:prSet/>
      <dgm:spPr/>
      <dgm:t>
        <a:bodyPr/>
        <a:lstStyle/>
        <a:p>
          <a:endParaRPr lang="bg-BG"/>
        </a:p>
      </dgm:t>
    </dgm:pt>
    <dgm:pt modelId="{33663B89-3957-4512-920F-B51C8D57D281}">
      <dgm:prSet phldrT="[Текст]"/>
      <dgm:spPr/>
      <dgm:t>
        <a:bodyPr/>
        <a:lstStyle/>
        <a:p>
          <a:r>
            <a:rPr lang="bg-BG" dirty="0"/>
            <a:t>критично мислене</a:t>
          </a:r>
        </a:p>
      </dgm:t>
    </dgm:pt>
    <dgm:pt modelId="{39638BC0-2E54-4CDE-AAED-FD9FCCE8262D}" type="parTrans" cxnId="{D5D89783-21AF-4691-A5ED-B807289A95D6}">
      <dgm:prSet/>
      <dgm:spPr/>
      <dgm:t>
        <a:bodyPr/>
        <a:lstStyle/>
        <a:p>
          <a:endParaRPr lang="bg-BG"/>
        </a:p>
      </dgm:t>
    </dgm:pt>
    <dgm:pt modelId="{39043CC4-76F5-45AA-B6F0-A279175F4548}" type="sibTrans" cxnId="{D5D89783-21AF-4691-A5ED-B807289A95D6}">
      <dgm:prSet/>
      <dgm:spPr/>
      <dgm:t>
        <a:bodyPr/>
        <a:lstStyle/>
        <a:p>
          <a:endParaRPr lang="bg-BG"/>
        </a:p>
      </dgm:t>
    </dgm:pt>
    <dgm:pt modelId="{F99046EA-8AB1-495B-925B-9D3A2F5D2932}" type="pres">
      <dgm:prSet presAssocID="{6A342FCB-4476-4063-987B-3BAA3802D8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7458CC83-E923-4EE6-9090-48833EE9C9A9}" type="pres">
      <dgm:prSet presAssocID="{4FB142DE-C479-47D2-A36B-F0B1CE8A1B63}" presName="centerShape" presStyleLbl="node0" presStyleIdx="0" presStyleCnt="1" custLinFactNeighborX="1034" custLinFactNeighborY="5585"/>
      <dgm:spPr/>
      <dgm:t>
        <a:bodyPr/>
        <a:lstStyle/>
        <a:p>
          <a:endParaRPr lang="bg-BG"/>
        </a:p>
      </dgm:t>
    </dgm:pt>
    <dgm:pt modelId="{33CE1A08-18A6-4490-87FF-91084D500C31}" type="pres">
      <dgm:prSet presAssocID="{1FAE9025-8F44-4CB7-B899-630FBECCBAC8}" presName="node" presStyleLbl="node1" presStyleIdx="0" presStyleCnt="5" custScaleX="15408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6C79A1B-AACC-457C-8144-9CC802402D3E}" type="pres">
      <dgm:prSet presAssocID="{1FAE9025-8F44-4CB7-B899-630FBECCBAC8}" presName="dummy" presStyleCnt="0"/>
      <dgm:spPr/>
    </dgm:pt>
    <dgm:pt modelId="{9D558359-C50C-4B02-BE17-1AA5238111C8}" type="pres">
      <dgm:prSet presAssocID="{A4F4A7E6-C5AB-4AAD-B19F-394A332F4505}" presName="sibTrans" presStyleLbl="sibTrans2D1" presStyleIdx="0" presStyleCnt="5"/>
      <dgm:spPr/>
      <dgm:t>
        <a:bodyPr/>
        <a:lstStyle/>
        <a:p>
          <a:endParaRPr lang="bg-BG"/>
        </a:p>
      </dgm:t>
    </dgm:pt>
    <dgm:pt modelId="{8177C103-A8E2-49B3-963B-E08046AB8B14}" type="pres">
      <dgm:prSet presAssocID="{B4B46FB8-5A21-4BC5-9531-86A916CA2DDE}" presName="node" presStyleLbl="node1" presStyleIdx="1" presStyleCnt="5" custScaleX="15233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2020886-F54F-4DF1-81D4-18B72E027003}" type="pres">
      <dgm:prSet presAssocID="{B4B46FB8-5A21-4BC5-9531-86A916CA2DDE}" presName="dummy" presStyleCnt="0"/>
      <dgm:spPr/>
    </dgm:pt>
    <dgm:pt modelId="{49D285CC-2967-4136-A26C-FA3ACF0F6791}" type="pres">
      <dgm:prSet presAssocID="{99AA7692-E271-4A4C-BAFA-FD4EC985860C}" presName="sibTrans" presStyleLbl="sibTrans2D1" presStyleIdx="1" presStyleCnt="5"/>
      <dgm:spPr/>
      <dgm:t>
        <a:bodyPr/>
        <a:lstStyle/>
        <a:p>
          <a:endParaRPr lang="bg-BG"/>
        </a:p>
      </dgm:t>
    </dgm:pt>
    <dgm:pt modelId="{C0356EC3-C54D-4667-A386-A2DBEA0BDC2F}" type="pres">
      <dgm:prSet presAssocID="{76615DD7-B013-4123-A4FA-1090BAB19FBF}" presName="node" presStyleLbl="node1" presStyleIdx="2" presStyleCnt="5" custScaleX="136881" custRadScaleRad="104631" custRadScaleInc="-6097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A7351AA-2480-42F2-B073-6019F0D647B1}" type="pres">
      <dgm:prSet presAssocID="{76615DD7-B013-4123-A4FA-1090BAB19FBF}" presName="dummy" presStyleCnt="0"/>
      <dgm:spPr/>
    </dgm:pt>
    <dgm:pt modelId="{3768E27F-E301-4335-A8D1-78FB0873B2DD}" type="pres">
      <dgm:prSet presAssocID="{31015A8B-7938-4140-8341-61EDF7CC1EF3}" presName="sibTrans" presStyleLbl="sibTrans2D1" presStyleIdx="2" presStyleCnt="5"/>
      <dgm:spPr/>
      <dgm:t>
        <a:bodyPr/>
        <a:lstStyle/>
        <a:p>
          <a:endParaRPr lang="bg-BG"/>
        </a:p>
      </dgm:t>
    </dgm:pt>
    <dgm:pt modelId="{BF9AF344-7F2B-43F9-B4E1-E7487F3B0B99}" type="pres">
      <dgm:prSet presAssocID="{BFEFEB71-891F-455C-AF3F-24FE4DC347C7}" presName="node" presStyleLbl="node1" presStyleIdx="3" presStyleCnt="5" custScaleX="147964" custRadScaleRad="101810" custRadScaleInc="3714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B6F2667-75C2-4E69-9A68-6806FE54823F}" type="pres">
      <dgm:prSet presAssocID="{BFEFEB71-891F-455C-AF3F-24FE4DC347C7}" presName="dummy" presStyleCnt="0"/>
      <dgm:spPr/>
    </dgm:pt>
    <dgm:pt modelId="{66B4F03B-B528-4F0A-8F30-8B980EA2DF23}" type="pres">
      <dgm:prSet presAssocID="{F0B146FD-20BF-4020-BBEF-D1F051C96801}" presName="sibTrans" presStyleLbl="sibTrans2D1" presStyleIdx="3" presStyleCnt="5"/>
      <dgm:spPr/>
      <dgm:t>
        <a:bodyPr/>
        <a:lstStyle/>
        <a:p>
          <a:endParaRPr lang="bg-BG"/>
        </a:p>
      </dgm:t>
    </dgm:pt>
    <dgm:pt modelId="{AEFF655A-1636-4A07-8E95-FAF76A1D601B}" type="pres">
      <dgm:prSet presAssocID="{33663B89-3957-4512-920F-B51C8D57D281}" presName="node" presStyleLbl="node1" presStyleIdx="4" presStyleCnt="5" custScaleX="15526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3CC8C06-5253-4113-8607-A3493AB8DBB6}" type="pres">
      <dgm:prSet presAssocID="{33663B89-3957-4512-920F-B51C8D57D281}" presName="dummy" presStyleCnt="0"/>
      <dgm:spPr/>
    </dgm:pt>
    <dgm:pt modelId="{AC5C808F-DD88-4030-B36B-BF3515F90B65}" type="pres">
      <dgm:prSet presAssocID="{39043CC4-76F5-45AA-B6F0-A279175F4548}" presName="sibTrans" presStyleLbl="sibTrans2D1" presStyleIdx="4" presStyleCnt="5"/>
      <dgm:spPr/>
      <dgm:t>
        <a:bodyPr/>
        <a:lstStyle/>
        <a:p>
          <a:endParaRPr lang="bg-BG"/>
        </a:p>
      </dgm:t>
    </dgm:pt>
  </dgm:ptLst>
  <dgm:cxnLst>
    <dgm:cxn modelId="{EFE1FBE5-C062-4F7B-8D15-C37B3219C8C6}" type="presOf" srcId="{B4B46FB8-5A21-4BC5-9531-86A916CA2DDE}" destId="{8177C103-A8E2-49B3-963B-E08046AB8B14}" srcOrd="0" destOrd="0" presId="urn:microsoft.com/office/officeart/2005/8/layout/radial6"/>
    <dgm:cxn modelId="{CDBB600F-D217-46C8-936E-B3D2B4097284}" type="presOf" srcId="{F0B146FD-20BF-4020-BBEF-D1F051C96801}" destId="{66B4F03B-B528-4F0A-8F30-8B980EA2DF23}" srcOrd="0" destOrd="0" presId="urn:microsoft.com/office/officeart/2005/8/layout/radial6"/>
    <dgm:cxn modelId="{4ADB03F4-290B-4EFA-92DD-9A135459B554}" type="presOf" srcId="{4FB142DE-C479-47D2-A36B-F0B1CE8A1B63}" destId="{7458CC83-E923-4EE6-9090-48833EE9C9A9}" srcOrd="0" destOrd="0" presId="urn:microsoft.com/office/officeart/2005/8/layout/radial6"/>
    <dgm:cxn modelId="{990F311D-01D3-4488-A635-6BA0A8AB0FD8}" type="presOf" srcId="{6A342FCB-4476-4063-987B-3BAA3802D8E2}" destId="{F99046EA-8AB1-495B-925B-9D3A2F5D2932}" srcOrd="0" destOrd="0" presId="urn:microsoft.com/office/officeart/2005/8/layout/radial6"/>
    <dgm:cxn modelId="{8FA09453-2410-488A-88C9-CC4115A8AB6E}" type="presOf" srcId="{76615DD7-B013-4123-A4FA-1090BAB19FBF}" destId="{C0356EC3-C54D-4667-A386-A2DBEA0BDC2F}" srcOrd="0" destOrd="0" presId="urn:microsoft.com/office/officeart/2005/8/layout/radial6"/>
    <dgm:cxn modelId="{CEB96ABE-410F-42CB-A757-221CF5E6E106}" type="presOf" srcId="{1FAE9025-8F44-4CB7-B899-630FBECCBAC8}" destId="{33CE1A08-18A6-4490-87FF-91084D500C31}" srcOrd="0" destOrd="0" presId="urn:microsoft.com/office/officeart/2005/8/layout/radial6"/>
    <dgm:cxn modelId="{A7C60A9A-B4F6-443F-A50F-F8322860935B}" type="presOf" srcId="{A4F4A7E6-C5AB-4AAD-B19F-394A332F4505}" destId="{9D558359-C50C-4B02-BE17-1AA5238111C8}" srcOrd="0" destOrd="0" presId="urn:microsoft.com/office/officeart/2005/8/layout/radial6"/>
    <dgm:cxn modelId="{8083C2B1-EBDB-42E2-8EB4-00FA95E3D5C2}" srcId="{4FB142DE-C479-47D2-A36B-F0B1CE8A1B63}" destId="{76615DD7-B013-4123-A4FA-1090BAB19FBF}" srcOrd="2" destOrd="0" parTransId="{92EA959C-B5E1-4324-97E6-AAEF6B8E3BDB}" sibTransId="{31015A8B-7938-4140-8341-61EDF7CC1EF3}"/>
    <dgm:cxn modelId="{D5D89783-21AF-4691-A5ED-B807289A95D6}" srcId="{4FB142DE-C479-47D2-A36B-F0B1CE8A1B63}" destId="{33663B89-3957-4512-920F-B51C8D57D281}" srcOrd="4" destOrd="0" parTransId="{39638BC0-2E54-4CDE-AAED-FD9FCCE8262D}" sibTransId="{39043CC4-76F5-45AA-B6F0-A279175F4548}"/>
    <dgm:cxn modelId="{D34A5CDE-56D8-49CF-888E-62399AA85F3C}" type="presOf" srcId="{31015A8B-7938-4140-8341-61EDF7CC1EF3}" destId="{3768E27F-E301-4335-A8D1-78FB0873B2DD}" srcOrd="0" destOrd="0" presId="urn:microsoft.com/office/officeart/2005/8/layout/radial6"/>
    <dgm:cxn modelId="{01F1FD5C-CCC3-4CAF-8B09-E4EE5BC8E9B1}" type="presOf" srcId="{99AA7692-E271-4A4C-BAFA-FD4EC985860C}" destId="{49D285CC-2967-4136-A26C-FA3ACF0F6791}" srcOrd="0" destOrd="0" presId="urn:microsoft.com/office/officeart/2005/8/layout/radial6"/>
    <dgm:cxn modelId="{D9EF1A57-E0C1-4031-AE67-BEA5045971B1}" srcId="{4FB142DE-C479-47D2-A36B-F0B1CE8A1B63}" destId="{1FAE9025-8F44-4CB7-B899-630FBECCBAC8}" srcOrd="0" destOrd="0" parTransId="{6106E4DC-C5AE-48D2-897F-B30B8F1365AD}" sibTransId="{A4F4A7E6-C5AB-4AAD-B19F-394A332F4505}"/>
    <dgm:cxn modelId="{5FAC0979-7BF9-4378-BF1E-60553306DB03}" srcId="{4FB142DE-C479-47D2-A36B-F0B1CE8A1B63}" destId="{B4B46FB8-5A21-4BC5-9531-86A916CA2DDE}" srcOrd="1" destOrd="0" parTransId="{344FB0AC-C26D-40E3-A737-461F59665888}" sibTransId="{99AA7692-E271-4A4C-BAFA-FD4EC985860C}"/>
    <dgm:cxn modelId="{F1B9940B-3A16-4C06-A8D3-30E66533A6F0}" type="presOf" srcId="{BFEFEB71-891F-455C-AF3F-24FE4DC347C7}" destId="{BF9AF344-7F2B-43F9-B4E1-E7487F3B0B99}" srcOrd="0" destOrd="0" presId="urn:microsoft.com/office/officeart/2005/8/layout/radial6"/>
    <dgm:cxn modelId="{88CF2DD7-0466-4333-AE8A-2668FC081F86}" srcId="{4FB142DE-C479-47D2-A36B-F0B1CE8A1B63}" destId="{BFEFEB71-891F-455C-AF3F-24FE4DC347C7}" srcOrd="3" destOrd="0" parTransId="{89B680E1-D8BC-4F8C-B7C8-5E1C16377F20}" sibTransId="{F0B146FD-20BF-4020-BBEF-D1F051C96801}"/>
    <dgm:cxn modelId="{2BCDDDDC-40F8-41A1-BB6F-8821D29EB97D}" type="presOf" srcId="{33663B89-3957-4512-920F-B51C8D57D281}" destId="{AEFF655A-1636-4A07-8E95-FAF76A1D601B}" srcOrd="0" destOrd="0" presId="urn:microsoft.com/office/officeart/2005/8/layout/radial6"/>
    <dgm:cxn modelId="{54A46250-8FFD-4970-924B-73B4C74E8129}" type="presOf" srcId="{39043CC4-76F5-45AA-B6F0-A279175F4548}" destId="{AC5C808F-DD88-4030-B36B-BF3515F90B65}" srcOrd="0" destOrd="0" presId="urn:microsoft.com/office/officeart/2005/8/layout/radial6"/>
    <dgm:cxn modelId="{62910CB7-BA17-4979-8B6A-2E33562A5951}" srcId="{6A342FCB-4476-4063-987B-3BAA3802D8E2}" destId="{4FB142DE-C479-47D2-A36B-F0B1CE8A1B63}" srcOrd="0" destOrd="0" parTransId="{1EA75BA3-4CC8-4BC9-B5BC-C7BF8A216FE0}" sibTransId="{AE33978A-81A8-42FC-ACCF-8E48C0ED2DF1}"/>
    <dgm:cxn modelId="{607A20F1-0A6E-4681-A711-CCE8AF0A867F}" type="presParOf" srcId="{F99046EA-8AB1-495B-925B-9D3A2F5D2932}" destId="{7458CC83-E923-4EE6-9090-48833EE9C9A9}" srcOrd="0" destOrd="0" presId="urn:microsoft.com/office/officeart/2005/8/layout/radial6"/>
    <dgm:cxn modelId="{60E2684C-78B6-491C-BDBA-390AF612AF99}" type="presParOf" srcId="{F99046EA-8AB1-495B-925B-9D3A2F5D2932}" destId="{33CE1A08-18A6-4490-87FF-91084D500C31}" srcOrd="1" destOrd="0" presId="urn:microsoft.com/office/officeart/2005/8/layout/radial6"/>
    <dgm:cxn modelId="{E20938EF-96AD-4C2E-8721-6C28875E4C93}" type="presParOf" srcId="{F99046EA-8AB1-495B-925B-9D3A2F5D2932}" destId="{96C79A1B-AACC-457C-8144-9CC802402D3E}" srcOrd="2" destOrd="0" presId="urn:microsoft.com/office/officeart/2005/8/layout/radial6"/>
    <dgm:cxn modelId="{261FE8B8-E4ED-4F2A-975D-E52260639EE5}" type="presParOf" srcId="{F99046EA-8AB1-495B-925B-9D3A2F5D2932}" destId="{9D558359-C50C-4B02-BE17-1AA5238111C8}" srcOrd="3" destOrd="0" presId="urn:microsoft.com/office/officeart/2005/8/layout/radial6"/>
    <dgm:cxn modelId="{6868E71E-78FB-474D-BEC3-A5353F860742}" type="presParOf" srcId="{F99046EA-8AB1-495B-925B-9D3A2F5D2932}" destId="{8177C103-A8E2-49B3-963B-E08046AB8B14}" srcOrd="4" destOrd="0" presId="urn:microsoft.com/office/officeart/2005/8/layout/radial6"/>
    <dgm:cxn modelId="{AE60525D-3387-4BD7-8C09-0DF537FA6B7D}" type="presParOf" srcId="{F99046EA-8AB1-495B-925B-9D3A2F5D2932}" destId="{82020886-F54F-4DF1-81D4-18B72E027003}" srcOrd="5" destOrd="0" presId="urn:microsoft.com/office/officeart/2005/8/layout/radial6"/>
    <dgm:cxn modelId="{81BF0934-222F-4BC2-AABC-617C2F805EAA}" type="presParOf" srcId="{F99046EA-8AB1-495B-925B-9D3A2F5D2932}" destId="{49D285CC-2967-4136-A26C-FA3ACF0F6791}" srcOrd="6" destOrd="0" presId="urn:microsoft.com/office/officeart/2005/8/layout/radial6"/>
    <dgm:cxn modelId="{D672C717-6414-4AE1-BB6C-EA8F9AB21FB6}" type="presParOf" srcId="{F99046EA-8AB1-495B-925B-9D3A2F5D2932}" destId="{C0356EC3-C54D-4667-A386-A2DBEA0BDC2F}" srcOrd="7" destOrd="0" presId="urn:microsoft.com/office/officeart/2005/8/layout/radial6"/>
    <dgm:cxn modelId="{189CF0F2-16BC-43E7-9E73-AE26C9BD4BA4}" type="presParOf" srcId="{F99046EA-8AB1-495B-925B-9D3A2F5D2932}" destId="{9A7351AA-2480-42F2-B073-6019F0D647B1}" srcOrd="8" destOrd="0" presId="urn:microsoft.com/office/officeart/2005/8/layout/radial6"/>
    <dgm:cxn modelId="{0137ED55-A134-4895-BC74-21460466F9EC}" type="presParOf" srcId="{F99046EA-8AB1-495B-925B-9D3A2F5D2932}" destId="{3768E27F-E301-4335-A8D1-78FB0873B2DD}" srcOrd="9" destOrd="0" presId="urn:microsoft.com/office/officeart/2005/8/layout/radial6"/>
    <dgm:cxn modelId="{F8927FAA-0B81-4F35-9A59-214DFD00AA5C}" type="presParOf" srcId="{F99046EA-8AB1-495B-925B-9D3A2F5D2932}" destId="{BF9AF344-7F2B-43F9-B4E1-E7487F3B0B99}" srcOrd="10" destOrd="0" presId="urn:microsoft.com/office/officeart/2005/8/layout/radial6"/>
    <dgm:cxn modelId="{94D1CFE7-7719-451D-9B47-F045FF75C7EE}" type="presParOf" srcId="{F99046EA-8AB1-495B-925B-9D3A2F5D2932}" destId="{9B6F2667-75C2-4E69-9A68-6806FE54823F}" srcOrd="11" destOrd="0" presId="urn:microsoft.com/office/officeart/2005/8/layout/radial6"/>
    <dgm:cxn modelId="{26F4F7F4-C62C-4A2A-9990-26859030453C}" type="presParOf" srcId="{F99046EA-8AB1-495B-925B-9D3A2F5D2932}" destId="{66B4F03B-B528-4F0A-8F30-8B980EA2DF23}" srcOrd="12" destOrd="0" presId="urn:microsoft.com/office/officeart/2005/8/layout/radial6"/>
    <dgm:cxn modelId="{B24A97F1-23F4-4448-9938-89D7E541A4AD}" type="presParOf" srcId="{F99046EA-8AB1-495B-925B-9D3A2F5D2932}" destId="{AEFF655A-1636-4A07-8E95-FAF76A1D601B}" srcOrd="13" destOrd="0" presId="urn:microsoft.com/office/officeart/2005/8/layout/radial6"/>
    <dgm:cxn modelId="{C959FEC3-8664-4163-85EE-55BCCC41B4FB}" type="presParOf" srcId="{F99046EA-8AB1-495B-925B-9D3A2F5D2932}" destId="{C3CC8C06-5253-4113-8607-A3493AB8DBB6}" srcOrd="14" destOrd="0" presId="urn:microsoft.com/office/officeart/2005/8/layout/radial6"/>
    <dgm:cxn modelId="{38E8A769-C085-44D8-808B-11EB1D5F5EA0}" type="presParOf" srcId="{F99046EA-8AB1-495B-925B-9D3A2F5D2932}" destId="{AC5C808F-DD88-4030-B36B-BF3515F90B6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CDD99-3F47-4FDB-910C-8F2C3F8EFE59}" type="datetimeFigureOut">
              <a:rPr lang="bg-BG" smtClean="0"/>
              <a:t>30.05.2022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74680-2C9F-48BA-B3E6-B8D1CF7DC1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264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Мостът между училището на настоящето и бъдещето са ценностите и технологиите и той трябва да бъде построен от всички нас- цялото общество. А учителите са тези ,които трябва да го поддържат и модернизира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4680-2C9F-48BA-B3E6-B8D1CF7DC1F8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339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Тази цел да определя вида и съдържанието на учебните предмети ,които да се изучават в училище и начина ,по който се изучават. Проблем е предметният шовинизъм. Искаме да въведем нови умения на 21-ви век ,но същевременно нямаме сили да се откажем от неща, които се преподават от стотици години . Те сами по себе си са важни знания , но не развиват важните умения на 21 век.</a:t>
            </a: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Например-оранжерия , кокошки, пчеларник, фотоволтаици, различни овошки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4680-2C9F-48BA-B3E6-B8D1CF7DC1F8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954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Училището да е само едно от местата, където учениците се учат.Музеи, фирми, сред природата и други. Широк обхват от преподаватели -учители ,родители ,тясно специалисти в различни области, дигитални ресуси. Обърната класна стая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4680-2C9F-48BA-B3E6-B8D1CF7DC1F8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4738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Учениците преминават през разнообразни учебни модули за да открият своето призвание , където да могат да развият напълно своя потенциал чрез специална подкрепа и включване през учебните програми , възможностите на дигитализацията , извънкласни дейности и други.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4680-2C9F-48BA-B3E6-B8D1CF7DC1F8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6805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Учене на различни скорости. Груповата еденица клас не съществува. Децата са в различни групи по- различни предмети и ги изучават на различно ниво на задълбоченост. Индивидуализация на учебния процес чрез дигитализация и профилиране по интереси. На най-талантливите ученици се осигурява чрез средства на дигитализацията достъп до най-добрите преподаватели в съответната област.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4680-2C9F-48BA-B3E6-B8D1CF7DC1F8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8055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4680-2C9F-48BA-B3E6-B8D1CF7DC1F8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524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Ако училище на бъдещето е едно тяло , то мозъкът му са природните и хуманитарните науки ,сърцето -това са изкуствата , душата това са добродетелите ,които се възпитават в него.  ВРазбира се че тялото трябва да бъде здраво за да може да функционира пълноценно, затова е много важно спорта и здравословния начин на живот.  И накрая това тяло трябва да се помещава в уютен и функционален дом с всички удобства- сградата на училището.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4680-2C9F-48BA-B3E6-B8D1CF7DC1F8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3709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D92-827E-4C62-9220-0F21DFBCE367}" type="datetimeFigureOut">
              <a:rPr lang="bg-BG" smtClean="0"/>
              <a:t>30.05.2022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694-8D4B-4CA1-AF2D-A5AE749663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97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D92-827E-4C62-9220-0F21DFBCE367}" type="datetimeFigureOut">
              <a:rPr lang="bg-BG" smtClean="0"/>
              <a:t>30.05.2022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694-8D4B-4CA1-AF2D-A5AE749663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981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D92-827E-4C62-9220-0F21DFBCE367}" type="datetimeFigureOut">
              <a:rPr lang="bg-BG" smtClean="0"/>
              <a:t>30.05.2022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694-8D4B-4CA1-AF2D-A5AE74966346}" type="slidenum">
              <a:rPr lang="bg-BG" smtClean="0"/>
              <a:t>‹#›</a:t>
            </a:fld>
            <a:endParaRPr lang="bg-B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21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D92-827E-4C62-9220-0F21DFBCE367}" type="datetimeFigureOut">
              <a:rPr lang="bg-BG" smtClean="0"/>
              <a:t>30.05.2022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694-8D4B-4CA1-AF2D-A5AE749663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477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D92-827E-4C62-9220-0F21DFBCE367}" type="datetimeFigureOut">
              <a:rPr lang="bg-BG" smtClean="0"/>
              <a:t>30.05.2022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694-8D4B-4CA1-AF2D-A5AE74966346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8072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D92-827E-4C62-9220-0F21DFBCE367}" type="datetimeFigureOut">
              <a:rPr lang="bg-BG" smtClean="0"/>
              <a:t>30.05.2022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694-8D4B-4CA1-AF2D-A5AE749663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40045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D92-827E-4C62-9220-0F21DFBCE367}" type="datetimeFigureOut">
              <a:rPr lang="bg-BG" smtClean="0"/>
              <a:t>30.05.2022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694-8D4B-4CA1-AF2D-A5AE749663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4363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D92-827E-4C62-9220-0F21DFBCE367}" type="datetimeFigureOut">
              <a:rPr lang="bg-BG" smtClean="0"/>
              <a:t>30.05.2022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694-8D4B-4CA1-AF2D-A5AE749663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2144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D92-827E-4C62-9220-0F21DFBCE367}" type="datetimeFigureOut">
              <a:rPr lang="bg-BG" smtClean="0"/>
              <a:t>30.05.2022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694-8D4B-4CA1-AF2D-A5AE749663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140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D92-827E-4C62-9220-0F21DFBCE367}" type="datetimeFigureOut">
              <a:rPr lang="bg-BG" smtClean="0"/>
              <a:t>30.05.2022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694-8D4B-4CA1-AF2D-A5AE749663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73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D92-827E-4C62-9220-0F21DFBCE367}" type="datetimeFigureOut">
              <a:rPr lang="bg-BG" smtClean="0"/>
              <a:t>30.05.2022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694-8D4B-4CA1-AF2D-A5AE749663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762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D92-827E-4C62-9220-0F21DFBCE367}" type="datetimeFigureOut">
              <a:rPr lang="bg-BG" smtClean="0"/>
              <a:t>30.05.2022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694-8D4B-4CA1-AF2D-A5AE749663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039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D92-827E-4C62-9220-0F21DFBCE367}" type="datetimeFigureOut">
              <a:rPr lang="bg-BG" smtClean="0"/>
              <a:t>30.05.2022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694-8D4B-4CA1-AF2D-A5AE749663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7949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D92-827E-4C62-9220-0F21DFBCE367}" type="datetimeFigureOut">
              <a:rPr lang="bg-BG" smtClean="0"/>
              <a:t>30.05.2022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694-8D4B-4CA1-AF2D-A5AE749663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381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D92-827E-4C62-9220-0F21DFBCE367}" type="datetimeFigureOut">
              <a:rPr lang="bg-BG" smtClean="0"/>
              <a:t>30.05.2022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694-8D4B-4CA1-AF2D-A5AE749663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435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D92-827E-4C62-9220-0F21DFBCE367}" type="datetimeFigureOut">
              <a:rPr lang="bg-BG" smtClean="0"/>
              <a:t>30.05.2022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694-8D4B-4CA1-AF2D-A5AE749663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8839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BBD92-827E-4C62-9220-0F21DFBCE367}" type="datetimeFigureOut">
              <a:rPr lang="bg-BG" smtClean="0"/>
              <a:t>30.05.2022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45C694-8D4B-4CA1-AF2D-A5AE749663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6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724D493-D877-7D3D-27BA-28C507481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720" y="-130630"/>
            <a:ext cx="12263120" cy="1043177"/>
          </a:xfrm>
        </p:spPr>
        <p:txBody>
          <a:bodyPr/>
          <a:lstStyle/>
          <a:p>
            <a:pPr algn="l"/>
            <a:r>
              <a:rPr lang="bg-BG" dirty="0">
                <a:solidFill>
                  <a:schemeClr val="tx1"/>
                </a:solidFill>
              </a:rPr>
              <a:t>    Училище на бъдещето</a:t>
            </a:r>
          </a:p>
        </p:txBody>
      </p:sp>
      <p:pic>
        <p:nvPicPr>
          <p:cNvPr id="17" name="Картина 16">
            <a:extLst>
              <a:ext uri="{FF2B5EF4-FFF2-40B4-BE49-F238E27FC236}">
                <a16:creationId xmlns:a16="http://schemas.microsoft.com/office/drawing/2014/main" xmlns="" id="{1DBE1324-1D03-AF28-60F7-BD95975A9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0" y="1099456"/>
            <a:ext cx="8455515" cy="5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8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433F0267-6EAA-177A-1CBE-E93E96912D0B}"/>
              </a:ext>
            </a:extLst>
          </p:cNvPr>
          <p:cNvSpPr txBox="1"/>
          <p:nvPr/>
        </p:nvSpPr>
        <p:spPr>
          <a:xfrm>
            <a:off x="-10510" y="336726"/>
            <a:ext cx="1209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/>
              <a:t>        </a:t>
            </a:r>
            <a:r>
              <a:rPr lang="en-US" sz="3200" b="1" dirty="0"/>
              <a:t>steAm-</a:t>
            </a:r>
            <a:r>
              <a:rPr lang="bg-BG" sz="3200" b="1" dirty="0"/>
              <a:t>Изкуството част от всеки урок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BEF32637-28D5-4C90-B200-E4E9292FA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227"/>
            <a:ext cx="5324929" cy="5599773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838ABF18-F775-F7D5-1F72-B990919EA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29" y="1258227"/>
            <a:ext cx="4445000" cy="3294899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6F4C3FD0-E0D1-7FB2-D799-E04DAF124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29" y="4634930"/>
            <a:ext cx="4445000" cy="22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44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433F0267-6EAA-177A-1CBE-E93E96912D0B}"/>
              </a:ext>
            </a:extLst>
          </p:cNvPr>
          <p:cNvSpPr txBox="1"/>
          <p:nvPr/>
        </p:nvSpPr>
        <p:spPr>
          <a:xfrm>
            <a:off x="-10510" y="336726"/>
            <a:ext cx="12097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g-BG" sz="3200" b="1" dirty="0"/>
              <a:t>Спорт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g-BG" sz="3200" b="1" dirty="0"/>
              <a:t> здравословен начин на живот</a:t>
            </a: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D7F58146-BB5C-AFBF-8E1D-C5CC65A82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71" y="1454856"/>
            <a:ext cx="4654459" cy="3487102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xmlns="" id="{09790507-D937-F640-8370-8E63AD2D0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" y="3429000"/>
            <a:ext cx="397954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10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433F0267-6EAA-177A-1CBE-E93E96912D0B}"/>
              </a:ext>
            </a:extLst>
          </p:cNvPr>
          <p:cNvSpPr txBox="1"/>
          <p:nvPr/>
        </p:nvSpPr>
        <p:spPr>
          <a:xfrm>
            <a:off x="-10510" y="336726"/>
            <a:ext cx="12097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/>
              <a:t>Учениците минават през разнообразни учебни </a:t>
            </a:r>
          </a:p>
          <a:p>
            <a:r>
              <a:rPr lang="bg-BG" sz="3200" b="1" dirty="0"/>
              <a:t>модули за да открият своето призвание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A8047C56-849E-6C35-DE9E-0D84A920A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5" y="1699161"/>
            <a:ext cx="8847909" cy="45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5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433F0267-6EAA-177A-1CBE-E93E96912D0B}"/>
              </a:ext>
            </a:extLst>
          </p:cNvPr>
          <p:cNvSpPr txBox="1"/>
          <p:nvPr/>
        </p:nvSpPr>
        <p:spPr>
          <a:xfrm>
            <a:off x="94593" y="194486"/>
            <a:ext cx="120974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g-BG" sz="3200" b="1" dirty="0"/>
              <a:t>Учене на различни скорости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g-BG" sz="3200" b="1" dirty="0"/>
              <a:t>Индивидуализация на учебния процес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g-BG" sz="3200" b="1" dirty="0"/>
              <a:t>Премахване на груповата единица-клас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g-BG" sz="3200" b="1" dirty="0"/>
              <a:t>За всеки талант най-добрия ментор</a:t>
            </a:r>
          </a:p>
          <a:p>
            <a:pPr algn="ctr"/>
            <a:endParaRPr lang="bg-BG" sz="3200" b="1" dirty="0"/>
          </a:p>
          <a:p>
            <a:pPr algn="ctr"/>
            <a:endParaRPr lang="bg-BG" sz="3200" b="1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8243B02B-3298-E6A2-69D7-F28361918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33" y="3987370"/>
            <a:ext cx="2438400" cy="2676144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FFFB54C7-B1F7-B312-C329-94AD46197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19" y="2434770"/>
            <a:ext cx="5029200" cy="1569660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xmlns="" id="{42CAFAD6-CFC8-086C-49EA-840C81AA54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6" y="2256589"/>
            <a:ext cx="3962400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70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433F0267-6EAA-177A-1CBE-E93E96912D0B}"/>
              </a:ext>
            </a:extLst>
          </p:cNvPr>
          <p:cNvSpPr txBox="1"/>
          <p:nvPr/>
        </p:nvSpPr>
        <p:spPr>
          <a:xfrm>
            <a:off x="-10510" y="336726"/>
            <a:ext cx="1209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/>
              <a:t>     Форматиращо, а не етикиращо оценяване</a:t>
            </a: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BA1081D6-5AEE-88ED-F9A9-052F99411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" y="3815080"/>
            <a:ext cx="5294216" cy="3223895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D313706C-EA4C-B4C6-C743-B5D37C3B9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7" y="1121691"/>
            <a:ext cx="4178216" cy="278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79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433F0267-6EAA-177A-1CBE-E93E96912D0B}"/>
              </a:ext>
            </a:extLst>
          </p:cNvPr>
          <p:cNvSpPr txBox="1"/>
          <p:nvPr/>
        </p:nvSpPr>
        <p:spPr>
          <a:xfrm>
            <a:off x="-10510" y="336726"/>
            <a:ext cx="1209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/>
              <a:t>Училището на бъдещето е щастливото училище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28C79277-0672-D2C0-933A-AF4689858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71" y="1476708"/>
            <a:ext cx="7520938" cy="481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7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лавие 1">
            <a:extLst>
              <a:ext uri="{FF2B5EF4-FFF2-40B4-BE49-F238E27FC236}">
                <a16:creationId xmlns:a16="http://schemas.microsoft.com/office/drawing/2014/main" xmlns="" id="{8C02757F-A2F6-D1C5-CBD3-8AF46DAD7836}"/>
              </a:ext>
            </a:extLst>
          </p:cNvPr>
          <p:cNvSpPr txBox="1">
            <a:spLocks/>
          </p:cNvSpPr>
          <p:nvPr/>
        </p:nvSpPr>
        <p:spPr>
          <a:xfrm>
            <a:off x="354905" y="30570"/>
            <a:ext cx="11185454" cy="462454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dirty="0"/>
              <a:t>        Училище на настоящето</a:t>
            </a:r>
          </a:p>
        </p:txBody>
      </p:sp>
      <p:pic>
        <p:nvPicPr>
          <p:cNvPr id="30" name="Картина 29">
            <a:extLst>
              <a:ext uri="{FF2B5EF4-FFF2-40B4-BE49-F238E27FC236}">
                <a16:creationId xmlns:a16="http://schemas.microsoft.com/office/drawing/2014/main" xmlns="" id="{E4528E66-6AAD-E1F5-FD22-3CBC8E3B0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8" y="784662"/>
            <a:ext cx="8770396" cy="56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18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724D493-D877-7D3D-27BA-28C507481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720" y="-912548"/>
            <a:ext cx="12263120" cy="1825096"/>
          </a:xfrm>
        </p:spPr>
        <p:txBody>
          <a:bodyPr/>
          <a:lstStyle/>
          <a:p>
            <a:pPr algn="l"/>
            <a:r>
              <a:rPr lang="bg-BG" dirty="0">
                <a:solidFill>
                  <a:schemeClr val="tx1"/>
                </a:solidFill>
              </a:rPr>
              <a:t> От настояще към бъдеще</a:t>
            </a: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xmlns="" id="{EF4375B5-FB17-0B8B-383B-88EDE520B906}"/>
              </a:ext>
            </a:extLst>
          </p:cNvPr>
          <p:cNvSpPr txBox="1"/>
          <p:nvPr/>
        </p:nvSpPr>
        <p:spPr>
          <a:xfrm>
            <a:off x="213360" y="1540639"/>
            <a:ext cx="11582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800" b="1" i="0" dirty="0" err="1">
                <a:effectLst/>
                <a:latin typeface="Roboto" panose="020B0604020202020204" pitchFamily="2" charset="0"/>
              </a:rPr>
              <a:t>Училището</a:t>
            </a:r>
            <a:r>
              <a:rPr lang="ru-RU" sz="2800" b="1" i="0" dirty="0">
                <a:effectLst/>
                <a:latin typeface="Roboto" panose="020B0604020202020204" pitchFamily="2" charset="0"/>
              </a:rPr>
              <a:t> на Бъдещето не е технологии, а ценности реализирани с помощта на </a:t>
            </a:r>
            <a:r>
              <a:rPr lang="ru-RU" sz="2800" b="1" i="0" dirty="0" err="1">
                <a:effectLst/>
                <a:latin typeface="Roboto" panose="020B0604020202020204" pitchFamily="2" charset="0"/>
              </a:rPr>
              <a:t>технологиите</a:t>
            </a:r>
            <a:endParaRPr lang="bg-BG" sz="2800" b="1" i="0" dirty="0">
              <a:effectLst/>
              <a:latin typeface="Roboto" panose="020B0604020202020204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g-BG" sz="2800" b="1" dirty="0"/>
              <a:t>Училището на </a:t>
            </a:r>
            <a:r>
              <a:rPr lang="ru-RU" sz="2800" b="1" i="0" dirty="0">
                <a:effectLst/>
                <a:latin typeface="Roboto" panose="020B0604020202020204" pitchFamily="2" charset="0"/>
              </a:rPr>
              <a:t>Бъдещето е не толкова </a:t>
            </a:r>
            <a:r>
              <a:rPr lang="en-US" sz="2800" b="1" i="0" dirty="0">
                <a:effectLst/>
                <a:latin typeface="Roboto" panose="020B0604020202020204" pitchFamily="2" charset="0"/>
              </a:rPr>
              <a:t>e</a:t>
            </a:r>
            <a:r>
              <a:rPr lang="ru-RU" sz="2800" b="1" i="0" dirty="0">
                <a:effectLst/>
                <a:latin typeface="Roboto" panose="020B0604020202020204" pitchFamily="2" charset="0"/>
              </a:rPr>
              <a:t>волюция на технологии , а </a:t>
            </a:r>
            <a:r>
              <a:rPr lang="en-US" sz="2800" b="1" dirty="0">
                <a:latin typeface="Roboto" panose="020B0604020202020204" pitchFamily="2" charset="0"/>
              </a:rPr>
              <a:t>e</a:t>
            </a:r>
            <a:r>
              <a:rPr lang="ru-RU" sz="2800" b="1" i="0" dirty="0">
                <a:effectLst/>
                <a:latin typeface="Roboto" panose="020B0604020202020204" pitchFamily="2" charset="0"/>
              </a:rPr>
              <a:t>волюция на мисленето и на манталитета.</a:t>
            </a:r>
            <a:endParaRPr lang="en-US" sz="2800" b="1" dirty="0"/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i="0" dirty="0" err="1">
                <a:effectLst/>
                <a:latin typeface="Roboto" panose="020B0604020202020204" pitchFamily="2" charset="0"/>
              </a:rPr>
              <a:t>Училището</a:t>
            </a:r>
            <a:r>
              <a:rPr lang="ru-RU" sz="2800" b="1" i="0" dirty="0">
                <a:effectLst/>
                <a:latin typeface="Roboto" panose="020B0604020202020204" pitchFamily="2" charset="0"/>
              </a:rPr>
              <a:t> не е оценки, точки, цифри, състезания и постижения. </a:t>
            </a:r>
            <a:endParaRPr lang="en-US" sz="2800" b="1" i="0" dirty="0">
              <a:effectLst/>
              <a:latin typeface="Roboto" panose="020B0604020202020204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i="0" dirty="0">
                <a:effectLst/>
                <a:latin typeface="Roboto" panose="020B0604020202020204" pitchFamily="2" charset="0"/>
              </a:rPr>
              <a:t>Не е сграда и кабинети.</a:t>
            </a:r>
            <a:r>
              <a:rPr lang="en-US" sz="2800" b="1" i="0" dirty="0">
                <a:effectLst/>
                <a:latin typeface="Roboto" panose="020B0604020202020204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i="0" dirty="0">
                <a:effectLst/>
                <a:latin typeface="Roboto" panose="020B0604020202020204" pitchFamily="2" charset="0"/>
              </a:rPr>
              <a:t>Не е документи, свидетелства или учебници</a:t>
            </a:r>
            <a:endParaRPr lang="en-US" sz="2800" b="1" i="0" dirty="0">
              <a:effectLst/>
              <a:latin typeface="Roboto" panose="020B0604020202020204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i="0" dirty="0">
                <a:effectLst/>
                <a:latin typeface="Roboto" panose="020B0604020202020204" pitchFamily="2" charset="0"/>
              </a:rPr>
              <a:t> </a:t>
            </a:r>
            <a:r>
              <a:rPr lang="ru-RU" sz="2800" b="1" i="0" dirty="0" err="1">
                <a:effectLst/>
                <a:latin typeface="Roboto" panose="020B0604020202020204" pitchFamily="2" charset="0"/>
              </a:rPr>
              <a:t>Училището</a:t>
            </a:r>
            <a:r>
              <a:rPr lang="ru-RU" sz="2800" b="1" i="0" dirty="0">
                <a:effectLst/>
                <a:latin typeface="Roboto" panose="020B0604020202020204" pitchFamily="2" charset="0"/>
              </a:rPr>
              <a:t> е ценности и послания. </a:t>
            </a:r>
          </a:p>
          <a:p>
            <a:endParaRPr lang="ru-RU" sz="2800" b="1" i="0" dirty="0">
              <a:effectLst/>
              <a:latin typeface="Roboto" panose="020B0604020202020204" pitchFamily="2" charset="0"/>
            </a:endParaRPr>
          </a:p>
          <a:p>
            <a:r>
              <a:rPr lang="ru-RU" sz="2800" b="1" dirty="0">
                <a:latin typeface="Roboto" panose="020B0604020202020204" pitchFamily="2" charset="0"/>
              </a:rPr>
              <a:t>Днес сме , в училището на </a:t>
            </a:r>
            <a:r>
              <a:rPr lang="ru-RU" sz="2800" b="1" dirty="0" err="1">
                <a:latin typeface="Roboto" panose="020B0604020202020204" pitchFamily="2" charset="0"/>
              </a:rPr>
              <a:t>бъдещето</a:t>
            </a:r>
            <a:r>
              <a:rPr lang="ru-RU" sz="2800" b="1" dirty="0">
                <a:latin typeface="Roboto" panose="020B0604020202020204" pitchFamily="2" charset="0"/>
              </a:rPr>
              <a:t> </a:t>
            </a:r>
            <a:r>
              <a:rPr lang="bg-BG" sz="2800" b="1" dirty="0">
                <a:latin typeface="Roboto" panose="020B0604020202020204" pitchFamily="2" charset="0"/>
              </a:rPr>
              <a:t>за</a:t>
            </a:r>
            <a:r>
              <a:rPr lang="ru-RU" sz="2800" b="1" dirty="0">
                <a:latin typeface="Roboto" panose="020B0604020202020204" pitchFamily="2" charset="0"/>
              </a:rPr>
              <a:t> вчера.</a:t>
            </a:r>
          </a:p>
          <a:p>
            <a:r>
              <a:rPr lang="ru-RU" sz="2800" b="1" dirty="0">
                <a:latin typeface="Roboto" panose="020B0604020202020204" pitchFamily="2" charset="0"/>
              </a:rPr>
              <a:t>Така, че да започваме! С ценности и послания!</a:t>
            </a:r>
            <a:endParaRPr lang="bg-BG" sz="2800" b="1" dirty="0"/>
          </a:p>
        </p:txBody>
      </p:sp>
    </p:spTree>
    <p:extLst>
      <p:ext uri="{BB962C8B-B14F-4D97-AF65-F5344CB8AC3E}">
        <p14:creationId xmlns:p14="http://schemas.microsoft.com/office/powerpoint/2010/main" val="25727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9C335EC-1160-6092-6640-1FDF81704BDB}"/>
              </a:ext>
            </a:extLst>
          </p:cNvPr>
          <p:cNvSpPr txBox="1">
            <a:spLocks/>
          </p:cNvSpPr>
          <p:nvPr/>
        </p:nvSpPr>
        <p:spPr>
          <a:xfrm>
            <a:off x="-160102" y="-148107"/>
            <a:ext cx="11185454" cy="56852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dirty="0"/>
          </a:p>
        </p:txBody>
      </p:sp>
      <p:graphicFrame>
        <p:nvGraphicFramePr>
          <p:cNvPr id="9" name="Диаграма 8">
            <a:extLst>
              <a:ext uri="{FF2B5EF4-FFF2-40B4-BE49-F238E27FC236}">
                <a16:creationId xmlns:a16="http://schemas.microsoft.com/office/drawing/2014/main" xmlns="" id="{415B8D91-B843-BC11-D658-6B48077CC0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684836"/>
              </p:ext>
            </p:extLst>
          </p:nvPr>
        </p:nvGraphicFramePr>
        <p:xfrm>
          <a:off x="873759" y="1137920"/>
          <a:ext cx="10550985" cy="5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xmlns="" id="{0D74F0A0-D03F-547E-BB56-A22430E090FC}"/>
              </a:ext>
            </a:extLst>
          </p:cNvPr>
          <p:cNvSpPr txBox="1"/>
          <p:nvPr/>
        </p:nvSpPr>
        <p:spPr>
          <a:xfrm>
            <a:off x="239291" y="166694"/>
            <a:ext cx="11790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bg-BG" sz="3200" b="1" dirty="0"/>
              <a:t>5-те К умения на 21 век</a:t>
            </a:r>
          </a:p>
        </p:txBody>
      </p:sp>
    </p:spTree>
    <p:extLst>
      <p:ext uri="{BB962C8B-B14F-4D97-AF65-F5344CB8AC3E}">
        <p14:creationId xmlns:p14="http://schemas.microsoft.com/office/powerpoint/2010/main" val="268313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433F0267-6EAA-177A-1CBE-E93E96912D0B}"/>
              </a:ext>
            </a:extLst>
          </p:cNvPr>
          <p:cNvSpPr txBox="1"/>
          <p:nvPr/>
        </p:nvSpPr>
        <p:spPr>
          <a:xfrm>
            <a:off x="-10510" y="336726"/>
            <a:ext cx="1209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</a:t>
            </a:r>
            <a:r>
              <a:rPr lang="bg-BG" sz="3200" b="1" dirty="0"/>
              <a:t>Учим за живота-щастливи, здрави и успешни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1EFC58F2-E480-7DB6-2372-0733571E2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3" y="1092515"/>
            <a:ext cx="8657521" cy="563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1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433F0267-6EAA-177A-1CBE-E93E96912D0B}"/>
              </a:ext>
            </a:extLst>
          </p:cNvPr>
          <p:cNvSpPr txBox="1"/>
          <p:nvPr/>
        </p:nvSpPr>
        <p:spPr>
          <a:xfrm>
            <a:off x="-10510" y="336726"/>
            <a:ext cx="12097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/>
              <a:t>Учим навсякъде, по всяко време , от</a:t>
            </a:r>
          </a:p>
          <a:p>
            <a:r>
              <a:rPr lang="bg-BG" sz="3200" b="1" dirty="0"/>
              <a:t> разнообразни източници-обърната класна стая</a:t>
            </a: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AD99D84E-4ADD-F5F4-1D28-C143AA81D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47" y="2982685"/>
            <a:ext cx="4639396" cy="2701159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3FA2C24A-8945-B067-7638-51F859F7E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691"/>
            <a:ext cx="4887309" cy="488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9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433F0267-6EAA-177A-1CBE-E93E96912D0B}"/>
              </a:ext>
            </a:extLst>
          </p:cNvPr>
          <p:cNvSpPr txBox="1"/>
          <p:nvPr/>
        </p:nvSpPr>
        <p:spPr>
          <a:xfrm>
            <a:off x="-10510" y="336726"/>
            <a:ext cx="12097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g-BG" sz="3200" b="1" dirty="0"/>
              <a:t>Силни междупредметни връзки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g-BG" sz="3200" b="1" dirty="0"/>
              <a:t>Проблемно базирано обучение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C052E1AA-CA4E-0358-0B77-D1F9EF050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9300"/>
            <a:ext cx="4758267" cy="356870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DCBFA0C2-126B-238B-E041-FA0C2D9D2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41" y="1628502"/>
            <a:ext cx="4164182" cy="4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xmlns="" id="{CFB43171-6A93-22EC-42C0-813C902B53A7}"/>
              </a:ext>
            </a:extLst>
          </p:cNvPr>
          <p:cNvSpPr txBox="1"/>
          <p:nvPr/>
        </p:nvSpPr>
        <p:spPr>
          <a:xfrm>
            <a:off x="-10510" y="336726"/>
            <a:ext cx="1209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/>
              <a:t>Творческа учебна среда и екипна работа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09C2AB83-DDEF-3387-F4E0-F93B35FA94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84" y="1706154"/>
            <a:ext cx="4470425" cy="2966720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xmlns="" id="{BBD8626A-AA85-B649-7E66-D878D0F665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" y="3189514"/>
            <a:ext cx="4891315" cy="366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0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433F0267-6EAA-177A-1CBE-E93E96912D0B}"/>
              </a:ext>
            </a:extLst>
          </p:cNvPr>
          <p:cNvSpPr txBox="1"/>
          <p:nvPr/>
        </p:nvSpPr>
        <p:spPr>
          <a:xfrm>
            <a:off x="-10510" y="336726"/>
            <a:ext cx="1209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 </a:t>
            </a:r>
            <a:r>
              <a:rPr lang="bg-BG" sz="3200" b="1" dirty="0"/>
              <a:t>Възпитание на  характер и добродетели</a:t>
            </a: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2A3A2880-ADB2-6DA2-6FE3-2B4B4907B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351"/>
            <a:ext cx="3988244" cy="2530508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xmlns="" id="{67179C88-19C0-460C-8CED-2C904D79C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90" y="4296350"/>
            <a:ext cx="4098540" cy="2530508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C7068821-44E4-A3DB-0DDC-B5813E7FC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33" y="1215415"/>
            <a:ext cx="4344989" cy="250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53981"/>
      </p:ext>
    </p:extLst>
  </p:cSld>
  <p:clrMapOvr>
    <a:masterClrMapping/>
  </p:clrMapOvr>
</p:sld>
</file>

<file path=ppt/theme/theme1.xml><?xml version="1.0" encoding="utf-8"?>
<a:theme xmlns:a="http://schemas.openxmlformats.org/drawingml/2006/main" name="Фасети">
  <a:themeElements>
    <a:clrScheme name="Фасети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Фасети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Фасети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</TotalTime>
  <Words>550</Words>
  <Application>Microsoft Office PowerPoint</Application>
  <PresentationFormat>Широк екран</PresentationFormat>
  <Paragraphs>51</Paragraphs>
  <Slides>15</Slides>
  <Notes>7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Roboto</vt:lpstr>
      <vt:lpstr>Trebuchet MS</vt:lpstr>
      <vt:lpstr>Wingdings</vt:lpstr>
      <vt:lpstr>Wingdings 3</vt:lpstr>
      <vt:lpstr>Фасети</vt:lpstr>
      <vt:lpstr>    Училище на бъдещето</vt:lpstr>
      <vt:lpstr>Презентация на PowerPoint</vt:lpstr>
      <vt:lpstr> От настояще към бъдеще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Училище на бъдещето</dc:title>
  <dc:creator>asen alexandrov</dc:creator>
  <cp:lastModifiedBy>Admin</cp:lastModifiedBy>
  <cp:revision>12</cp:revision>
  <dcterms:created xsi:type="dcterms:W3CDTF">2022-05-29T13:16:00Z</dcterms:created>
  <dcterms:modified xsi:type="dcterms:W3CDTF">2022-05-30T12:59:35Z</dcterms:modified>
</cp:coreProperties>
</file>