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93" r:id="rId5"/>
    <p:sldId id="294" r:id="rId6"/>
    <p:sldId id="279" r:id="rId7"/>
    <p:sldId id="282" r:id="rId8"/>
    <p:sldId id="277" r:id="rId9"/>
    <p:sldId id="295" r:id="rId10"/>
    <p:sldId id="261" r:id="rId11"/>
    <p:sldId id="267" r:id="rId12"/>
    <p:sldId id="266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F9461-E61A-49D2-AD63-8F8F79D253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7EC4AE-A488-4C96-8EDB-075B6C4DC750}" type="pres">
      <dgm:prSet presAssocID="{8F5F9461-E61A-49D2-AD63-8F8F79D2537C}" presName="Name0" presStyleCnt="0">
        <dgm:presLayoutVars>
          <dgm:dir/>
          <dgm:resizeHandles val="exact"/>
        </dgm:presLayoutVars>
      </dgm:prSet>
      <dgm:spPr/>
    </dgm:pt>
  </dgm:ptLst>
  <dgm:cxnLst>
    <dgm:cxn modelId="{90E498C4-28C6-434F-AE75-A1C750BC23BD}" type="presOf" srcId="{8F5F9461-E61A-49D2-AD63-8F8F79D2537C}" destId="{6E7EC4AE-A488-4C96-8EDB-075B6C4DC75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78179-802A-48C9-A538-336943861E5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7A6E7-323E-4456-97B0-68F64F309775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 dirty="0"/>
        </a:p>
      </dgm:t>
    </dgm:pt>
    <dgm:pt modelId="{19CF6CFF-4C93-4FE4-BA05-0A04DE15F4C3}" type="parTrans" cxnId="{4FC59E80-F16A-4CEE-AE80-3349082048F7}">
      <dgm:prSet/>
      <dgm:spPr/>
      <dgm:t>
        <a:bodyPr/>
        <a:lstStyle/>
        <a:p>
          <a:endParaRPr lang="en-US"/>
        </a:p>
      </dgm:t>
    </dgm:pt>
    <dgm:pt modelId="{31021FEF-8E06-43FA-AAFD-C73189C82A61}" type="sibTrans" cxnId="{4FC59E80-F16A-4CEE-AE80-3349082048F7}">
      <dgm:prSet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6C093580-2EE7-4BFC-BD19-F16DA6E765DD}">
      <dgm:prSet phldrT="[Text]"/>
      <dgm:spPr/>
      <dgm:t>
        <a:bodyPr/>
        <a:lstStyle/>
        <a:p>
          <a:r>
            <a:rPr lang="bg-BG" dirty="0">
              <a:latin typeface="Verdana" panose="020B0604030504040204" pitchFamily="34" charset="0"/>
              <a:ea typeface="Verdana" panose="020B0604030504040204" pitchFamily="34" charset="0"/>
            </a:rPr>
            <a:t>В света на пчелите</a:t>
          </a:r>
          <a:endParaRPr lang="en-US" dirty="0"/>
        </a:p>
      </dgm:t>
    </dgm:pt>
    <dgm:pt modelId="{02E484EC-0D17-43DE-8FBD-44BB2DBF27E3}" type="parTrans" cxnId="{C6A0AAA2-B8AB-4C2B-AB6B-B89A3F06790B}">
      <dgm:prSet/>
      <dgm:spPr/>
      <dgm:t>
        <a:bodyPr/>
        <a:lstStyle/>
        <a:p>
          <a:endParaRPr lang="en-US"/>
        </a:p>
      </dgm:t>
    </dgm:pt>
    <dgm:pt modelId="{DDE66015-FB19-4DB1-8B5A-F179FD051F2C}" type="sibTrans" cxnId="{C6A0AAA2-B8AB-4C2B-AB6B-B89A3F06790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70F5A5B-B904-41AF-B7C7-4071FD417977}">
      <dgm:prSet phldrT="[Text]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dirty="0"/>
        </a:p>
      </dgm:t>
    </dgm:pt>
    <dgm:pt modelId="{910E685F-52F6-4758-8C5F-CAC4FFB70742}" type="sibTrans" cxnId="{B1215278-4756-43C3-9EAC-1A53D6EE6C9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B800B74-1FCA-4F90-824E-B7D1A838E569}" type="parTrans" cxnId="{B1215278-4756-43C3-9EAC-1A53D6EE6C98}">
      <dgm:prSet/>
      <dgm:spPr/>
      <dgm:t>
        <a:bodyPr/>
        <a:lstStyle/>
        <a:p>
          <a:endParaRPr lang="en-US"/>
        </a:p>
      </dgm:t>
    </dgm:pt>
    <dgm:pt modelId="{824A2C45-BFCB-459D-B144-496FBE55DB60}" type="pres">
      <dgm:prSet presAssocID="{0ED78179-802A-48C9-A538-336943861E5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bg-BG"/>
        </a:p>
      </dgm:t>
    </dgm:pt>
    <dgm:pt modelId="{8F27CC12-38FE-43D9-BBFA-C45C7285DABF}" type="pres">
      <dgm:prSet presAssocID="{570F5A5B-B904-41AF-B7C7-4071FD417977}" presName="text1" presStyleCnt="0"/>
      <dgm:spPr/>
    </dgm:pt>
    <dgm:pt modelId="{7B2CBCCB-4419-45C7-B324-6A23C0C9C744}" type="pres">
      <dgm:prSet presAssocID="{570F5A5B-B904-41AF-B7C7-4071FD417977}" presName="textRepeatNode" presStyleLbl="alignNode1" presStyleIdx="0" presStyleCnt="3" custLinFactNeighborY="5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255F93-B489-4267-B405-E628FFEDA062}" type="pres">
      <dgm:prSet presAssocID="{570F5A5B-B904-41AF-B7C7-4071FD417977}" presName="textaccent1" presStyleCnt="0"/>
      <dgm:spPr/>
    </dgm:pt>
    <dgm:pt modelId="{F8EEDEB5-0339-4A52-B1B9-0A5D82E075A0}" type="pres">
      <dgm:prSet presAssocID="{570F5A5B-B904-41AF-B7C7-4071FD417977}" presName="accentRepeatNode" presStyleLbl="solidAlignAcc1" presStyleIdx="0" presStyleCnt="6"/>
      <dgm:spPr/>
    </dgm:pt>
    <dgm:pt modelId="{E72CF888-CBB2-44A4-9A94-8DCF33DD11AE}" type="pres">
      <dgm:prSet presAssocID="{910E685F-52F6-4758-8C5F-CAC4FFB70742}" presName="image1" presStyleCnt="0"/>
      <dgm:spPr/>
    </dgm:pt>
    <dgm:pt modelId="{EB0E516A-9AE5-4836-AA93-84D15EFB863D}" type="pres">
      <dgm:prSet presAssocID="{910E685F-52F6-4758-8C5F-CAC4FFB70742}" presName="imageRepeatNode" presStyleLbl="alignAcc1" presStyleIdx="0" presStyleCnt="3"/>
      <dgm:spPr/>
      <dgm:t>
        <a:bodyPr/>
        <a:lstStyle/>
        <a:p>
          <a:endParaRPr lang="bg-BG"/>
        </a:p>
      </dgm:t>
    </dgm:pt>
    <dgm:pt modelId="{C59D9CE0-4C55-4D41-B372-CF54806A7252}" type="pres">
      <dgm:prSet presAssocID="{910E685F-52F6-4758-8C5F-CAC4FFB70742}" presName="imageaccent1" presStyleCnt="0"/>
      <dgm:spPr/>
    </dgm:pt>
    <dgm:pt modelId="{A53F001A-5758-438D-BBB7-7DF886CA05FB}" type="pres">
      <dgm:prSet presAssocID="{910E685F-52F6-4758-8C5F-CAC4FFB70742}" presName="accentRepeatNode" presStyleLbl="solidAlignAcc1" presStyleIdx="1" presStyleCnt="6"/>
      <dgm:spPr/>
    </dgm:pt>
    <dgm:pt modelId="{56298289-986F-4773-9E5B-6101264A24A1}" type="pres">
      <dgm:prSet presAssocID="{6D07A6E7-323E-4456-97B0-68F64F309775}" presName="text2" presStyleCnt="0"/>
      <dgm:spPr/>
    </dgm:pt>
    <dgm:pt modelId="{791A3A4F-E4EE-4393-9C56-996938E07235}" type="pres">
      <dgm:prSet presAssocID="{6D07A6E7-323E-4456-97B0-68F64F30977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FD50EE7-36EE-45D2-83C5-56D187681E93}" type="pres">
      <dgm:prSet presAssocID="{6D07A6E7-323E-4456-97B0-68F64F309775}" presName="textaccent2" presStyleCnt="0"/>
      <dgm:spPr/>
    </dgm:pt>
    <dgm:pt modelId="{E94D3183-3FE8-460B-8978-E0C46302FAF6}" type="pres">
      <dgm:prSet presAssocID="{6D07A6E7-323E-4456-97B0-68F64F309775}" presName="accentRepeatNode" presStyleLbl="solidAlignAcc1" presStyleIdx="2" presStyleCnt="6"/>
      <dgm:spPr/>
    </dgm:pt>
    <dgm:pt modelId="{312C061F-7A83-4FDC-85BB-DC0824AC69A6}" type="pres">
      <dgm:prSet presAssocID="{31021FEF-8E06-43FA-AAFD-C73189C82A61}" presName="image2" presStyleCnt="0"/>
      <dgm:spPr/>
    </dgm:pt>
    <dgm:pt modelId="{702C6159-4CEB-424C-AF1A-93D7E05AF5DC}" type="pres">
      <dgm:prSet presAssocID="{31021FEF-8E06-43FA-AAFD-C73189C82A61}" presName="imageRepeatNode" presStyleLbl="alignAcc1" presStyleIdx="1" presStyleCnt="3" custAng="3107398" custLinFactNeighborX="-1717" custLinFactNeighborY="-4353"/>
      <dgm:spPr/>
      <dgm:t>
        <a:bodyPr/>
        <a:lstStyle/>
        <a:p>
          <a:endParaRPr lang="bg-BG"/>
        </a:p>
      </dgm:t>
    </dgm:pt>
    <dgm:pt modelId="{FFB611F3-0A48-4EAB-87A4-B4AFB7D36E0D}" type="pres">
      <dgm:prSet presAssocID="{31021FEF-8E06-43FA-AAFD-C73189C82A61}" presName="imageaccent2" presStyleCnt="0"/>
      <dgm:spPr/>
    </dgm:pt>
    <dgm:pt modelId="{BC4E2DB1-1A96-48A3-A703-41096B003620}" type="pres">
      <dgm:prSet presAssocID="{31021FEF-8E06-43FA-AAFD-C73189C82A61}" presName="accentRepeatNode" presStyleLbl="solidAlignAcc1" presStyleIdx="3" presStyleCnt="6"/>
      <dgm:spPr/>
    </dgm:pt>
    <dgm:pt modelId="{A9CBE526-A036-4F01-B66F-F2207A770550}" type="pres">
      <dgm:prSet presAssocID="{6C093580-2EE7-4BFC-BD19-F16DA6E765DD}" presName="text3" presStyleCnt="0"/>
      <dgm:spPr/>
    </dgm:pt>
    <dgm:pt modelId="{34F7C711-ACD0-4984-92ED-EB548352D840}" type="pres">
      <dgm:prSet presAssocID="{6C093580-2EE7-4BFC-BD19-F16DA6E765D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E7FFF3-B15A-48E5-889A-DED1994BD0C6}" type="pres">
      <dgm:prSet presAssocID="{6C093580-2EE7-4BFC-BD19-F16DA6E765DD}" presName="textaccent3" presStyleCnt="0"/>
      <dgm:spPr/>
    </dgm:pt>
    <dgm:pt modelId="{8F70FBE9-9C40-45EE-8BDF-CBB970AF0F27}" type="pres">
      <dgm:prSet presAssocID="{6C093580-2EE7-4BFC-BD19-F16DA6E765DD}" presName="accentRepeatNode" presStyleLbl="solidAlignAcc1" presStyleIdx="4" presStyleCnt="6"/>
      <dgm:spPr/>
    </dgm:pt>
    <dgm:pt modelId="{C6B2D9CF-0B28-4064-927E-266B80645F15}" type="pres">
      <dgm:prSet presAssocID="{DDE66015-FB19-4DB1-8B5A-F179FD051F2C}" presName="image3" presStyleCnt="0"/>
      <dgm:spPr/>
    </dgm:pt>
    <dgm:pt modelId="{35A41857-260B-4F10-A814-928265144835}" type="pres">
      <dgm:prSet presAssocID="{DDE66015-FB19-4DB1-8B5A-F179FD051F2C}" presName="imageRepeatNode" presStyleLbl="alignAcc1" presStyleIdx="2" presStyleCnt="3"/>
      <dgm:spPr/>
      <dgm:t>
        <a:bodyPr/>
        <a:lstStyle/>
        <a:p>
          <a:endParaRPr lang="bg-BG"/>
        </a:p>
      </dgm:t>
    </dgm:pt>
    <dgm:pt modelId="{D8793FE7-9C38-4635-BF64-DAFD8DC9019A}" type="pres">
      <dgm:prSet presAssocID="{DDE66015-FB19-4DB1-8B5A-F179FD051F2C}" presName="imageaccent3" presStyleCnt="0"/>
      <dgm:spPr/>
    </dgm:pt>
    <dgm:pt modelId="{6148101D-5A46-4C97-981C-BC8C1912C662}" type="pres">
      <dgm:prSet presAssocID="{DDE66015-FB19-4DB1-8B5A-F179FD051F2C}" presName="accentRepeatNode" presStyleLbl="solidAlignAcc1" presStyleIdx="5" presStyleCnt="6"/>
      <dgm:spPr/>
    </dgm:pt>
  </dgm:ptLst>
  <dgm:cxnLst>
    <dgm:cxn modelId="{B21B4756-DCE0-4D0F-B8E1-D8CF31D7C64B}" type="presOf" srcId="{6C093580-2EE7-4BFC-BD19-F16DA6E765DD}" destId="{34F7C711-ACD0-4984-92ED-EB548352D840}" srcOrd="0" destOrd="0" presId="urn:microsoft.com/office/officeart/2008/layout/HexagonCluster"/>
    <dgm:cxn modelId="{B1215278-4756-43C3-9EAC-1A53D6EE6C98}" srcId="{0ED78179-802A-48C9-A538-336943861E5E}" destId="{570F5A5B-B904-41AF-B7C7-4071FD417977}" srcOrd="0" destOrd="0" parTransId="{4B800B74-1FCA-4F90-824E-B7D1A838E569}" sibTransId="{910E685F-52F6-4758-8C5F-CAC4FFB70742}"/>
    <dgm:cxn modelId="{099CE0A0-8A89-4A31-AABD-A431AED107D3}" type="presOf" srcId="{6D07A6E7-323E-4456-97B0-68F64F309775}" destId="{791A3A4F-E4EE-4393-9C56-996938E07235}" srcOrd="0" destOrd="0" presId="urn:microsoft.com/office/officeart/2008/layout/HexagonCluster"/>
    <dgm:cxn modelId="{B8D4A3B8-E975-4733-95F1-D0F7878DEC2E}" type="presOf" srcId="{570F5A5B-B904-41AF-B7C7-4071FD417977}" destId="{7B2CBCCB-4419-45C7-B324-6A23C0C9C744}" srcOrd="0" destOrd="0" presId="urn:microsoft.com/office/officeart/2008/layout/HexagonCluster"/>
    <dgm:cxn modelId="{4FC59E80-F16A-4CEE-AE80-3349082048F7}" srcId="{0ED78179-802A-48C9-A538-336943861E5E}" destId="{6D07A6E7-323E-4456-97B0-68F64F309775}" srcOrd="1" destOrd="0" parTransId="{19CF6CFF-4C93-4FE4-BA05-0A04DE15F4C3}" sibTransId="{31021FEF-8E06-43FA-AAFD-C73189C82A61}"/>
    <dgm:cxn modelId="{8AB10451-C1A5-4C2E-B728-687FF5F43F2E}" type="presOf" srcId="{910E685F-52F6-4758-8C5F-CAC4FFB70742}" destId="{EB0E516A-9AE5-4836-AA93-84D15EFB863D}" srcOrd="0" destOrd="0" presId="urn:microsoft.com/office/officeart/2008/layout/HexagonCluster"/>
    <dgm:cxn modelId="{25DEE79A-6647-4313-877C-3207C37EDF0C}" type="presOf" srcId="{31021FEF-8E06-43FA-AAFD-C73189C82A61}" destId="{702C6159-4CEB-424C-AF1A-93D7E05AF5DC}" srcOrd="0" destOrd="0" presId="urn:microsoft.com/office/officeart/2008/layout/HexagonCluster"/>
    <dgm:cxn modelId="{C6A0AAA2-B8AB-4C2B-AB6B-B89A3F06790B}" srcId="{0ED78179-802A-48C9-A538-336943861E5E}" destId="{6C093580-2EE7-4BFC-BD19-F16DA6E765DD}" srcOrd="2" destOrd="0" parTransId="{02E484EC-0D17-43DE-8FBD-44BB2DBF27E3}" sibTransId="{DDE66015-FB19-4DB1-8B5A-F179FD051F2C}"/>
    <dgm:cxn modelId="{642CE52F-F6CD-4567-905C-DEA35DA490F4}" type="presOf" srcId="{DDE66015-FB19-4DB1-8B5A-F179FD051F2C}" destId="{35A41857-260B-4F10-A814-928265144835}" srcOrd="0" destOrd="0" presId="urn:microsoft.com/office/officeart/2008/layout/HexagonCluster"/>
    <dgm:cxn modelId="{972DF35D-782F-4FE3-BE96-BE1D3EB09A0E}" type="presOf" srcId="{0ED78179-802A-48C9-A538-336943861E5E}" destId="{824A2C45-BFCB-459D-B144-496FBE55DB60}" srcOrd="0" destOrd="0" presId="urn:microsoft.com/office/officeart/2008/layout/HexagonCluster"/>
    <dgm:cxn modelId="{6093B418-E3B7-474F-9F7F-D14FDE4EDE03}" type="presParOf" srcId="{824A2C45-BFCB-459D-B144-496FBE55DB60}" destId="{8F27CC12-38FE-43D9-BBFA-C45C7285DABF}" srcOrd="0" destOrd="0" presId="urn:microsoft.com/office/officeart/2008/layout/HexagonCluster"/>
    <dgm:cxn modelId="{D930135D-7A98-4808-9ED9-196379873449}" type="presParOf" srcId="{8F27CC12-38FE-43D9-BBFA-C45C7285DABF}" destId="{7B2CBCCB-4419-45C7-B324-6A23C0C9C744}" srcOrd="0" destOrd="0" presId="urn:microsoft.com/office/officeart/2008/layout/HexagonCluster"/>
    <dgm:cxn modelId="{918B2386-6308-499F-B5EC-59B8D5212887}" type="presParOf" srcId="{824A2C45-BFCB-459D-B144-496FBE55DB60}" destId="{AD255F93-B489-4267-B405-E628FFEDA062}" srcOrd="1" destOrd="0" presId="urn:microsoft.com/office/officeart/2008/layout/HexagonCluster"/>
    <dgm:cxn modelId="{4704FA12-E9AC-4750-95A0-4D0B30E322EC}" type="presParOf" srcId="{AD255F93-B489-4267-B405-E628FFEDA062}" destId="{F8EEDEB5-0339-4A52-B1B9-0A5D82E075A0}" srcOrd="0" destOrd="0" presId="urn:microsoft.com/office/officeart/2008/layout/HexagonCluster"/>
    <dgm:cxn modelId="{B8C3A98E-D93D-48CE-AB73-6E3CD5904345}" type="presParOf" srcId="{824A2C45-BFCB-459D-B144-496FBE55DB60}" destId="{E72CF888-CBB2-44A4-9A94-8DCF33DD11AE}" srcOrd="2" destOrd="0" presId="urn:microsoft.com/office/officeart/2008/layout/HexagonCluster"/>
    <dgm:cxn modelId="{2D3978CA-5171-4E08-B752-9728BFA60479}" type="presParOf" srcId="{E72CF888-CBB2-44A4-9A94-8DCF33DD11AE}" destId="{EB0E516A-9AE5-4836-AA93-84D15EFB863D}" srcOrd="0" destOrd="0" presId="urn:microsoft.com/office/officeart/2008/layout/HexagonCluster"/>
    <dgm:cxn modelId="{73E43F05-422C-45C2-903D-23E34F5EE45F}" type="presParOf" srcId="{824A2C45-BFCB-459D-B144-496FBE55DB60}" destId="{C59D9CE0-4C55-4D41-B372-CF54806A7252}" srcOrd="3" destOrd="0" presId="urn:microsoft.com/office/officeart/2008/layout/HexagonCluster"/>
    <dgm:cxn modelId="{3460FB31-EE02-4A3E-9712-7A79ED6E77BD}" type="presParOf" srcId="{C59D9CE0-4C55-4D41-B372-CF54806A7252}" destId="{A53F001A-5758-438D-BBB7-7DF886CA05FB}" srcOrd="0" destOrd="0" presId="urn:microsoft.com/office/officeart/2008/layout/HexagonCluster"/>
    <dgm:cxn modelId="{0A5F7CAB-5713-4305-8B6E-10DDF925EEC5}" type="presParOf" srcId="{824A2C45-BFCB-459D-B144-496FBE55DB60}" destId="{56298289-986F-4773-9E5B-6101264A24A1}" srcOrd="4" destOrd="0" presId="urn:microsoft.com/office/officeart/2008/layout/HexagonCluster"/>
    <dgm:cxn modelId="{CAE6F356-CB1E-4573-96F0-A0F5C79A7E4C}" type="presParOf" srcId="{56298289-986F-4773-9E5B-6101264A24A1}" destId="{791A3A4F-E4EE-4393-9C56-996938E07235}" srcOrd="0" destOrd="0" presId="urn:microsoft.com/office/officeart/2008/layout/HexagonCluster"/>
    <dgm:cxn modelId="{6247C6B8-2C6C-4A79-8368-445EFB1DA08E}" type="presParOf" srcId="{824A2C45-BFCB-459D-B144-496FBE55DB60}" destId="{5FD50EE7-36EE-45D2-83C5-56D187681E93}" srcOrd="5" destOrd="0" presId="urn:microsoft.com/office/officeart/2008/layout/HexagonCluster"/>
    <dgm:cxn modelId="{99949101-1BB1-42C8-AE33-C706DC82EE90}" type="presParOf" srcId="{5FD50EE7-36EE-45D2-83C5-56D187681E93}" destId="{E94D3183-3FE8-460B-8978-E0C46302FAF6}" srcOrd="0" destOrd="0" presId="urn:microsoft.com/office/officeart/2008/layout/HexagonCluster"/>
    <dgm:cxn modelId="{39A788C8-04F3-4F7D-9A64-8B6FB4A7C553}" type="presParOf" srcId="{824A2C45-BFCB-459D-B144-496FBE55DB60}" destId="{312C061F-7A83-4FDC-85BB-DC0824AC69A6}" srcOrd="6" destOrd="0" presId="urn:microsoft.com/office/officeart/2008/layout/HexagonCluster"/>
    <dgm:cxn modelId="{FA9C0F79-8F88-45F2-B717-80C7B6B16A3D}" type="presParOf" srcId="{312C061F-7A83-4FDC-85BB-DC0824AC69A6}" destId="{702C6159-4CEB-424C-AF1A-93D7E05AF5DC}" srcOrd="0" destOrd="0" presId="urn:microsoft.com/office/officeart/2008/layout/HexagonCluster"/>
    <dgm:cxn modelId="{A049A318-05D4-495D-A444-956D82FD9F8D}" type="presParOf" srcId="{824A2C45-BFCB-459D-B144-496FBE55DB60}" destId="{FFB611F3-0A48-4EAB-87A4-B4AFB7D36E0D}" srcOrd="7" destOrd="0" presId="urn:microsoft.com/office/officeart/2008/layout/HexagonCluster"/>
    <dgm:cxn modelId="{D590C476-532E-46BC-AEE4-A3660F17F1A3}" type="presParOf" srcId="{FFB611F3-0A48-4EAB-87A4-B4AFB7D36E0D}" destId="{BC4E2DB1-1A96-48A3-A703-41096B003620}" srcOrd="0" destOrd="0" presId="urn:microsoft.com/office/officeart/2008/layout/HexagonCluster"/>
    <dgm:cxn modelId="{5C64D80D-AC54-4E3F-B437-F6632B64F64A}" type="presParOf" srcId="{824A2C45-BFCB-459D-B144-496FBE55DB60}" destId="{A9CBE526-A036-4F01-B66F-F2207A770550}" srcOrd="8" destOrd="0" presId="urn:microsoft.com/office/officeart/2008/layout/HexagonCluster"/>
    <dgm:cxn modelId="{9695ACC1-55E5-479E-B173-1B4F07A04E58}" type="presParOf" srcId="{A9CBE526-A036-4F01-B66F-F2207A770550}" destId="{34F7C711-ACD0-4984-92ED-EB548352D840}" srcOrd="0" destOrd="0" presId="urn:microsoft.com/office/officeart/2008/layout/HexagonCluster"/>
    <dgm:cxn modelId="{F300B3D1-8B94-4B57-B4B6-771A51DBC5DF}" type="presParOf" srcId="{824A2C45-BFCB-459D-B144-496FBE55DB60}" destId="{ABE7FFF3-B15A-48E5-889A-DED1994BD0C6}" srcOrd="9" destOrd="0" presId="urn:microsoft.com/office/officeart/2008/layout/HexagonCluster"/>
    <dgm:cxn modelId="{7DD0CE01-B290-49D9-ACBD-6CF9BBC2818D}" type="presParOf" srcId="{ABE7FFF3-B15A-48E5-889A-DED1994BD0C6}" destId="{8F70FBE9-9C40-45EE-8BDF-CBB970AF0F27}" srcOrd="0" destOrd="0" presId="urn:microsoft.com/office/officeart/2008/layout/HexagonCluster"/>
    <dgm:cxn modelId="{1C22C67C-2DA6-48BD-8157-B30525EAAC38}" type="presParOf" srcId="{824A2C45-BFCB-459D-B144-496FBE55DB60}" destId="{C6B2D9CF-0B28-4064-927E-266B80645F15}" srcOrd="10" destOrd="0" presId="urn:microsoft.com/office/officeart/2008/layout/HexagonCluster"/>
    <dgm:cxn modelId="{AB89C391-310F-4EB2-9316-972A0B7AD4A2}" type="presParOf" srcId="{C6B2D9CF-0B28-4064-927E-266B80645F15}" destId="{35A41857-260B-4F10-A814-928265144835}" srcOrd="0" destOrd="0" presId="urn:microsoft.com/office/officeart/2008/layout/HexagonCluster"/>
    <dgm:cxn modelId="{04B48247-1822-4909-99B9-3FA423CE83DA}" type="presParOf" srcId="{824A2C45-BFCB-459D-B144-496FBE55DB60}" destId="{D8793FE7-9C38-4635-BF64-DAFD8DC9019A}" srcOrd="11" destOrd="0" presId="urn:microsoft.com/office/officeart/2008/layout/HexagonCluster"/>
    <dgm:cxn modelId="{F1E45034-A4DB-4CF9-A91C-B7291575249D}" type="presParOf" srcId="{D8793FE7-9C38-4635-BF64-DAFD8DC9019A}" destId="{6148101D-5A46-4C97-981C-BC8C1912C66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F9461-E61A-49D2-AD63-8F8F79D253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5F897D-8E47-4AAA-97D6-2BB99FE753B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g-BG" sz="24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Интегриране на дигиталните технологии </a:t>
          </a:r>
          <a:r>
            <a:rPr lang="bg-BG" sz="240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 иновативни и </a:t>
          </a:r>
          <a:r>
            <a:rPr lang="bg-BG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традиционни </a:t>
          </a:r>
          <a:r>
            <a:rPr lang="bg-BG" sz="24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подходи, методи </a:t>
          </a:r>
          <a:r>
            <a:rPr lang="bg-BG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 средства</a:t>
          </a:r>
        </a:p>
      </dgm:t>
    </dgm:pt>
    <dgm:pt modelId="{7B1910D6-699A-4F36-B9B4-A9A4C809151C}" type="parTrans" cxnId="{7B930BF4-FAFA-49DF-9465-FB4F5A9200BD}">
      <dgm:prSet/>
      <dgm:spPr/>
      <dgm:t>
        <a:bodyPr/>
        <a:lstStyle/>
        <a:p>
          <a:endParaRPr lang="en-US"/>
        </a:p>
      </dgm:t>
    </dgm:pt>
    <dgm:pt modelId="{9DE60C1C-F7F1-4F45-842B-4120B917FAB8}" type="sibTrans" cxnId="{7B930BF4-FAFA-49DF-9465-FB4F5A9200B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068F7CA-F0A0-4E41-BB6F-D0675A3D719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bg-BG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3DAEDF-8028-40BE-B670-6EE3DF29A4DD}" type="sibTrans" cxnId="{C7122D0F-2FD2-4281-A389-23DB28C0E1DD}">
      <dgm:prSet/>
      <dgm:spPr/>
      <dgm:t>
        <a:bodyPr/>
        <a:lstStyle/>
        <a:p>
          <a:endParaRPr lang="en-US"/>
        </a:p>
      </dgm:t>
    </dgm:pt>
    <dgm:pt modelId="{E608448D-4275-4A52-B7F7-6799C257DF64}" type="parTrans" cxnId="{C7122D0F-2FD2-4281-A389-23DB28C0E1DD}">
      <dgm:prSet/>
      <dgm:spPr/>
      <dgm:t>
        <a:bodyPr/>
        <a:lstStyle/>
        <a:p>
          <a:endParaRPr lang="en-US"/>
        </a:p>
      </dgm:t>
    </dgm:pt>
    <dgm:pt modelId="{6E7EC4AE-A488-4C96-8EDB-075B6C4DC750}" type="pres">
      <dgm:prSet presAssocID="{8F5F9461-E61A-49D2-AD63-8F8F79D2537C}" presName="Name0" presStyleCnt="0">
        <dgm:presLayoutVars>
          <dgm:dir/>
          <dgm:resizeHandles val="exact"/>
        </dgm:presLayoutVars>
      </dgm:prSet>
      <dgm:spPr/>
    </dgm:pt>
    <dgm:pt modelId="{1466469B-7FC7-4B5F-8B9C-B1A6CDFE2FD5}" type="pres">
      <dgm:prSet presAssocID="{195F897D-8E47-4AAA-97D6-2BB99FE753BF}" presName="node" presStyleLbl="node1" presStyleIdx="0" presStyleCnt="2" custScaleX="65220" custScaleY="119851" custLinFactNeighborX="364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736BADF-8937-425B-87D6-168DC843DB03}" type="pres">
      <dgm:prSet presAssocID="{9DE60C1C-F7F1-4F45-842B-4120B917FAB8}" presName="sibTrans" presStyleLbl="sibTrans2D1" presStyleIdx="0" presStyleCnt="1"/>
      <dgm:spPr/>
      <dgm:t>
        <a:bodyPr/>
        <a:lstStyle/>
        <a:p>
          <a:endParaRPr lang="bg-BG"/>
        </a:p>
      </dgm:t>
    </dgm:pt>
    <dgm:pt modelId="{E85D1136-C57C-41ED-A12C-F8BB4AFEBC93}" type="pres">
      <dgm:prSet presAssocID="{9DE60C1C-F7F1-4F45-842B-4120B917FAB8}" presName="connectorText" presStyleLbl="sibTrans2D1" presStyleIdx="0" presStyleCnt="1"/>
      <dgm:spPr/>
      <dgm:t>
        <a:bodyPr/>
        <a:lstStyle/>
        <a:p>
          <a:endParaRPr lang="bg-BG"/>
        </a:p>
      </dgm:t>
    </dgm:pt>
    <dgm:pt modelId="{77D9B69E-A458-409F-B22D-20F2A36CEA66}" type="pres">
      <dgm:prSet presAssocID="{B068F7CA-F0A0-4E41-BB6F-D0675A3D7197}" presName="node" presStyleLbl="node1" presStyleIdx="1" presStyleCnt="2" custScaleX="66440" custScaleY="12235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1F6074D-AE14-4445-82DE-C82D01223A62}" type="presOf" srcId="{195F897D-8E47-4AAA-97D6-2BB99FE753BF}" destId="{1466469B-7FC7-4B5F-8B9C-B1A6CDFE2FD5}" srcOrd="0" destOrd="0" presId="urn:microsoft.com/office/officeart/2005/8/layout/process1"/>
    <dgm:cxn modelId="{5BCC8FFE-3DB8-460C-AD64-951CF68E4B90}" type="presOf" srcId="{8F5F9461-E61A-49D2-AD63-8F8F79D2537C}" destId="{6E7EC4AE-A488-4C96-8EDB-075B6C4DC750}" srcOrd="0" destOrd="0" presId="urn:microsoft.com/office/officeart/2005/8/layout/process1"/>
    <dgm:cxn modelId="{C7122D0F-2FD2-4281-A389-23DB28C0E1DD}" srcId="{8F5F9461-E61A-49D2-AD63-8F8F79D2537C}" destId="{B068F7CA-F0A0-4E41-BB6F-D0675A3D7197}" srcOrd="1" destOrd="0" parTransId="{E608448D-4275-4A52-B7F7-6799C257DF64}" sibTransId="{723DAEDF-8028-40BE-B670-6EE3DF29A4DD}"/>
    <dgm:cxn modelId="{F697A465-1D2B-4CA9-8D0C-5B774D635DB3}" type="presOf" srcId="{9DE60C1C-F7F1-4F45-842B-4120B917FAB8}" destId="{D736BADF-8937-425B-87D6-168DC843DB03}" srcOrd="0" destOrd="0" presId="urn:microsoft.com/office/officeart/2005/8/layout/process1"/>
    <dgm:cxn modelId="{E5379481-628D-4DB9-9D58-94B453D316BA}" type="presOf" srcId="{9DE60C1C-F7F1-4F45-842B-4120B917FAB8}" destId="{E85D1136-C57C-41ED-A12C-F8BB4AFEBC93}" srcOrd="1" destOrd="0" presId="urn:microsoft.com/office/officeart/2005/8/layout/process1"/>
    <dgm:cxn modelId="{7B930BF4-FAFA-49DF-9465-FB4F5A9200BD}" srcId="{8F5F9461-E61A-49D2-AD63-8F8F79D2537C}" destId="{195F897D-8E47-4AAA-97D6-2BB99FE753BF}" srcOrd="0" destOrd="0" parTransId="{7B1910D6-699A-4F36-B9B4-A9A4C809151C}" sibTransId="{9DE60C1C-F7F1-4F45-842B-4120B917FAB8}"/>
    <dgm:cxn modelId="{4542A0AD-A713-4E40-8273-599BBFC2F335}" type="presOf" srcId="{B068F7CA-F0A0-4E41-BB6F-D0675A3D7197}" destId="{77D9B69E-A458-409F-B22D-20F2A36CEA66}" srcOrd="0" destOrd="0" presId="urn:microsoft.com/office/officeart/2005/8/layout/process1"/>
    <dgm:cxn modelId="{3A21F0C5-0387-46EE-BE42-33C337A0B94C}" type="presParOf" srcId="{6E7EC4AE-A488-4C96-8EDB-075B6C4DC750}" destId="{1466469B-7FC7-4B5F-8B9C-B1A6CDFE2FD5}" srcOrd="0" destOrd="0" presId="urn:microsoft.com/office/officeart/2005/8/layout/process1"/>
    <dgm:cxn modelId="{3BA38397-D99E-434A-85E7-A7EA4FE4A7A6}" type="presParOf" srcId="{6E7EC4AE-A488-4C96-8EDB-075B6C4DC750}" destId="{D736BADF-8937-425B-87D6-168DC843DB03}" srcOrd="1" destOrd="0" presId="urn:microsoft.com/office/officeart/2005/8/layout/process1"/>
    <dgm:cxn modelId="{F2F20765-5B64-4F29-9D89-BACAE2B1CFF5}" type="presParOf" srcId="{D736BADF-8937-425B-87D6-168DC843DB03}" destId="{E85D1136-C57C-41ED-A12C-F8BB4AFEBC93}" srcOrd="0" destOrd="0" presId="urn:microsoft.com/office/officeart/2005/8/layout/process1"/>
    <dgm:cxn modelId="{C2266CA7-9820-4A26-8303-51F5BD42A1D3}" type="presParOf" srcId="{6E7EC4AE-A488-4C96-8EDB-075B6C4DC750}" destId="{77D9B69E-A458-409F-B22D-20F2A36CEA6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CBCCB-4419-45C7-B324-6A23C0C9C744}">
      <dsp:nvSpPr>
        <dsp:cNvPr id="0" name=""/>
        <dsp:cNvSpPr/>
      </dsp:nvSpPr>
      <dsp:spPr>
        <a:xfrm>
          <a:off x="2442424" y="3952495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75676" y="4326033"/>
        <a:ext cx="1925404" cy="1660035"/>
      </dsp:txXfrm>
    </dsp:sp>
    <dsp:sp modelId="{F8EEDEB5-0339-4A52-B1B9-0A5D82E075A0}">
      <dsp:nvSpPr>
        <dsp:cNvPr id="0" name=""/>
        <dsp:cNvSpPr/>
      </dsp:nvSpPr>
      <dsp:spPr>
        <a:xfrm>
          <a:off x="2514954" y="501518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E516A-9AE5-4836-AA93-84D15EFB863D}">
      <dsp:nvSpPr>
        <dsp:cNvPr id="0" name=""/>
        <dsp:cNvSpPr/>
      </dsp:nvSpPr>
      <dsp:spPr>
        <a:xfrm>
          <a:off x="55889" y="2659587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F001A-5758-438D-BBB7-7DF886CA05FB}">
      <dsp:nvSpPr>
        <dsp:cNvPr id="0" name=""/>
        <dsp:cNvSpPr/>
      </dsp:nvSpPr>
      <dsp:spPr>
        <a:xfrm>
          <a:off x="1956572" y="4748718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A3A4F-E4EE-4393-9C56-996938E07235}">
      <dsp:nvSpPr>
        <dsp:cNvPr id="0" name=""/>
        <dsp:cNvSpPr/>
      </dsp:nvSpPr>
      <dsp:spPr>
        <a:xfrm>
          <a:off x="4821010" y="2630969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254262" y="3004507"/>
        <a:ext cx="1925404" cy="1660035"/>
      </dsp:txXfrm>
    </dsp:sp>
    <dsp:sp modelId="{E94D3183-3FE8-460B-8978-E0C46302FAF6}">
      <dsp:nvSpPr>
        <dsp:cNvPr id="0" name=""/>
        <dsp:cNvSpPr/>
      </dsp:nvSpPr>
      <dsp:spPr>
        <a:xfrm>
          <a:off x="6729641" y="471755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C6159-4CEB-424C-AF1A-93D7E05AF5DC}">
      <dsp:nvSpPr>
        <dsp:cNvPr id="0" name=""/>
        <dsp:cNvSpPr/>
      </dsp:nvSpPr>
      <dsp:spPr>
        <a:xfrm rot="3107398">
          <a:off x="7151659" y="3847714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E2DB1-1A96-48A3-A703-41096B003620}">
      <dsp:nvSpPr>
        <dsp:cNvPr id="0" name=""/>
        <dsp:cNvSpPr/>
      </dsp:nvSpPr>
      <dsp:spPr>
        <a:xfrm>
          <a:off x="7272126" y="501518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7C711-ACD0-4984-92ED-EB548352D840}">
      <dsp:nvSpPr>
        <dsp:cNvPr id="0" name=""/>
        <dsp:cNvSpPr/>
      </dsp:nvSpPr>
      <dsp:spPr>
        <a:xfrm>
          <a:off x="2442424" y="1315166"/>
          <a:ext cx="2791907" cy="24071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>
              <a:latin typeface="Verdana" panose="020B0604030504040204" pitchFamily="34" charset="0"/>
              <a:ea typeface="Verdana" panose="020B0604030504040204" pitchFamily="34" charset="0"/>
            </a:rPr>
            <a:t>В света на пчелите</a:t>
          </a:r>
          <a:endParaRPr lang="en-US" sz="3600" kern="1200" dirty="0"/>
        </a:p>
      </dsp:txBody>
      <dsp:txXfrm>
        <a:off x="2875676" y="1688704"/>
        <a:ext cx="1925404" cy="1660035"/>
      </dsp:txXfrm>
    </dsp:sp>
    <dsp:sp modelId="{8F70FBE9-9C40-45EE-8BDF-CBB970AF0F27}">
      <dsp:nvSpPr>
        <dsp:cNvPr id="0" name=""/>
        <dsp:cNvSpPr/>
      </dsp:nvSpPr>
      <dsp:spPr>
        <a:xfrm>
          <a:off x="4335158" y="1367315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41857-260B-4F10-A814-928265144835}">
      <dsp:nvSpPr>
        <dsp:cNvPr id="0" name=""/>
        <dsp:cNvSpPr/>
      </dsp:nvSpPr>
      <dsp:spPr>
        <a:xfrm>
          <a:off x="4821010" y="0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8101D-5A46-4C97-981C-BC8C1912C662}">
      <dsp:nvSpPr>
        <dsp:cNvPr id="0" name=""/>
        <dsp:cNvSpPr/>
      </dsp:nvSpPr>
      <dsp:spPr>
        <a:xfrm>
          <a:off x="4903476" y="105696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469B-7FC7-4B5F-8B9C-B1A6CDFE2FD5}">
      <dsp:nvSpPr>
        <dsp:cNvPr id="0" name=""/>
        <dsp:cNvSpPr/>
      </dsp:nvSpPr>
      <dsp:spPr>
        <a:xfrm>
          <a:off x="96595" y="329030"/>
          <a:ext cx="4109975" cy="45315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Интегриране на дигиталните технологии </a:t>
          </a:r>
          <a:r>
            <a:rPr lang="bg-BG" sz="2400" kern="120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 иновативни и </a:t>
          </a:r>
          <a:r>
            <a:rPr lang="bg-BG" sz="2400" kern="1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традиционни </a:t>
          </a:r>
          <a:r>
            <a:rPr lang="bg-BG" sz="24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подходи, методи </a:t>
          </a:r>
          <a:r>
            <a:rPr lang="bg-BG" sz="2400" kern="1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 средства</a:t>
          </a:r>
        </a:p>
      </dsp:txBody>
      <dsp:txXfrm>
        <a:off x="216972" y="449407"/>
        <a:ext cx="3869221" cy="4290843"/>
      </dsp:txXfrm>
    </dsp:sp>
    <dsp:sp modelId="{D736BADF-8937-425B-87D6-168DC843DB03}">
      <dsp:nvSpPr>
        <dsp:cNvPr id="0" name=""/>
        <dsp:cNvSpPr/>
      </dsp:nvSpPr>
      <dsp:spPr>
        <a:xfrm>
          <a:off x="4813790" y="1813417"/>
          <a:ext cx="1287306" cy="1562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4813790" y="2125982"/>
        <a:ext cx="901114" cy="937694"/>
      </dsp:txXfrm>
    </dsp:sp>
    <dsp:sp modelId="{77D9B69E-A458-409F-B22D-20F2A36CEA66}">
      <dsp:nvSpPr>
        <dsp:cNvPr id="0" name=""/>
        <dsp:cNvSpPr/>
      </dsp:nvSpPr>
      <dsp:spPr>
        <a:xfrm>
          <a:off x="6635451" y="281654"/>
          <a:ext cx="4186856" cy="46263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58080" y="404283"/>
        <a:ext cx="3941598" cy="438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2640-43A4-4AF5-9FC4-FCAB7E5DC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760DF-4C0B-4317-AFCB-39D30B1B0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E16C-E9FE-4799-857A-9F241728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64821-C430-4F91-8114-3E6174A0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09AE3-DB7A-4151-A292-5E0D97E1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0094-D2EB-4538-AD46-B0F34090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26FBE-B391-4381-8A26-A3635C1E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28C1A-08D7-4819-8533-B1E85E11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9E02-4E55-422B-9630-EDFBD6C9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C921C-A010-4108-996C-5CBC3DC6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321C7-3173-4A46-BAF6-E82B92F0F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CAF8E-0661-4E35-87D9-E2C6ABD14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B2B9-C5BB-422C-92FE-C1A9B78B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4E25-C868-47C7-8D1E-FC60ECC6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6C276-9D47-4AA2-9E3F-B84E313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6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B081-0C42-4652-AAB9-2CEB6582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5E7B-ADFF-4417-82C2-157BC5F6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C572-A070-477F-B0DB-05CDFFA4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69F3-AEB5-4B74-9354-DEAB9B49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8D62E-53EA-4D0F-BE05-C9D2DC01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0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2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309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2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547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3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D6BE-D20B-4FC6-B2A7-6A5CC8A6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13A8C-0A34-432D-B1F9-E55EBC5D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A56C-1904-4F07-9834-3698FCBF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87B8-4969-431C-A7D4-9121F595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A022-1CDE-494A-B430-3A44FA51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3574-1F9B-4E51-B292-3FBA1D87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692D-2401-4B60-B0A7-28DDA30D2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B6CA3-9CED-4688-BCEE-81294755D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412C-B1D5-44F7-BB9C-45A03D39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27122-3D63-47FB-A0E9-C8AE35AE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2164-0F66-46DB-A268-DA81CADD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98D1-C7C1-43FD-B28B-6899A766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4EEAF-B896-464B-B4BA-82E3F1A08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9C05E-CEB6-4B16-8666-F1A8BA3E8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8DB65-EDE3-464B-99A1-158963FEC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7093F-E764-4BAC-A238-4FB5A2849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98CD-4B84-46FA-AD9F-485B220D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37AE8-9B65-49DF-B9CF-A95D9F2D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621B5-C728-408A-A8BF-E65D7D94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9845-42DB-490A-9DB6-A4A577D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B53BE-0966-4D4F-ADBB-1BFA2771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D87F8-126A-420B-91E9-752DEB4F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1F698-948B-409E-B1BF-8211A292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20AC9-1264-4D2D-B39A-2E47E55A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A9EC2-1803-4267-B0E8-308CF564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FEEFD-1916-45C8-BE21-17BDEDAD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CE1F-AD6B-46A6-B833-3BF6D24F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5979C-EA02-48D2-9EE9-3720DA52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7B4CD-1B8D-45D0-B755-B648EA094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F96F2-40FD-4E3D-B68A-AB706F35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FD6A8-59CB-4F5E-96F6-202E4A7B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6007E-6963-471C-AEE5-78929A7A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AF59-3FD9-45EA-8071-2473E0A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E6957-D8A7-4418-9544-79FBAC473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CA426-274E-4AE1-A34F-35BA003FA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52280-C988-41E9-8D3D-64071E99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7B0EF-E608-48A9-B64D-8B1EF6B6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829C9-65A1-4024-9B4C-9DED13E4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E9783-8AA7-4BC8-A74F-0DEFBCF1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BDAC-E312-4D56-8DCA-795F2D130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34457-E4C6-498C-BFA8-60F71F865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5FB9E-488E-4687-BD44-FC93AF6A8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4F4B-0229-470D-BFDC-5EF6197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9490-9393-48D0-B934-C7D474E060B6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youtube.com/shorts/UU_zcpBQnlk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s://youtu.be/4nrw8Fpxle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comments" Target="../comments/comment8.xml"/><Relationship Id="rId4" Type="http://schemas.openxmlformats.org/officeDocument/2006/relationships/diagramData" Target="../diagrams/data3.xml"/><Relationship Id="rId9" Type="http://schemas.openxmlformats.org/officeDocument/2006/relationships/hyperlink" Target="https://www.weed-online.org/meldungen/1068209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11" Type="http://schemas.openxmlformats.org/officeDocument/2006/relationships/image" Target="../media/image24.jp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64aO6mIFPo" TargetMode="External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11" Type="http://schemas.openxmlformats.org/officeDocument/2006/relationships/comments" Target="../comments/comment5.xml"/><Relationship Id="rId5" Type="http://schemas.openxmlformats.org/officeDocument/2006/relationships/image" Target="../media/image39.jpg"/><Relationship Id="rId10" Type="http://schemas.openxmlformats.org/officeDocument/2006/relationships/hyperlink" Target="https://www.youtube.com/watch?v=kBkMShWw7L8&amp;ab_channel=dianaatanasova" TargetMode="External"/><Relationship Id="rId4" Type="http://schemas.openxmlformats.org/officeDocument/2006/relationships/image" Target="../media/image38.jp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EC08C431-1521-44BB-8047-3F0858B04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58" b="1"/>
          <a:stretch/>
        </p:blipFill>
        <p:spPr>
          <a:xfrm>
            <a:off x="208735" y="1913773"/>
            <a:ext cx="3341987" cy="4944227"/>
          </a:xfrm>
          <a:prstGeom prst="rect">
            <a:avLst/>
          </a:prstGeom>
          <a:effectLst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140295F-56E1-4FDB-8906-5A891848BE66}"/>
              </a:ext>
            </a:extLst>
          </p:cNvPr>
          <p:cNvSpPr txBox="1">
            <a:spLocks/>
          </p:cNvSpPr>
          <p:nvPr/>
        </p:nvSpPr>
        <p:spPr>
          <a:xfrm>
            <a:off x="2933876" y="2573842"/>
            <a:ext cx="9258124" cy="2045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g-BG" sz="3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bg-BG" sz="51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„Дигиталните технологии за опознаване на природата</a:t>
            </a:r>
            <a:r>
              <a:rPr lang="en-US" sz="51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C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F8DD4C-01B3-439C-ACA1-F32DA21EDD2C}"/>
              </a:ext>
            </a:extLst>
          </p:cNvPr>
          <p:cNvSpPr txBox="1"/>
          <p:nvPr/>
        </p:nvSpPr>
        <p:spPr>
          <a:xfrm>
            <a:off x="5080934" y="5421721"/>
            <a:ext cx="61937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Изготвили: Диана Стойкова Атанасова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Бояна Николай Пенева</a:t>
            </a:r>
          </a:p>
          <a:p>
            <a:pPr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тарши 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учители в ДГ №3 „Звездичка“ България, гр. Варна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0422">
            <a:off x="-130583" y="241497"/>
            <a:ext cx="1505766" cy="1385471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52551" y="391885"/>
            <a:ext cx="10523911" cy="1913717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Качеството на образованието в условията на дигитална трансформация и спецификата на поколенията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550722" y="161052"/>
            <a:ext cx="738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latin typeface="Verdana" panose="020B0604030504040204" pitchFamily="34" charset="0"/>
                <a:ea typeface="Verdana" panose="020B0604030504040204" pitchFamily="34" charset="0"/>
              </a:rPr>
              <a:t>ВТОРИ МЕЖДУНАРОДЕН ОБРАЗОВАТЕЛЕН ФОРУМ</a:t>
            </a:r>
          </a:p>
          <a:p>
            <a:pPr algn="ctr"/>
            <a:r>
              <a:rPr lang="bg-BG" sz="140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</p:spTree>
    <p:extLst>
      <p:ext uri="{BB962C8B-B14F-4D97-AF65-F5344CB8AC3E}">
        <p14:creationId xmlns:p14="http://schemas.microsoft.com/office/powerpoint/2010/main" val="45710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ово поле 3"/>
          <p:cNvSpPr txBox="1"/>
          <p:nvPr/>
        </p:nvSpPr>
        <p:spPr>
          <a:xfrm>
            <a:off x="3947886" y="972457"/>
            <a:ext cx="2902857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305637" y="4013200"/>
            <a:ext cx="4790363" cy="8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458037" y="4165600"/>
            <a:ext cx="4790363" cy="8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02568" y="4165600"/>
            <a:ext cx="4790363" cy="8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898142" y="2062782"/>
            <a:ext cx="7847462" cy="418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734431" y="713838"/>
            <a:ext cx="523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аптоп, интерактивна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дъска,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дигитална познавателна игра,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уред от бита,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отпадъчни и природни материали.</a:t>
            </a:r>
          </a:p>
          <a:p>
            <a:endParaRPr lang="bg-BG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Приложение: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Learningapps.org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https://youtu.be/4nrw8Fpxle4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https://www.youtube.com/shorts/UU_zcpBQnlk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270154" y="25136"/>
            <a:ext cx="3246120" cy="56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7" name="Картина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863" y="3918768"/>
            <a:ext cx="3113548" cy="260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Картина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457"/>
          <a:stretch/>
        </p:blipFill>
        <p:spPr bwMode="auto">
          <a:xfrm rot="10800000">
            <a:off x="802302" y="3903033"/>
            <a:ext cx="2806090" cy="265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Картина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78207" y="1035879"/>
            <a:ext cx="3164696" cy="240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Картина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4526" r="4064" b="9573"/>
          <a:stretch/>
        </p:blipFill>
        <p:spPr>
          <a:xfrm>
            <a:off x="4170399" y="3910900"/>
            <a:ext cx="3712691" cy="2620819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802302" y="244820"/>
            <a:ext cx="832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„Ветрогенератор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“, „Ветропоказател“</a:t>
            </a:r>
          </a:p>
        </p:txBody>
      </p:sp>
      <p:pic>
        <p:nvPicPr>
          <p:cNvPr id="21" name="Картина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90" y="1137786"/>
            <a:ext cx="3851310" cy="21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ово поле 2"/>
          <p:cNvSpPr txBox="1"/>
          <p:nvPr/>
        </p:nvSpPr>
        <p:spPr>
          <a:xfrm>
            <a:off x="5955957" y="370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"/>
          <a:stretch/>
        </p:blipFill>
        <p:spPr>
          <a:xfrm>
            <a:off x="8178932" y="4181225"/>
            <a:ext cx="3771998" cy="209960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3"/>
          <a:stretch/>
        </p:blipFill>
        <p:spPr>
          <a:xfrm>
            <a:off x="4413330" y="4199974"/>
            <a:ext cx="3606288" cy="2099600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62" y="1652289"/>
            <a:ext cx="3807539" cy="2263356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41" y="1670704"/>
            <a:ext cx="3572807" cy="2244941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474477" y="1549933"/>
            <a:ext cx="40703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6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Онлайн практика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фондация „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Recycle Art Academy“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осъществена чрез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Google Meet</a:t>
            </a:r>
            <a:endParaRPr lang="bg-BG" sz="16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„Изработване на великденска кошничка от отпадъчни материали“</a:t>
            </a:r>
          </a:p>
          <a:p>
            <a:endParaRPr lang="bg-BG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Текстово поле 19"/>
          <p:cNvSpPr txBox="1"/>
          <p:nvPr/>
        </p:nvSpPr>
        <p:spPr>
          <a:xfrm>
            <a:off x="406407" y="4013200"/>
            <a:ext cx="4138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Интерактивен урок 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съвместно с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Басейнова дирекция-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Черноморски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район – Варна, осъществена чрез платформата Google Meet 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Втори февруари- Световен ден на влажните </a:t>
            </a:r>
            <a:r>
              <a:rPr lang="bg-BG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зони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4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156596" y="322259"/>
            <a:ext cx="1027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Взаимодействие в електронна среда с други институции и организации за обогатяване компетенциите на децата свързани с природата</a:t>
            </a:r>
          </a:p>
        </p:txBody>
      </p:sp>
    </p:spTree>
    <p:extLst>
      <p:ext uri="{BB962C8B-B14F-4D97-AF65-F5344CB8AC3E}">
        <p14:creationId xmlns:p14="http://schemas.microsoft.com/office/powerpoint/2010/main" val="6793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Интеграция на ИКТ средства с традиционни и иновативни подходи и </a:t>
            </a:r>
            <a:r>
              <a:rPr lang="ru-RU" dirty="0" err="1"/>
              <a:t>методи</a:t>
            </a:r>
            <a:r>
              <a:rPr lang="ru-RU" dirty="0"/>
              <a:t> и </a:t>
            </a:r>
            <a:r>
              <a:rPr lang="ru-RU" dirty="0" err="1"/>
              <a:t>природна</a:t>
            </a:r>
            <a:r>
              <a:rPr lang="ru-RU" dirty="0"/>
              <a:t> среда в ДГ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ово поле 2"/>
          <p:cNvSpPr txBox="1"/>
          <p:nvPr/>
        </p:nvSpPr>
        <p:spPr>
          <a:xfrm>
            <a:off x="5955957" y="370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40526" y1="3467" x2="40526" y2="3467"/>
                        <a14:foregroundMark x1="39079" y1="1689" x2="39079" y2="1689"/>
                        <a14:foregroundMark x1="46447" y1="3022" x2="46447" y2="3022"/>
                        <a14:foregroundMark x1="46447" y1="1689" x2="46447" y2="1689"/>
                        <a14:foregroundMark x1="46711" y1="8000" x2="46711" y2="8000"/>
                        <a14:foregroundMark x1="55395" y1="13689" x2="55395" y2="13689"/>
                        <a14:foregroundMark x1="73553" y1="2489" x2="73553" y2="2489"/>
                        <a14:foregroundMark x1="72632" y1="3822" x2="72632" y2="3822"/>
                        <a14:foregroundMark x1="74605" y1="4178" x2="74605" y2="4178"/>
                        <a14:foregroundMark x1="71579" y1="4533" x2="71579" y2="4533"/>
                        <a14:foregroundMark x1="77105" y1="4800" x2="77105" y2="4800"/>
                        <a14:foregroundMark x1="74079" y1="15200" x2="74079" y2="15200"/>
                        <a14:foregroundMark x1="65000" y1="21511" x2="65000" y2="21511"/>
                        <a14:foregroundMark x1="64211" y1="19822" x2="64211" y2="19822"/>
                        <a14:foregroundMark x1="64211" y1="19822" x2="64211" y2="19822"/>
                        <a14:foregroundMark x1="66974" y1="19822" x2="66974" y2="19822"/>
                        <a14:foregroundMark x1="61711" y1="22311" x2="61711" y2="22311"/>
                        <a14:foregroundMark x1="61974" y1="19022" x2="61974" y2="19022"/>
                        <a14:foregroundMark x1="66974" y1="18311" x2="66974" y2="18311"/>
                        <a14:foregroundMark x1="65000" y1="26133" x2="65000" y2="26133"/>
                        <a14:foregroundMark x1="55132" y1="21156" x2="55132" y2="21156"/>
                        <a14:foregroundMark x1="48158" y1="21689" x2="48158" y2="21689"/>
                        <a14:foregroundMark x1="44737" y1="22489" x2="44737" y2="22489"/>
                        <a14:foregroundMark x1="46711" y1="19644" x2="46711" y2="19644"/>
                        <a14:foregroundMark x1="42237" y1="19022" x2="42237" y2="19022"/>
                        <a14:foregroundMark x1="43026" y1="22844" x2="43026" y2="22844"/>
                        <a14:foregroundMark x1="48684" y1="23022" x2="48684" y2="23022"/>
                        <a14:foregroundMark x1="67632" y1="23022" x2="67632" y2="23022"/>
                        <a14:foregroundMark x1="44737" y1="27644" x2="44737" y2="27644"/>
                        <a14:foregroundMark x1="56316" y1="32800" x2="56316" y2="32800"/>
                        <a14:foregroundMark x1="75526" y1="33156" x2="75526" y2="33156"/>
                        <a14:foregroundMark x1="57368" y1="33511" x2="57368" y2="33511"/>
                        <a14:foregroundMark x1="55132" y1="34133" x2="55132" y2="34133"/>
                        <a14:foregroundMark x1="56842" y1="39022" x2="56842" y2="39022"/>
                        <a14:foregroundMark x1="47500" y1="40000" x2="47500" y2="40000"/>
                        <a14:foregroundMark x1="48421" y1="46133" x2="48421" y2="46133"/>
                        <a14:foregroundMark x1="48421" y1="52533" x2="48421" y2="52533"/>
                        <a14:foregroundMark x1="54868" y1="52000" x2="54868" y2="52000"/>
                        <a14:foregroundMark x1="52368" y1="50489" x2="52368" y2="50489"/>
                        <a14:foregroundMark x1="57368" y1="50489" x2="57368" y2="50489"/>
                        <a14:foregroundMark x1="58553" y1="52978" x2="58553" y2="52978"/>
                        <a14:foregroundMark x1="52895" y1="53867" x2="52895" y2="53867"/>
                        <a14:foregroundMark x1="64211" y1="51644" x2="64211" y2="51644"/>
                        <a14:foregroundMark x1="65263" y1="45867" x2="65263" y2="45867"/>
                        <a14:foregroundMark x1="65658" y1="45689" x2="65658" y2="45689"/>
                        <a14:foregroundMark x1="65000" y1="44000" x2="65000" y2="44000"/>
                        <a14:foregroundMark x1="61711" y1="43467" x2="61711" y2="43467"/>
                        <a14:foregroundMark x1="67895" y1="43467" x2="67895" y2="43467"/>
                        <a14:foregroundMark x1="61053" y1="47200" x2="61053" y2="47200"/>
                        <a14:foregroundMark x1="67895" y1="47200" x2="67895" y2="47200"/>
                        <a14:foregroundMark x1="76579" y1="46133" x2="76579" y2="46133"/>
                        <a14:foregroundMark x1="75526" y1="50667" x2="75526" y2="50667"/>
                        <a14:foregroundMark x1="75526" y1="58844" x2="75526" y2="58844"/>
                        <a14:foregroundMark x1="63947" y1="57689" x2="63947" y2="57689"/>
                        <a14:foregroundMark x1="48158" y1="57689" x2="48158" y2="57689"/>
                        <a14:foregroundMark x1="46184" y1="64000" x2="46184" y2="64000"/>
                        <a14:foregroundMark x1="64474" y1="64533" x2="64474" y2="64533"/>
                        <a14:foregroundMark x1="55395" y1="64978" x2="55395" y2="64978"/>
                        <a14:foregroundMark x1="55132" y1="63200" x2="55132" y2="63200"/>
                        <a14:foregroundMark x1="52632" y1="65689" x2="52632" y2="65689"/>
                        <a14:foregroundMark x1="55132" y1="70311" x2="55132" y2="70311"/>
                        <a14:foregroundMark x1="46711" y1="70133" x2="46711" y2="70133"/>
                        <a14:foregroundMark x1="47895" y1="75822" x2="47895" y2="75822"/>
                        <a14:foregroundMark x1="45921" y1="76000" x2="45921" y2="76000"/>
                        <a14:foregroundMark x1="56579" y1="78489" x2="56579" y2="78489"/>
                        <a14:foregroundMark x1="46974" y1="82667" x2="46974" y2="82667"/>
                        <a14:foregroundMark x1="46184" y1="76800" x2="46184" y2="76800"/>
                        <a14:foregroundMark x1="45000" y1="75022" x2="45000" y2="75022"/>
                        <a14:foregroundMark x1="52368" y1="62489" x2="52368" y2="62489"/>
                        <a14:foregroundMark x1="58026" y1="61867" x2="58026" y2="61867"/>
                        <a14:foregroundMark x1="43026" y1="74844" x2="43026" y2="74844"/>
                        <a14:foregroundMark x1="42763" y1="76800" x2="42763" y2="76800"/>
                        <a14:foregroundMark x1="42763" y1="75644" x2="42763" y2="75644"/>
                        <a14:backgroundMark x1="42763" y1="78489" x2="42763" y2="78489"/>
                        <a14:backgroundMark x1="41579" y1="82844" x2="41579" y2="82844"/>
                        <a14:backgroundMark x1="41053" y1="81156" x2="41053" y2="81156"/>
                        <a14:backgroundMark x1="43026" y1="84800" x2="43026" y2="84800"/>
                        <a14:backgroundMark x1="41579" y1="79822" x2="41579" y2="7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73093">
            <a:off x="367590" y="4948428"/>
            <a:ext cx="1284688" cy="2280259"/>
          </a:xfrm>
          <a:prstGeom prst="rect">
            <a:avLst/>
          </a:prstGeom>
        </p:spPr>
      </p:pic>
      <p:graphicFrame>
        <p:nvGraphicFramePr>
          <p:cNvPr id="11" name="Diagram 4">
            <a:extLst>
              <a:ext uri="{FF2B5EF4-FFF2-40B4-BE49-F238E27FC236}">
                <a16:creationId xmlns:a16="http://schemas.microsoft.com/office/drawing/2014/main" id="{520A99E0-F120-4B16-BF98-AC853FE61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04064"/>
              </p:ext>
            </p:extLst>
          </p:nvPr>
        </p:nvGraphicFramePr>
        <p:xfrm>
          <a:off x="842597" y="245659"/>
          <a:ext cx="10827099" cy="518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1292364" y="6088559"/>
            <a:ext cx="704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Използвани източници: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hlinkClick r:id="rId9"/>
            </a:endParaRPr>
          </a:p>
          <a:p>
            <a:r>
              <a:rPr lang="en-US" sz="1400" dirty="0">
                <a:hlinkClick r:id="rId9"/>
              </a:rPr>
              <a:t>https://www.weed-online.org/meldungen/10682099.html</a:t>
            </a:r>
            <a:r>
              <a:rPr lang="en-US" sz="1400" dirty="0"/>
              <a:t> </a:t>
            </a:r>
            <a:endParaRPr lang="bg-BG" sz="1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858390" y="740035"/>
            <a:ext cx="3634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Качествено възпитаване на децата в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кологично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съзнание, поведение и 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отношение,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ворчество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юбознателност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реативност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разрешаване на 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проблеми,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ритично мислене,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абота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екип,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Инициатива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оциална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компетентност.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828169" y="5643143"/>
            <a:ext cx="500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98738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ово поле 3"/>
          <p:cNvSpPr txBox="1"/>
          <p:nvPr/>
        </p:nvSpPr>
        <p:spPr>
          <a:xfrm>
            <a:off x="3947886" y="972457"/>
            <a:ext cx="2902857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4446">
            <a:off x="428639" y="1706513"/>
            <a:ext cx="2411127" cy="3618922"/>
          </a:xfrm>
          <a:prstGeom prst="rect">
            <a:avLst/>
          </a:prstGeom>
        </p:spPr>
      </p:pic>
      <p:sp>
        <p:nvSpPr>
          <p:cNvPr id="16" name="Текстово поле 15"/>
          <p:cNvSpPr txBox="1"/>
          <p:nvPr/>
        </p:nvSpPr>
        <p:spPr>
          <a:xfrm>
            <a:off x="2949963" y="2840343"/>
            <a:ext cx="8407713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Дигиталните средства предлагат активно учене чрез наблюдение и възприемане на природата във  виртуалния свят. Предоставят бърза, леснодостъпна и многообразна информация. Използването на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информационни и комунационни технологии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допълва и надгражда представите на децата, придобити в реалната среда. Новите модели и визуализация на обучението не изключват използване на традиционни подходи и средства в предучилищното образование за баланс между дигитализация и традиция. 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956946" y="571029"/>
            <a:ext cx="840072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 развитието на съвременното общество и динамичните потребности на поколението е неотложно въвеждане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 нов обучителен подход, базиран на иновативни образователни технологии и дидактични модели.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4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ово поле 3"/>
          <p:cNvSpPr txBox="1"/>
          <p:nvPr/>
        </p:nvSpPr>
        <p:spPr>
          <a:xfrm>
            <a:off x="5203480" y="221831"/>
            <a:ext cx="2902857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43925" y="203465"/>
            <a:ext cx="1009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създадохме качествен педагогически процес в детската градина?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bg-BG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295838" y="703334"/>
            <a:ext cx="944742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Организирана съвременна образователна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Внедрени дигитални технологии във физическата среда и в процеса на обучение.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2. Планирано интегрирано учебно съдържание,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съобразено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 ДОС.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3. Реализирана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квалификация на педагогическите специалисти. Проведени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учители относно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азвитие на дигитални знания и умения, включително за безопасна работа в онлайн среда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компетенции за работа с интерактивна дъска, образователни софтуери,  приложения и платформи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създаване на мултимедийни познавателни презентации и игри /учебни ресурси/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преподаване и управление на образователния процес – прилагане на изследователски и STEAM подходи.</a:t>
            </a:r>
            <a:endParaRPr lang="bg-BG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40526" y1="3467" x2="40526" y2="3467"/>
                        <a14:foregroundMark x1="39079" y1="1689" x2="39079" y2="1689"/>
                        <a14:foregroundMark x1="46447" y1="3022" x2="46447" y2="3022"/>
                        <a14:foregroundMark x1="46447" y1="1689" x2="46447" y2="1689"/>
                        <a14:foregroundMark x1="46711" y1="8000" x2="46711" y2="8000"/>
                        <a14:foregroundMark x1="55395" y1="13689" x2="55395" y2="13689"/>
                        <a14:foregroundMark x1="73553" y1="2489" x2="73553" y2="2489"/>
                        <a14:foregroundMark x1="72632" y1="3822" x2="72632" y2="3822"/>
                        <a14:foregroundMark x1="74605" y1="4178" x2="74605" y2="4178"/>
                        <a14:foregroundMark x1="71579" y1="4533" x2="71579" y2="4533"/>
                        <a14:foregroundMark x1="77105" y1="4800" x2="77105" y2="4800"/>
                        <a14:foregroundMark x1="74079" y1="15200" x2="74079" y2="15200"/>
                        <a14:foregroundMark x1="65000" y1="21511" x2="65000" y2="21511"/>
                        <a14:foregroundMark x1="64211" y1="19822" x2="64211" y2="19822"/>
                        <a14:foregroundMark x1="64211" y1="19822" x2="64211" y2="19822"/>
                        <a14:foregroundMark x1="66974" y1="19822" x2="66974" y2="19822"/>
                        <a14:foregroundMark x1="61711" y1="22311" x2="61711" y2="22311"/>
                        <a14:foregroundMark x1="61974" y1="19022" x2="61974" y2="19022"/>
                        <a14:foregroundMark x1="66974" y1="18311" x2="66974" y2="18311"/>
                        <a14:foregroundMark x1="65000" y1="26133" x2="65000" y2="26133"/>
                        <a14:foregroundMark x1="55132" y1="21156" x2="55132" y2="21156"/>
                        <a14:foregroundMark x1="48158" y1="21689" x2="48158" y2="21689"/>
                        <a14:foregroundMark x1="44737" y1="22489" x2="44737" y2="22489"/>
                        <a14:foregroundMark x1="46711" y1="19644" x2="46711" y2="19644"/>
                        <a14:foregroundMark x1="42237" y1="19022" x2="42237" y2="19022"/>
                        <a14:foregroundMark x1="43026" y1="22844" x2="43026" y2="22844"/>
                        <a14:foregroundMark x1="48684" y1="23022" x2="48684" y2="23022"/>
                        <a14:foregroundMark x1="67632" y1="23022" x2="67632" y2="23022"/>
                        <a14:foregroundMark x1="44737" y1="27644" x2="44737" y2="27644"/>
                        <a14:foregroundMark x1="56316" y1="32800" x2="56316" y2="32800"/>
                        <a14:foregroundMark x1="75526" y1="33156" x2="75526" y2="33156"/>
                        <a14:foregroundMark x1="57368" y1="33511" x2="57368" y2="33511"/>
                        <a14:foregroundMark x1="55132" y1="34133" x2="55132" y2="34133"/>
                        <a14:foregroundMark x1="56842" y1="39022" x2="56842" y2="39022"/>
                        <a14:foregroundMark x1="47500" y1="40000" x2="47500" y2="40000"/>
                        <a14:foregroundMark x1="48421" y1="46133" x2="48421" y2="46133"/>
                        <a14:foregroundMark x1="48421" y1="52533" x2="48421" y2="52533"/>
                        <a14:foregroundMark x1="54868" y1="52000" x2="54868" y2="52000"/>
                        <a14:foregroundMark x1="52368" y1="50489" x2="52368" y2="50489"/>
                        <a14:foregroundMark x1="57368" y1="50489" x2="57368" y2="50489"/>
                        <a14:foregroundMark x1="58553" y1="52978" x2="58553" y2="52978"/>
                        <a14:foregroundMark x1="52895" y1="53867" x2="52895" y2="53867"/>
                        <a14:foregroundMark x1="64211" y1="51644" x2="64211" y2="51644"/>
                        <a14:foregroundMark x1="65263" y1="45867" x2="65263" y2="45867"/>
                        <a14:foregroundMark x1="65658" y1="45689" x2="65658" y2="45689"/>
                        <a14:foregroundMark x1="65000" y1="44000" x2="65000" y2="44000"/>
                        <a14:foregroundMark x1="61711" y1="43467" x2="61711" y2="43467"/>
                        <a14:foregroundMark x1="67895" y1="43467" x2="67895" y2="43467"/>
                        <a14:foregroundMark x1="61053" y1="47200" x2="61053" y2="47200"/>
                        <a14:foregroundMark x1="67895" y1="47200" x2="67895" y2="47200"/>
                        <a14:foregroundMark x1="76579" y1="46133" x2="76579" y2="46133"/>
                        <a14:foregroundMark x1="75526" y1="50667" x2="75526" y2="50667"/>
                        <a14:foregroundMark x1="75526" y1="58844" x2="75526" y2="58844"/>
                        <a14:foregroundMark x1="63947" y1="57689" x2="63947" y2="57689"/>
                        <a14:foregroundMark x1="48158" y1="57689" x2="48158" y2="57689"/>
                        <a14:foregroundMark x1="46184" y1="64000" x2="46184" y2="64000"/>
                        <a14:foregroundMark x1="64474" y1="64533" x2="64474" y2="64533"/>
                        <a14:foregroundMark x1="55395" y1="64978" x2="55395" y2="64978"/>
                        <a14:foregroundMark x1="55132" y1="63200" x2="55132" y2="63200"/>
                        <a14:foregroundMark x1="52632" y1="65689" x2="52632" y2="65689"/>
                        <a14:foregroundMark x1="55132" y1="70311" x2="55132" y2="70311"/>
                        <a14:foregroundMark x1="46711" y1="70133" x2="46711" y2="70133"/>
                        <a14:foregroundMark x1="47895" y1="75822" x2="47895" y2="75822"/>
                        <a14:foregroundMark x1="45921" y1="76000" x2="45921" y2="76000"/>
                        <a14:foregroundMark x1="56579" y1="78489" x2="56579" y2="78489"/>
                        <a14:foregroundMark x1="46974" y1="82667" x2="46974" y2="82667"/>
                        <a14:foregroundMark x1="46184" y1="76800" x2="46184" y2="76800"/>
                        <a14:foregroundMark x1="45000" y1="75022" x2="45000" y2="75022"/>
                        <a14:foregroundMark x1="52368" y1="62489" x2="52368" y2="62489"/>
                        <a14:foregroundMark x1="58026" y1="61867" x2="58026" y2="61867"/>
                        <a14:foregroundMark x1="43026" y1="74844" x2="43026" y2="74844"/>
                        <a14:foregroundMark x1="42763" y1="76800" x2="42763" y2="76800"/>
                        <a14:foregroundMark x1="42763" y1="75644" x2="42763" y2="75644"/>
                        <a14:backgroundMark x1="42763" y1="78489" x2="42763" y2="78489"/>
                        <a14:backgroundMark x1="41579" y1="82844" x2="41579" y2="82844"/>
                        <a14:backgroundMark x1="41053" y1="81156" x2="41053" y2="81156"/>
                        <a14:backgroundMark x1="43026" y1="84800" x2="43026" y2="84800"/>
                        <a14:backgroundMark x1="41579" y1="79822" x2="41579" y2="7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5727">
            <a:off x="217480" y="2655732"/>
            <a:ext cx="2249496" cy="34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Текстово поле 13"/>
          <p:cNvSpPr txBox="1"/>
          <p:nvPr/>
        </p:nvSpPr>
        <p:spPr>
          <a:xfrm>
            <a:off x="6013915" y="903763"/>
            <a:ext cx="62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Учебно пространство и многообразие </a:t>
            </a: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дидактични материали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пособия и оборудване.</a:t>
            </a: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16" y="1050210"/>
            <a:ext cx="3563921" cy="2663152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63" y="1355115"/>
            <a:ext cx="2665770" cy="3448772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13" y="1918910"/>
            <a:ext cx="1000441" cy="1753581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753" y="4476486"/>
            <a:ext cx="2866955" cy="2195854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239462" y="290899"/>
            <a:ext cx="380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Презентационни зони</a:t>
            </a:r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6341653" y="214721"/>
            <a:ext cx="555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Кът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работилници за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изследователски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 с децата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4"/>
          <a:stretch/>
        </p:blipFill>
        <p:spPr>
          <a:xfrm>
            <a:off x="8332254" y="4476486"/>
            <a:ext cx="3442729" cy="221694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5111" r="-261" b="6445"/>
          <a:stretch/>
        </p:blipFill>
        <p:spPr>
          <a:xfrm>
            <a:off x="842597" y="3899022"/>
            <a:ext cx="3595559" cy="2773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t="10670" r="-421" b="7626"/>
          <a:stretch/>
        </p:blipFill>
        <p:spPr>
          <a:xfrm>
            <a:off x="5280753" y="1918910"/>
            <a:ext cx="2871192" cy="23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равоъгълник 2"/>
          <p:cNvSpPr/>
          <p:nvPr/>
        </p:nvSpPr>
        <p:spPr>
          <a:xfrm>
            <a:off x="1435297" y="310161"/>
            <a:ext cx="758983" cy="324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Т</a:t>
            </a:r>
          </a:p>
          <a:p>
            <a:pPr algn="ctr"/>
            <a:r>
              <a:rPr lang="bg-BG" dirty="0"/>
              <a:t>Е</a:t>
            </a:r>
          </a:p>
          <a:p>
            <a:pPr algn="ctr"/>
            <a:r>
              <a:rPr lang="bg-BG" dirty="0"/>
              <a:t>Х</a:t>
            </a:r>
          </a:p>
          <a:p>
            <a:pPr algn="ctr"/>
            <a:r>
              <a:rPr lang="bg-BG" dirty="0"/>
              <a:t>Н</a:t>
            </a:r>
          </a:p>
          <a:p>
            <a:pPr algn="ctr"/>
            <a:r>
              <a:rPr lang="bg-BG" dirty="0"/>
              <a:t>О</a:t>
            </a:r>
          </a:p>
          <a:p>
            <a:pPr algn="ctr"/>
            <a:r>
              <a:rPr lang="bg-BG" dirty="0"/>
              <a:t>Л</a:t>
            </a:r>
          </a:p>
          <a:p>
            <a:pPr algn="ctr"/>
            <a:r>
              <a:rPr lang="bg-BG" dirty="0"/>
              <a:t>О</a:t>
            </a:r>
          </a:p>
          <a:p>
            <a:pPr algn="ctr"/>
            <a:r>
              <a:rPr lang="bg-BG" dirty="0"/>
              <a:t>Г</a:t>
            </a:r>
          </a:p>
          <a:p>
            <a:pPr algn="ctr"/>
            <a:r>
              <a:rPr lang="bg-BG" dirty="0"/>
              <a:t>И</a:t>
            </a:r>
          </a:p>
          <a:p>
            <a:pPr algn="ctr"/>
            <a:r>
              <a:rPr lang="bg-BG" dirty="0"/>
              <a:t>И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1435297" y="3941224"/>
            <a:ext cx="758983" cy="2680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br>
              <a:rPr lang="bg-BG" dirty="0"/>
            </a:br>
            <a:r>
              <a:rPr lang="bg-BG" dirty="0"/>
              <a:t>О</a:t>
            </a:r>
            <a:br>
              <a:rPr lang="bg-BG" dirty="0"/>
            </a:br>
            <a:r>
              <a:rPr lang="bg-BG" dirty="0"/>
              <a:t>Д</a:t>
            </a:r>
            <a:br>
              <a:rPr lang="bg-BG" dirty="0"/>
            </a:br>
            <a:r>
              <a:rPr lang="bg-BG" dirty="0"/>
              <a:t>Х</a:t>
            </a:r>
            <a:br>
              <a:rPr lang="bg-BG" dirty="0"/>
            </a:br>
            <a:r>
              <a:rPr lang="bg-BG" dirty="0"/>
              <a:t>О</a:t>
            </a:r>
            <a:br>
              <a:rPr lang="bg-BG" dirty="0"/>
            </a:br>
            <a:r>
              <a:rPr lang="bg-BG" dirty="0"/>
              <a:t>Д</a:t>
            </a:r>
            <a:br>
              <a:rPr lang="bg-BG" dirty="0"/>
            </a:br>
            <a:r>
              <a:rPr lang="bg-BG" dirty="0"/>
              <a:t>И</a:t>
            </a: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372991" y="856426"/>
            <a:ext cx="5977719" cy="7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2384342" y="310161"/>
            <a:ext cx="8350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Прилагане на дигитални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детската градина: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лаптопи, интерактивни дъски, мултимедия,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смартфони;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програмни електронни продукти: софтуери и платформи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създадени мултимедийни презентации и познавателни игри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/дигитално образователно съдържание/;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облачни технологии  – приложения на Googlе (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Gmail, Google Meet, Google Classroom, Google Slides, Google Photos, Google Play, You Tub)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Zoom, Teams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добавена реалност;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дигитален микроскоп за близко наблюдение на обекти;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пчела – робот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Bee Bot”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Реализиране на педагогически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подходи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омпетентностен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зследователски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STEAM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интегративен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итуационен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  <a:endParaRPr lang="bg-BG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гров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ейностен 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ичностно-хуманен подход.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55376" y="3400600"/>
            <a:ext cx="582605" cy="498643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0" l="0" r="89971">
                        <a14:foregroundMark x1="69617" y1="42419" x2="69617" y2="42419"/>
                        <a14:foregroundMark x1="69617" y1="42419" x2="69617" y2="42419"/>
                        <a14:foregroundMark x1="65782" y1="47530" x2="65782" y2="47530"/>
                        <a14:foregroundMark x1="65044" y1="47530" x2="65044" y2="47530"/>
                        <a14:foregroundMark x1="76401" y1="53663" x2="76401" y2="53663"/>
                        <a14:foregroundMark x1="57522" y1="85009" x2="57522" y2="85009"/>
                        <a14:foregroundMark x1="71829" y1="77172" x2="71829" y2="77172"/>
                        <a14:foregroundMark x1="61209" y1="70187" x2="61209" y2="70187"/>
                        <a14:foregroundMark x1="54425" y1="73765" x2="54425" y2="73765"/>
                        <a14:foregroundMark x1="37906" y1="88586" x2="37906" y2="88586"/>
                        <a14:foregroundMark x1="34071" y1="81601" x2="34071" y2="81601"/>
                        <a14:foregroundMark x1="34071" y1="81601" x2="34071" y2="81601"/>
                        <a14:foregroundMark x1="32596" y1="81601" x2="32596" y2="81601"/>
                        <a14:foregroundMark x1="52212" y1="77172" x2="52212" y2="77172"/>
                        <a14:foregroundMark x1="69617" y1="70187" x2="69617" y2="70187"/>
                        <a14:foregroundMark x1="75664" y1="68484" x2="75664" y2="68484"/>
                        <a14:foregroundMark x1="58997" y1="74617" x2="58997" y2="74617"/>
                        <a14:foregroundMark x1="62832" y1="54514" x2="62832" y2="54514"/>
                        <a14:foregroundMark x1="58997" y1="74617" x2="58997" y2="74617"/>
                        <a14:foregroundMark x1="34071" y1="86882" x2="34071" y2="86882"/>
                        <a14:backgroundMark x1="66519" y1="49404" x2="66519" y2="49404"/>
                        <a14:backgroundMark x1="70354" y1="57240" x2="70354" y2="57240"/>
                        <a14:backgroundMark x1="75664" y1="49404" x2="75664" y2="49404"/>
                        <a14:backgroundMark x1="67257" y1="43271" x2="67257" y2="43271"/>
                        <a14:backgroundMark x1="61209" y1="46678" x2="61209" y2="46678"/>
                        <a14:backgroundMark x1="63569" y1="53663" x2="63569" y2="53663"/>
                        <a14:backgroundMark x1="71829" y1="43271" x2="71829" y2="43271"/>
                        <a14:backgroundMark x1="58260" y1="48382" x2="58260" y2="48382"/>
                        <a14:backgroundMark x1="64307" y1="80750" x2="64307" y2="80750"/>
                        <a14:backgroundMark x1="47640" y1="83305" x2="47640" y2="83305"/>
                        <a14:backgroundMark x1="35546" y1="83305" x2="35546" y2="83305"/>
                        <a14:backgroundMark x1="77139" y1="75468" x2="77139" y2="75468"/>
                        <a14:backgroundMark x1="61209" y1="70187" x2="61209" y2="70187"/>
                        <a14:backgroundMark x1="67257" y1="69336" x2="67257" y2="69336"/>
                        <a14:backgroundMark x1="45428" y1="78024" x2="45428" y2="78024"/>
                        <a14:backgroundMark x1="52212" y1="79898" x2="52212" y2="7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97" y="376428"/>
            <a:ext cx="1354442" cy="11726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96" y="2594830"/>
            <a:ext cx="876308" cy="87630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21" y="1404895"/>
            <a:ext cx="1118658" cy="11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2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E4A7F-C675-4958-87A9-1C879E4008CF}"/>
              </a:ext>
            </a:extLst>
          </p:cNvPr>
          <p:cNvSpPr txBox="1"/>
          <p:nvPr/>
        </p:nvSpPr>
        <p:spPr>
          <a:xfrm>
            <a:off x="619432" y="628156"/>
            <a:ext cx="85909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Тема: „Отглеждам свое растение“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Използвани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средства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лаптоп,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интерактивна дъска,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презентация, </a:t>
            </a:r>
            <a:endParaRPr lang="bg-BG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дигитален микроскоп,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лупи,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натурални обекти: </a:t>
            </a:r>
          </a:p>
          <a:p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растения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</a:p>
          <a:p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посадъчни материали.</a:t>
            </a:r>
            <a:r>
              <a:rPr lang="bg-BG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312" y="2110651"/>
            <a:ext cx="2694059" cy="2302095"/>
          </a:xfrm>
          <a:prstGeom prst="rect">
            <a:avLst/>
          </a:prstGeom>
        </p:spPr>
      </p:pic>
      <p:pic>
        <p:nvPicPr>
          <p:cNvPr id="11" name="Picture 8" descr="C:\Users\Cveti\Desktop\snimki\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70" y="4595928"/>
            <a:ext cx="2463628" cy="20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 descr="C:\Users\Cveti\Desktop\snimki\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4576012"/>
            <a:ext cx="2590816" cy="20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C:\Users\Cveti\Desktop\snimki\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70" y="2171727"/>
            <a:ext cx="2463628" cy="224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авоъгълник 16"/>
          <p:cNvSpPr/>
          <p:nvPr/>
        </p:nvSpPr>
        <p:spPr>
          <a:xfrm>
            <a:off x="3624702" y="2162401"/>
            <a:ext cx="2590816" cy="22503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473" y="3748976"/>
            <a:ext cx="406401" cy="52844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5" y="4586184"/>
            <a:ext cx="1566475" cy="2088633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34" y="3587265"/>
            <a:ext cx="3482057" cy="66286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12" y="4625593"/>
            <a:ext cx="2701547" cy="20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20A99E0-F120-4B16-BF98-AC853FE61615}"/>
              </a:ext>
            </a:extLst>
          </p:cNvPr>
          <p:cNvGraphicFramePr/>
          <p:nvPr/>
        </p:nvGraphicFramePr>
        <p:xfrm>
          <a:off x="2032000" y="1972833"/>
          <a:ext cx="8128000" cy="369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Картина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87" y="3986697"/>
            <a:ext cx="3229846" cy="262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Картина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b="19339"/>
          <a:stretch/>
        </p:blipFill>
        <p:spPr bwMode="auto">
          <a:xfrm>
            <a:off x="5851750" y="1061053"/>
            <a:ext cx="2735148" cy="2724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Картина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10" y="3986697"/>
            <a:ext cx="2788587" cy="2672162"/>
          </a:xfrm>
          <a:prstGeom prst="rect">
            <a:avLst/>
          </a:prstGeom>
          <a:noFill/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>
          <a:xfrm>
            <a:off x="3387456" y="1082940"/>
            <a:ext cx="2342963" cy="2724036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988" b="4820"/>
          <a:stretch/>
        </p:blipFill>
        <p:spPr>
          <a:xfrm>
            <a:off x="2711116" y="3986697"/>
            <a:ext cx="2979020" cy="267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369B1-FAF9-4FF5-9A84-F4984D10CA97}"/>
              </a:ext>
            </a:extLst>
          </p:cNvPr>
          <p:cNvSpPr txBox="1"/>
          <p:nvPr/>
        </p:nvSpPr>
        <p:spPr>
          <a:xfrm>
            <a:off x="632030" y="1061053"/>
            <a:ext cx="2795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аптоп,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дъска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игитален микроскоп,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лупи, контейнер за наблюдение,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атурални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природни материали и обекти – червеи, охлюви и почва,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изобразителни материали.</a:t>
            </a:r>
          </a:p>
        </p:txBody>
      </p:sp>
      <p:pic>
        <p:nvPicPr>
          <p:cNvPr id="14" name="Картина 1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2748" r="3751"/>
          <a:stretch/>
        </p:blipFill>
        <p:spPr bwMode="auto">
          <a:xfrm>
            <a:off x="8776393" y="1033207"/>
            <a:ext cx="3152633" cy="2751882"/>
          </a:xfrm>
          <a:prstGeom prst="rect">
            <a:avLst/>
          </a:prstGeom>
          <a:noFill/>
        </p:spPr>
      </p:pic>
      <p:sp>
        <p:nvSpPr>
          <p:cNvPr id="2" name="Текстово поле 1"/>
          <p:cNvSpPr txBox="1"/>
          <p:nvPr/>
        </p:nvSpPr>
        <p:spPr>
          <a:xfrm>
            <a:off x="926275" y="401641"/>
            <a:ext cx="689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„Обитатели на почвата“</a:t>
            </a:r>
          </a:p>
        </p:txBody>
      </p:sp>
    </p:spTree>
    <p:extLst>
      <p:ext uri="{BB962C8B-B14F-4D97-AF65-F5344CB8AC3E}">
        <p14:creationId xmlns:p14="http://schemas.microsoft.com/office/powerpoint/2010/main" val="49354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Интеграция на ИКТ средства с традиционни и иновативни подходи и </a:t>
            </a:r>
            <a:r>
              <a:rPr lang="ru-RU" dirty="0" err="1"/>
              <a:t>методи</a:t>
            </a:r>
            <a:r>
              <a:rPr lang="ru-RU" dirty="0"/>
              <a:t> и </a:t>
            </a:r>
            <a:r>
              <a:rPr lang="ru-RU" dirty="0" err="1"/>
              <a:t>природна</a:t>
            </a:r>
            <a:r>
              <a:rPr lang="ru-RU" dirty="0"/>
              <a:t> среда в ДГ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ово поле 2"/>
          <p:cNvSpPr txBox="1"/>
          <p:nvPr/>
        </p:nvSpPr>
        <p:spPr>
          <a:xfrm>
            <a:off x="5955957" y="370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42597" y="101008"/>
            <a:ext cx="47702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„В света на пчелите“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лаптоп,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интерактивна дъска,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дигитален микроскоп,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интерактивна играчка „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Bee-Bot“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нагледен природен материал,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материали от бита.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40526" y1="3467" x2="40526" y2="3467"/>
                        <a14:foregroundMark x1="39079" y1="1689" x2="39079" y2="1689"/>
                        <a14:foregroundMark x1="46447" y1="3022" x2="46447" y2="3022"/>
                        <a14:foregroundMark x1="46447" y1="1689" x2="46447" y2="1689"/>
                        <a14:foregroundMark x1="46711" y1="8000" x2="46711" y2="8000"/>
                        <a14:foregroundMark x1="55395" y1="13689" x2="55395" y2="13689"/>
                        <a14:foregroundMark x1="73553" y1="2489" x2="73553" y2="2489"/>
                        <a14:foregroundMark x1="72632" y1="3822" x2="72632" y2="3822"/>
                        <a14:foregroundMark x1="74605" y1="4178" x2="74605" y2="4178"/>
                        <a14:foregroundMark x1="71579" y1="4533" x2="71579" y2="4533"/>
                        <a14:foregroundMark x1="77105" y1="4800" x2="77105" y2="4800"/>
                        <a14:foregroundMark x1="74079" y1="15200" x2="74079" y2="15200"/>
                        <a14:foregroundMark x1="65000" y1="21511" x2="65000" y2="21511"/>
                        <a14:foregroundMark x1="64211" y1="19822" x2="64211" y2="19822"/>
                        <a14:foregroundMark x1="64211" y1="19822" x2="64211" y2="19822"/>
                        <a14:foregroundMark x1="66974" y1="19822" x2="66974" y2="19822"/>
                        <a14:foregroundMark x1="61711" y1="22311" x2="61711" y2="22311"/>
                        <a14:foregroundMark x1="61974" y1="19022" x2="61974" y2="19022"/>
                        <a14:foregroundMark x1="66974" y1="18311" x2="66974" y2="18311"/>
                        <a14:foregroundMark x1="65000" y1="26133" x2="65000" y2="26133"/>
                        <a14:foregroundMark x1="55132" y1="21156" x2="55132" y2="21156"/>
                        <a14:foregroundMark x1="48158" y1="21689" x2="48158" y2="21689"/>
                        <a14:foregroundMark x1="44737" y1="22489" x2="44737" y2="22489"/>
                        <a14:foregroundMark x1="46711" y1="19644" x2="46711" y2="19644"/>
                        <a14:foregroundMark x1="42237" y1="19022" x2="42237" y2="19022"/>
                        <a14:foregroundMark x1="43026" y1="22844" x2="43026" y2="22844"/>
                        <a14:foregroundMark x1="48684" y1="23022" x2="48684" y2="23022"/>
                        <a14:foregroundMark x1="67632" y1="23022" x2="67632" y2="23022"/>
                        <a14:foregroundMark x1="44737" y1="27644" x2="44737" y2="27644"/>
                        <a14:foregroundMark x1="56316" y1="32800" x2="56316" y2="32800"/>
                        <a14:foregroundMark x1="75526" y1="33156" x2="75526" y2="33156"/>
                        <a14:foregroundMark x1="57368" y1="33511" x2="57368" y2="33511"/>
                        <a14:foregroundMark x1="55132" y1="34133" x2="55132" y2="34133"/>
                        <a14:foregroundMark x1="56842" y1="39022" x2="56842" y2="39022"/>
                        <a14:foregroundMark x1="47500" y1="40000" x2="47500" y2="40000"/>
                        <a14:foregroundMark x1="48421" y1="46133" x2="48421" y2="46133"/>
                        <a14:foregroundMark x1="48421" y1="52533" x2="48421" y2="52533"/>
                        <a14:foregroundMark x1="54868" y1="52000" x2="54868" y2="52000"/>
                        <a14:foregroundMark x1="52368" y1="50489" x2="52368" y2="50489"/>
                        <a14:foregroundMark x1="57368" y1="50489" x2="57368" y2="50489"/>
                        <a14:foregroundMark x1="58553" y1="52978" x2="58553" y2="52978"/>
                        <a14:foregroundMark x1="52895" y1="53867" x2="52895" y2="53867"/>
                        <a14:foregroundMark x1="64211" y1="51644" x2="64211" y2="51644"/>
                        <a14:foregroundMark x1="65263" y1="45867" x2="65263" y2="45867"/>
                        <a14:foregroundMark x1="65658" y1="45689" x2="65658" y2="45689"/>
                        <a14:foregroundMark x1="65000" y1="44000" x2="65000" y2="44000"/>
                        <a14:foregroundMark x1="61711" y1="43467" x2="61711" y2="43467"/>
                        <a14:foregroundMark x1="67895" y1="43467" x2="67895" y2="43467"/>
                        <a14:foregroundMark x1="61053" y1="47200" x2="61053" y2="47200"/>
                        <a14:foregroundMark x1="67895" y1="47200" x2="67895" y2="47200"/>
                        <a14:foregroundMark x1="76579" y1="46133" x2="76579" y2="46133"/>
                        <a14:foregroundMark x1="75526" y1="50667" x2="75526" y2="50667"/>
                        <a14:foregroundMark x1="75526" y1="58844" x2="75526" y2="58844"/>
                        <a14:foregroundMark x1="63947" y1="57689" x2="63947" y2="57689"/>
                        <a14:foregroundMark x1="48158" y1="57689" x2="48158" y2="57689"/>
                        <a14:foregroundMark x1="46184" y1="64000" x2="46184" y2="64000"/>
                        <a14:foregroundMark x1="64474" y1="64533" x2="64474" y2="64533"/>
                        <a14:foregroundMark x1="55395" y1="64978" x2="55395" y2="64978"/>
                        <a14:foregroundMark x1="55132" y1="63200" x2="55132" y2="63200"/>
                        <a14:foregroundMark x1="52632" y1="65689" x2="52632" y2="65689"/>
                        <a14:foregroundMark x1="55132" y1="70311" x2="55132" y2="70311"/>
                        <a14:foregroundMark x1="46711" y1="70133" x2="46711" y2="70133"/>
                        <a14:foregroundMark x1="47895" y1="75822" x2="47895" y2="75822"/>
                        <a14:foregroundMark x1="45921" y1="76000" x2="45921" y2="76000"/>
                        <a14:foregroundMark x1="56579" y1="78489" x2="56579" y2="78489"/>
                        <a14:foregroundMark x1="46974" y1="82667" x2="46974" y2="82667"/>
                        <a14:foregroundMark x1="46184" y1="76800" x2="46184" y2="76800"/>
                        <a14:foregroundMark x1="45000" y1="75022" x2="45000" y2="75022"/>
                        <a14:foregroundMark x1="52368" y1="62489" x2="52368" y2="62489"/>
                        <a14:foregroundMark x1="58026" y1="61867" x2="58026" y2="61867"/>
                        <a14:foregroundMark x1="43026" y1="74844" x2="43026" y2="74844"/>
                        <a14:foregroundMark x1="42763" y1="76800" x2="42763" y2="76800"/>
                        <a14:foregroundMark x1="42763" y1="75644" x2="42763" y2="75644"/>
                        <a14:backgroundMark x1="42763" y1="78489" x2="42763" y2="78489"/>
                        <a14:backgroundMark x1="41579" y1="82844" x2="41579" y2="82844"/>
                        <a14:backgroundMark x1="41053" y1="81156" x2="41053" y2="81156"/>
                        <a14:backgroundMark x1="43026" y1="84800" x2="43026" y2="84800"/>
                        <a14:backgroundMark x1="41579" y1="79822" x2="41579" y2="7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86914">
            <a:off x="247030" y="4083371"/>
            <a:ext cx="1523679" cy="270445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21B014-8FDB-78AF-0F6A-EFFA5A0D9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68187"/>
              </p:ext>
            </p:extLst>
          </p:nvPr>
        </p:nvGraphicFramePr>
        <p:xfrm>
          <a:off x="1920240" y="370702"/>
          <a:ext cx="10047394" cy="635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0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388" y="0"/>
            <a:ext cx="5997055" cy="7406958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Текстово поле 1"/>
          <p:cNvSpPr txBox="1"/>
          <p:nvPr/>
        </p:nvSpPr>
        <p:spPr>
          <a:xfrm flipH="1" flipV="1">
            <a:off x="2031999" y="2173418"/>
            <a:ext cx="2626497" cy="200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5" y="2185551"/>
            <a:ext cx="2841679" cy="213358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0" y="4525081"/>
            <a:ext cx="2845731" cy="215555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8" y="4525081"/>
            <a:ext cx="2894890" cy="214060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7" y="4525081"/>
            <a:ext cx="2858345" cy="2132275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4" b="7146"/>
          <a:stretch/>
        </p:blipFill>
        <p:spPr>
          <a:xfrm>
            <a:off x="5829281" y="2185551"/>
            <a:ext cx="2796685" cy="2145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369B1-FAF9-4FF5-9A84-F4984D10CA97}"/>
              </a:ext>
            </a:extLst>
          </p:cNvPr>
          <p:cNvSpPr txBox="1"/>
          <p:nvPr/>
        </p:nvSpPr>
        <p:spPr>
          <a:xfrm>
            <a:off x="723332" y="74901"/>
            <a:ext cx="67923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„Кой живее в тревата“</a:t>
            </a:r>
          </a:p>
          <a:p>
            <a:pPr lvl="0"/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аптоп, интерактивна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дъска,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резентация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контейнер за наблюдение</a:t>
            </a: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натурални обекти - пчела и калинка,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рамка за наблюдение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природата,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удожествени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Animal 4D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3DBear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hlinkClick r:id="rId8"/>
            </a:endParaRPr>
          </a:p>
          <a:p>
            <a:pPr lvl="0"/>
            <a:endParaRPr lang="bg-BG" sz="1400" dirty="0">
              <a:latin typeface="Verdana" panose="020B0604030504040204" pitchFamily="34" charset="0"/>
              <a:ea typeface="Verdana" panose="020B0604030504040204" pitchFamily="34" charset="0"/>
              <a:hlinkClick r:id="rId8"/>
            </a:endParaRPr>
          </a:p>
          <a:p>
            <a:pPr lvl="0"/>
            <a:endParaRPr lang="bg-BG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04" y="2214588"/>
            <a:ext cx="3021238" cy="2116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54" y="3781565"/>
            <a:ext cx="246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https://www.youtube.com/watch?v=kBkMShWw7L8&amp;ab_channel=dianaatanasova </a:t>
            </a:r>
            <a:endParaRPr lang="en-US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16320</TotalTime>
  <Words>784</Words>
  <Application>Microsoft Office PowerPoint</Application>
  <PresentationFormat>Widescreen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Verdana</vt:lpstr>
      <vt:lpstr>Wingdings</vt:lpstr>
      <vt:lpstr>Wingdings 3</vt:lpstr>
      <vt:lpstr>Office Theme</vt:lpstr>
      <vt:lpstr>Facet</vt:lpstr>
      <vt:lpstr>Качеството на образованието в условията на дигитална трансформация и спецификата на поколенията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Качеството на образованието в условията на дигитална трансформация и спецификата на поколенията</dc:title>
  <dc:creator>Panayot Atanasov</dc:creator>
  <cp:lastModifiedBy>Антоанета И. Хинева</cp:lastModifiedBy>
  <cp:revision>396</cp:revision>
  <dcterms:created xsi:type="dcterms:W3CDTF">2022-06-07T19:26:13Z</dcterms:created>
  <dcterms:modified xsi:type="dcterms:W3CDTF">2022-08-22T11:39:05Z</dcterms:modified>
</cp:coreProperties>
</file>