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18"/>
  </p:notesMasterIdLst>
  <p:sldIdLst>
    <p:sldId id="256" r:id="rId2"/>
    <p:sldId id="257" r:id="rId3"/>
    <p:sldId id="269" r:id="rId4"/>
    <p:sldId id="270" r:id="rId5"/>
    <p:sldId id="266" r:id="rId6"/>
    <p:sldId id="259" r:id="rId7"/>
    <p:sldId id="265" r:id="rId8"/>
    <p:sldId id="261" r:id="rId9"/>
    <p:sldId id="260" r:id="rId10"/>
    <p:sldId id="271" r:id="rId11"/>
    <p:sldId id="263" r:id="rId12"/>
    <p:sldId id="264" r:id="rId13"/>
    <p:sldId id="275" r:id="rId14"/>
    <p:sldId id="272" r:id="rId15"/>
    <p:sldId id="273" r:id="rId16"/>
    <p:sldId id="274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1BCA-96A6-4C01-BDCE-5D3DBE1563AC}" type="datetimeFigureOut">
              <a:rPr lang="bg-BG" smtClean="0"/>
              <a:t>9.8.2022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EBCE8-F6B3-44D7-9310-9DE6D454DB5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684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58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bg-BG" sz="12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1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3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4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9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30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itute-hr.com/" TargetMode="External"/><Relationship Id="rId3" Type="http://schemas.openxmlformats.org/officeDocument/2006/relationships/hyperlink" Target="https://www.wikiwand.com/" TargetMode="External"/><Relationship Id="rId7" Type="http://schemas.openxmlformats.org/officeDocument/2006/relationships/hyperlink" Target="https://education.ec.europa.eu/sites/default/files/document-library-docs/policy_rec_bulgarian_fina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ale.ec.europa.eu/" TargetMode="External"/><Relationship Id="rId5" Type="http://schemas.openxmlformats.org/officeDocument/2006/relationships/hyperlink" Target="https://www.aubg.edu/" TargetMode="External"/><Relationship Id="rId10" Type="http://schemas.openxmlformats.org/officeDocument/2006/relationships/hyperlink" Target="http://tksi.org/" TargetMode="External"/><Relationship Id="rId4" Type="http://schemas.openxmlformats.org/officeDocument/2006/relationships/hyperlink" Target="https://education.ec.europa.eu/" TargetMode="External"/><Relationship Id="rId9" Type="http://schemas.openxmlformats.org/officeDocument/2006/relationships/hyperlink" Target="https://ejournal.vfu.b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-166254" y="2809242"/>
            <a:ext cx="12099636" cy="108644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ВТОРИ МЕЖДУНАРОДЕН ОБРАЗОВАТЕЛЕН ФОРУМ</a:t>
            </a:r>
            <a:br>
              <a:rPr lang="ru-RU" sz="3200" b="1" i="1" dirty="0" smtClean="0"/>
            </a:br>
            <a:r>
              <a:rPr lang="bg-BG" sz="3200" b="1" dirty="0" smtClean="0">
                <a:sym typeface="Verdana"/>
              </a:rPr>
              <a:t>„Качеството на образованието в условията на дигиталната трансформация и спецификата </a:t>
            </a:r>
            <a:br>
              <a:rPr lang="bg-BG" sz="3200" b="1" dirty="0" smtClean="0">
                <a:sym typeface="Verdana"/>
              </a:rPr>
            </a:br>
            <a:r>
              <a:rPr lang="bg-BG" sz="3200" b="1" dirty="0" smtClean="0">
                <a:sym typeface="Verdana"/>
              </a:rPr>
              <a:t>на поколенията</a:t>
            </a:r>
            <a:r>
              <a:rPr lang="ru-RU" sz="3200" b="1" dirty="0" smtClean="0">
                <a:sym typeface="Verdana"/>
              </a:rPr>
              <a:t>“</a:t>
            </a:r>
            <a:r>
              <a:rPr lang="en-US" sz="3200" b="1" dirty="0" smtClean="0">
                <a:sym typeface="Verdana"/>
              </a:rPr>
              <a:t> </a:t>
            </a:r>
            <a:r>
              <a:rPr lang="en-US" sz="3200" b="1" dirty="0">
                <a:sym typeface="Verdana"/>
              </a:rPr>
              <a:t>-</a:t>
            </a:r>
            <a:r>
              <a:rPr lang="ru-RU" sz="3200" b="1" dirty="0">
                <a:sym typeface="Verdana"/>
              </a:rPr>
              <a:t> Варна </a:t>
            </a:r>
            <a:r>
              <a:rPr lang="ru-RU" sz="3200" dirty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-RU" sz="3200" dirty="0">
                <a:latin typeface="Verdana"/>
                <a:ea typeface="Verdana"/>
                <a:cs typeface="Verdana"/>
                <a:sym typeface="Verdana"/>
              </a:rPr>
            </a:br>
            <a:endParaRPr lang="bg-BG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лавие 4"/>
          <p:cNvSpPr txBox="1">
            <a:spLocks noGrp="1"/>
          </p:cNvSpPr>
          <p:nvPr>
            <p:ph type="subTitle" idx="1"/>
          </p:nvPr>
        </p:nvSpPr>
        <p:spPr>
          <a:xfrm>
            <a:off x="1478129" y="5105444"/>
            <a:ext cx="94488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Красимира Трендафилова Благоева</a:t>
            </a:r>
          </a:p>
          <a:p>
            <a:pPr algn="ctr"/>
            <a:r>
              <a:rPr lang="bg-BG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 „Васил Левски“</a:t>
            </a:r>
          </a:p>
          <a:p>
            <a:pPr algn="ctr"/>
            <a:r>
              <a:rPr lang="bg-BG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България, с. Караджово</a:t>
            </a:r>
            <a:endParaRPr lang="bg-BG" i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лавие 1"/>
          <p:cNvSpPr txBox="1">
            <a:spLocks/>
          </p:cNvSpPr>
          <p:nvPr/>
        </p:nvSpPr>
        <p:spPr>
          <a:xfrm>
            <a:off x="1584346" y="3629452"/>
            <a:ext cx="9448800" cy="1086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/>
              <a:t>Училищната култура през спецификата на поколенията</a:t>
            </a:r>
            <a:endParaRPr lang="bg-B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6281" y="327589"/>
            <a:ext cx="9552070" cy="140053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g-BG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училищната култура. </a:t>
            </a:r>
            <a:br>
              <a:rPr lang="bg-BG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Положителната култура владее класната стая чрез:</a:t>
            </a:r>
            <a:endParaRPr lang="bg-BG" sz="36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78412" y="2761672"/>
            <a:ext cx="9655887" cy="30613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dirty="0">
                <a:latin typeface="Arial" pitchFamily="34" charset="0"/>
                <a:cs typeface="Arial" pitchFamily="34" charset="0"/>
              </a:rPr>
              <a:t>Създаване на уют чрез цветове;</a:t>
            </a:r>
          </a:p>
          <a:p>
            <a:pPr>
              <a:defRPr/>
            </a:pPr>
            <a:r>
              <a:rPr lang="bg-BG" dirty="0">
                <a:latin typeface="Arial" pitchFamily="34" charset="0"/>
                <a:cs typeface="Arial" pitchFamily="34" charset="0"/>
              </a:rPr>
              <a:t>Поставяне на постери с позитивни послания;</a:t>
            </a:r>
          </a:p>
          <a:p>
            <a:pPr>
              <a:defRPr/>
            </a:pPr>
            <a:r>
              <a:rPr lang="bg-BG" dirty="0">
                <a:latin typeface="Arial" pitchFamily="34" charset="0"/>
                <a:cs typeface="Arial" pitchFamily="34" charset="0"/>
              </a:rPr>
              <a:t>Учене чрез преживяване; </a:t>
            </a:r>
            <a:endParaRPr lang="bg-BG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Учене </a:t>
            </a:r>
            <a:r>
              <a:rPr lang="bg-BG" dirty="0">
                <a:latin typeface="Arial" pitchFamily="34" charset="0"/>
                <a:cs typeface="Arial" pitchFamily="34" charset="0"/>
              </a:rPr>
              <a:t>ЗАЕДНО;</a:t>
            </a:r>
          </a:p>
          <a:p>
            <a:pPr>
              <a:defRPr/>
            </a:pPr>
            <a:r>
              <a:rPr lang="bg-BG" dirty="0">
                <a:latin typeface="Arial" pitchFamily="34" charset="0"/>
                <a:cs typeface="Arial" pitchFamily="34" charset="0"/>
              </a:rPr>
              <a:t>Насърчаване на съвместно творчество;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bg-BG" dirty="0">
                <a:latin typeface="Arial" pitchFamily="34" charset="0"/>
                <a:cs typeface="Arial" pitchFamily="34" charset="0"/>
              </a:rPr>
              <a:t>Акаунт в социалните медии за популяризиране на дейностите;</a:t>
            </a:r>
          </a:p>
          <a:p>
            <a:pPr>
              <a:defRPr/>
            </a:pPr>
            <a:r>
              <a:rPr lang="bg-BG" dirty="0">
                <a:latin typeface="Arial" pitchFamily="34" charset="0"/>
                <a:cs typeface="Arial" pitchFamily="34" charset="0"/>
              </a:rPr>
              <a:t>Анкети за обратна връзка.</a:t>
            </a:r>
          </a:p>
          <a:p>
            <a:pPr marL="0" indent="0">
              <a:buNone/>
              <a:defRPr/>
            </a:pPr>
            <a:endParaRPr lang="bg-B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endParaRPr lang="bg-BG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defRPr/>
            </a:pPr>
            <a:endParaRPr lang="bg-B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6266048" y="2015962"/>
            <a:ext cx="511069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bg-BG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 решаване на проблеми;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Критично мислене;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Креативност;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Социална интелигентност;</a:t>
            </a:r>
          </a:p>
          <a:p>
            <a:pPr>
              <a:defRPr/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Приспособимост;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Възможност за преценка и вземане на решения.</a:t>
            </a:r>
          </a:p>
        </p:txBody>
      </p:sp>
      <p:sp>
        <p:nvSpPr>
          <p:cNvPr id="10246" name="Текстово поле 3"/>
          <p:cNvSpPr txBox="1">
            <a:spLocks noChangeArrowheads="1"/>
          </p:cNvSpPr>
          <p:nvPr/>
        </p:nvSpPr>
        <p:spPr bwMode="auto">
          <a:xfrm>
            <a:off x="781220" y="1766201"/>
            <a:ext cx="5280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sz="1600" b="1" i="1" dirty="0"/>
              <a:t>Изследване на Световния икономически форум</a:t>
            </a:r>
          </a:p>
          <a:p>
            <a:pPr eaLnBrk="1" hangingPunct="1"/>
            <a:endParaRPr lang="bg-BG" sz="20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7" y="2412532"/>
            <a:ext cx="46672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117600" y="363672"/>
            <a:ext cx="88942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Най-важните умения, нужни на професиите на 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bg-BG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g-BG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век</a:t>
            </a:r>
            <a:endParaRPr lang="bg-BG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6123348" y="1342162"/>
            <a:ext cx="595198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bg-BG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/>
              <a:t>Емпатия;</a:t>
            </a:r>
          </a:p>
          <a:p>
            <a:pPr>
              <a:defRPr/>
            </a:pPr>
            <a:endParaRPr lang="bg-BG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/>
              <a:t>Сплотеност;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/>
              <a:t>Комуникативни умения;</a:t>
            </a:r>
          </a:p>
          <a:p>
            <a:pPr>
              <a:defRPr/>
            </a:pPr>
            <a:endParaRPr lang="bg-BG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/>
              <a:t>Екипни умения за работа;</a:t>
            </a:r>
          </a:p>
          <a:p>
            <a:pPr>
              <a:defRPr/>
            </a:pPr>
            <a:endParaRPr lang="bg-BG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/>
              <a:t>Диалогичност;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/>
              <a:t>Креативност;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/>
              <a:t>Бърза реакция;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/>
              <a:t>Взаимопомощ.</a:t>
            </a:r>
          </a:p>
          <a:p>
            <a:pPr>
              <a:defRPr/>
            </a:pPr>
            <a:endParaRPr lang="bg-BG" sz="2000" dirty="0"/>
          </a:p>
        </p:txBody>
      </p:sp>
      <p:pic>
        <p:nvPicPr>
          <p:cNvPr id="32770" name="Picture 2" descr="C:\Users\pc6\Documents\ОБРАЗЕЦ 2020-2021\laptop-315048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r="4273"/>
          <a:stretch/>
        </p:blipFill>
        <p:spPr bwMode="auto">
          <a:xfrm>
            <a:off x="2565050" y="1726258"/>
            <a:ext cx="344658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:\Users\pc6\Documents\ОБРАЗЕЦ 2020-2021\zx320_4104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54" y="4534817"/>
            <a:ext cx="3480094" cy="19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818147" y="541710"/>
            <a:ext cx="969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 smtClean="0"/>
              <a:t>Позитивната училищна култура изгражда: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9498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54182" y="193963"/>
            <a:ext cx="988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Училищната култура е съвкупност от културни модели. Тя се базира на ценностите, символите, ритуалите и традициите на училището като образователен феномен. Съхранява и предава не само знания, а поведенчески модели и създава лична и колективна идентичност. 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2" y="4006239"/>
            <a:ext cx="3586830" cy="2690123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5" y="1526617"/>
            <a:ext cx="1426963" cy="246349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/>
          <a:stretch/>
        </p:blipFill>
        <p:spPr>
          <a:xfrm>
            <a:off x="3859242" y="3999345"/>
            <a:ext cx="3717433" cy="2666312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"/>
          <a:stretch/>
        </p:blipFill>
        <p:spPr>
          <a:xfrm>
            <a:off x="7576675" y="3990109"/>
            <a:ext cx="3750406" cy="267554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75" y="1526617"/>
            <a:ext cx="3729351" cy="2479622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" t="22547" r="-2668" b="-13872"/>
          <a:stretch/>
        </p:blipFill>
        <p:spPr>
          <a:xfrm>
            <a:off x="3512582" y="1542473"/>
            <a:ext cx="4234213" cy="2900218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38" y="1518274"/>
            <a:ext cx="1840144" cy="24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3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2"/>
          <p:cNvSpPr txBox="1">
            <a:spLocks noChangeArrowheads="1"/>
          </p:cNvSpPr>
          <p:nvPr/>
        </p:nvSpPr>
        <p:spPr bwMode="auto">
          <a:xfrm>
            <a:off x="2783632" y="620689"/>
            <a:ext cx="735922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заключение</a:t>
            </a: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212783" y="2065842"/>
            <a:ext cx="1005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Училищната култура се гради с постоянство и последователност във взаимоотношенията на всички заинтересовани страни</a:t>
            </a:r>
            <a:r>
              <a:rPr lang="bg-BG" sz="2400" dirty="0" smtClean="0"/>
              <a:t>.</a:t>
            </a:r>
            <a:endParaRPr lang="bg-BG" sz="2400" dirty="0"/>
          </a:p>
          <a:p>
            <a:pPr algn="ctr"/>
            <a:r>
              <a:rPr lang="bg-BG" sz="2400" dirty="0"/>
              <a:t>Сътрудничеството, изградените етични и морални норми са онези елементи, които създават позитивна </a:t>
            </a:r>
            <a:r>
              <a:rPr lang="bg-BG" sz="2400" dirty="0" smtClean="0"/>
              <a:t>среда, в която в училище влизат деца, а излизат </a:t>
            </a:r>
            <a:r>
              <a:rPr lang="bg-BG" sz="2400" dirty="0"/>
              <a:t>от </a:t>
            </a:r>
            <a:r>
              <a:rPr lang="bg-BG" sz="2400" dirty="0" smtClean="0"/>
              <a:t>него като млади </a:t>
            </a:r>
            <a:r>
              <a:rPr lang="bg-BG" sz="2400" dirty="0"/>
              <a:t>хора с житейски умения, готови да заявят себе си.</a:t>
            </a:r>
          </a:p>
        </p:txBody>
      </p:sp>
    </p:spTree>
    <p:extLst>
      <p:ext uri="{BB962C8B-B14F-4D97-AF65-F5344CB8AC3E}">
        <p14:creationId xmlns:p14="http://schemas.microsoft.com/office/powerpoint/2010/main" val="5989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Картина 3" descr="10511222_1467717890207569_1943719962112107684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81" y="1799225"/>
            <a:ext cx="7254154" cy="47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Текстово поле 3"/>
          <p:cNvSpPr txBox="1">
            <a:spLocks noChangeArrowheads="1"/>
          </p:cNvSpPr>
          <p:nvPr/>
        </p:nvSpPr>
        <p:spPr bwMode="auto">
          <a:xfrm>
            <a:off x="1447800" y="507423"/>
            <a:ext cx="771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g-BG" altLang="bg-BG" sz="2400" dirty="0"/>
              <a:t>„</a:t>
            </a:r>
            <a:r>
              <a:rPr lang="bg-BG" altLang="bg-BG" sz="2400" dirty="0" smtClean="0"/>
              <a:t>Това </a:t>
            </a:r>
            <a:r>
              <a:rPr lang="bg-BG" altLang="bg-BG" sz="2400" dirty="0"/>
              <a:t>е мястото, където всичко започва. </a:t>
            </a:r>
            <a:br>
              <a:rPr lang="bg-BG" altLang="bg-BG" sz="2400" dirty="0"/>
            </a:br>
            <a:r>
              <a:rPr lang="bg-BG" altLang="bg-BG" sz="2400" dirty="0"/>
              <a:t>Всичко започва тук и </a:t>
            </a:r>
            <a:r>
              <a:rPr lang="bg-BG" altLang="bg-BG" sz="2400" dirty="0" smtClean="0"/>
              <a:t>днес“.</a:t>
            </a:r>
            <a:endParaRPr lang="bg-BG" altLang="bg-BG" sz="2400" dirty="0"/>
          </a:p>
          <a:p>
            <a:pPr algn="r" eaLnBrk="1" hangingPunct="1"/>
            <a:r>
              <a:rPr lang="bg-BG" altLang="bg-BG" sz="2400" dirty="0"/>
              <a:t>Дейвид Никълс</a:t>
            </a:r>
          </a:p>
        </p:txBody>
      </p:sp>
    </p:spTree>
    <p:extLst>
      <p:ext uri="{BB962C8B-B14F-4D97-AF65-F5344CB8AC3E}">
        <p14:creationId xmlns:p14="http://schemas.microsoft.com/office/powerpoint/2010/main" val="29856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569125"/>
            <a:ext cx="8336893" cy="823808"/>
          </a:xfrm>
        </p:spPr>
        <p:txBody>
          <a:bodyPr>
            <a:noAutofit/>
          </a:bodyPr>
          <a:lstStyle/>
          <a:p>
            <a:pPr algn="ctr"/>
            <a:r>
              <a:rPr lang="bg-BG" sz="3733" dirty="0">
                <a:solidFill>
                  <a:schemeClr val="tx1"/>
                </a:solidFill>
              </a:rPr>
              <a:t>Източници:</a:t>
            </a:r>
            <a:endParaRPr lang="en-US" sz="3733" dirty="0">
              <a:solidFill>
                <a:schemeClr val="tx1"/>
              </a:solidFill>
            </a:endParaRPr>
          </a:p>
        </p:txBody>
      </p:sp>
      <p:sp>
        <p:nvSpPr>
          <p:cNvPr id="6" name="Текстов контейнер 3"/>
          <p:cNvSpPr txBox="1">
            <a:spLocks/>
          </p:cNvSpPr>
          <p:nvPr/>
        </p:nvSpPr>
        <p:spPr>
          <a:xfrm>
            <a:off x="1237674" y="1515941"/>
            <a:ext cx="9818254" cy="36492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algn="just">
              <a:buAutoNum type="arabicPeriod"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://www.wikiwand.com/</a:t>
            </a:r>
            <a:r>
              <a:rPr lang="bg-BG" sz="2400" dirty="0"/>
              <a:t> </a:t>
            </a:r>
          </a:p>
          <a:p>
            <a:pPr marL="609585" indent="-609585" algn="just">
              <a:buAutoNum type="arabicPeriod"/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education.ec.europa.eu/</a:t>
            </a:r>
            <a:endParaRPr lang="bg-BG" sz="2400" dirty="0"/>
          </a:p>
          <a:p>
            <a:pPr marL="609585" indent="-609585" algn="just">
              <a:buAutoNum type="arabicPeriod"/>
            </a:pPr>
            <a:r>
              <a:rPr lang="ru-RU" sz="2400" u="sng" dirty="0" smtClean="0">
                <a:hlinkClick r:id="rId5"/>
              </a:rPr>
              <a:t>https</a:t>
            </a:r>
            <a:r>
              <a:rPr lang="ru-RU" sz="2400" u="sng" dirty="0">
                <a:hlinkClick r:id="rId5"/>
              </a:rPr>
              <a:t>://</a:t>
            </a:r>
            <a:r>
              <a:rPr lang="ru-RU" sz="2400" u="sng" dirty="0" smtClean="0">
                <a:hlinkClick r:id="rId5"/>
              </a:rPr>
              <a:t>www.aubg.edu</a:t>
            </a:r>
            <a:r>
              <a:rPr lang="ru-RU" sz="2400" u="sng" dirty="0"/>
              <a:t> </a:t>
            </a:r>
            <a:endParaRPr lang="ru-RU" sz="2400" u="sng" dirty="0" smtClean="0"/>
          </a:p>
          <a:p>
            <a:pPr marL="609585" indent="-609585" algn="just">
              <a:buAutoNum type="arabicPeriod"/>
            </a:pPr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epale.ec.europa.eu</a:t>
            </a:r>
            <a:r>
              <a:rPr lang="bg-BG" sz="2400" dirty="0" smtClean="0"/>
              <a:t> </a:t>
            </a:r>
          </a:p>
          <a:p>
            <a:pPr marL="609585" indent="-609585" algn="just">
              <a:buAutoNum type="arabicPeriod"/>
            </a:pP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education.ec.europa.eu/sites/default/files/document-library-docs/policy_rec_bulgarian_final.pdf</a:t>
            </a:r>
            <a:r>
              <a:rPr lang="bg-BG" sz="2400" dirty="0" smtClean="0"/>
              <a:t> </a:t>
            </a:r>
            <a:endParaRPr lang="bg-BG" sz="2400" dirty="0"/>
          </a:p>
          <a:p>
            <a:pPr marL="609585" indent="-609585" algn="just">
              <a:buAutoNum type="arabicPeriod"/>
            </a:pPr>
            <a:r>
              <a:rPr lang="en-US" sz="2400" dirty="0">
                <a:hlinkClick r:id="rId8"/>
              </a:rPr>
              <a:t>https://www.institute-hr.com/</a:t>
            </a:r>
            <a:r>
              <a:rPr lang="bg-BG" sz="2400" dirty="0"/>
              <a:t> </a:t>
            </a:r>
          </a:p>
          <a:p>
            <a:pPr marL="609585" indent="-609585" algn="just">
              <a:buAutoNum type="arabicPeriod"/>
            </a:pPr>
            <a:r>
              <a:rPr lang="en-US" sz="2400" dirty="0">
                <a:hlinkClick r:id="rId6"/>
              </a:rPr>
              <a:t>https://epale.ec.europa.eu/</a:t>
            </a:r>
            <a:endParaRPr lang="bg-BG" sz="2400" dirty="0"/>
          </a:p>
          <a:p>
            <a:pPr marL="609585" indent="-609585" algn="just">
              <a:buAutoNum type="arabicPeriod"/>
            </a:pPr>
            <a:r>
              <a:rPr lang="en-US" sz="2400" dirty="0">
                <a:hlinkClick r:id="rId9"/>
              </a:rPr>
              <a:t>https://ejournal.vfu.bg/</a:t>
            </a:r>
            <a:r>
              <a:rPr lang="bg-BG" sz="2400" dirty="0"/>
              <a:t> </a:t>
            </a:r>
          </a:p>
          <a:p>
            <a:pPr marL="609585" indent="-609585" algn="just">
              <a:buAutoNum type="arabicPeriod"/>
            </a:pPr>
            <a:r>
              <a:rPr lang="en-US" sz="2400" dirty="0">
                <a:hlinkClick r:id="rId10"/>
              </a:rPr>
              <a:t>http://tksi.org/</a:t>
            </a:r>
            <a:r>
              <a:rPr lang="bg-BG" sz="2400" dirty="0"/>
              <a:t> </a:t>
            </a:r>
          </a:p>
          <a:p>
            <a:pPr marL="609585" indent="-609585" algn="just">
              <a:buAutoNum type="arabicPeriod"/>
            </a:pPr>
            <a:r>
              <a:rPr lang="bg-BG" sz="2400" dirty="0"/>
              <a:t>Иванов. И., Категорията „училищна култура“, В., 2000</a:t>
            </a:r>
          </a:p>
        </p:txBody>
      </p:sp>
    </p:spTree>
    <p:extLst>
      <p:ext uri="{BB962C8B-B14F-4D97-AF65-F5344CB8AC3E}">
        <p14:creationId xmlns:p14="http://schemas.microsoft.com/office/powerpoint/2010/main" val="34727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653309" y="378691"/>
            <a:ext cx="824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СТРУКТУРНИ МОМЕНТИ</a:t>
            </a:r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840509" y="1408575"/>
            <a:ext cx="333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ДЕМОКРАТИЗАЦИЯ НА ТЕХНОЛОГИИТЕ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599709" y="1625476"/>
            <a:ext cx="31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ГЛОБАЛИЗАЦИЯ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8358908" y="1745672"/>
            <a:ext cx="251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АВТОМАТИЗАЦИЯ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246745" y="3277007"/>
            <a:ext cx="706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ОСНОВНИ ИЗМЕРЕНИЯ НА ПРОГРЕСА В СВЕТОВЕН ПЛАН</a:t>
            </a:r>
            <a:endParaRPr lang="bg-BG" dirty="0"/>
          </a:p>
        </p:txBody>
      </p:sp>
      <p:cxnSp>
        <p:nvCxnSpPr>
          <p:cNvPr id="8" name="Съединител &quot;права стрелка&quot; 7"/>
          <p:cNvCxnSpPr/>
          <p:nvPr/>
        </p:nvCxnSpPr>
        <p:spPr>
          <a:xfrm>
            <a:off x="2078183" y="2115004"/>
            <a:ext cx="3075708" cy="939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Съединител &quot;права стрелка&quot; 9"/>
          <p:cNvCxnSpPr/>
          <p:nvPr/>
        </p:nvCxnSpPr>
        <p:spPr>
          <a:xfrm flipH="1">
            <a:off x="6151418" y="2333144"/>
            <a:ext cx="3156527" cy="681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Съединител &quot;права стрелка&quot; 11"/>
          <p:cNvCxnSpPr/>
          <p:nvPr/>
        </p:nvCxnSpPr>
        <p:spPr>
          <a:xfrm>
            <a:off x="5643418" y="2518354"/>
            <a:ext cx="18473" cy="5405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Текстово поле 10"/>
          <p:cNvSpPr txBox="1"/>
          <p:nvPr/>
        </p:nvSpPr>
        <p:spPr>
          <a:xfrm>
            <a:off x="2507673" y="5016124"/>
            <a:ext cx="612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УЧЕНЕ ПРЕЗ ЦЕЛИЯ ЖИВОТ</a:t>
            </a:r>
            <a:endParaRPr lang="bg-BG" dirty="0"/>
          </a:p>
        </p:txBody>
      </p:sp>
      <p:cxnSp>
        <p:nvCxnSpPr>
          <p:cNvPr id="14" name="Съединител &quot;права стрелка&quot; 13"/>
          <p:cNvCxnSpPr/>
          <p:nvPr/>
        </p:nvCxnSpPr>
        <p:spPr>
          <a:xfrm>
            <a:off x="5643418" y="3955983"/>
            <a:ext cx="5299" cy="1060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4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515931" y="1422595"/>
            <a:ext cx="93379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ДЕМОКРАТИЗАЦИЯ НА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ТЕХНОЛОГИИТЕ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който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наблюдава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по-бързо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проникване на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в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обществото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и нарастващата им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достъпност.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Най-голямата и ключова роля в съвременния живот изиграва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нтернет. Началото му е поставено през 1969 г., но едва през 1990 г. става популярен и достъпен за масовия потребител.</a:t>
            </a:r>
          </a:p>
          <a:p>
            <a:pPr algn="just"/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ГЛОБАЛИЗАЦИЯ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процес, който е свързан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глобално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разпространение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взаимопроникване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идеи, капитали, технологии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културата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съвкупност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средства за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осъществяване 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управление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непосредственото участие на човек или запазване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правото на човек за взимане на най-отговорните решения. Днес вече съществуват производства, в които човешката ръка, която за първи път докосва крайния продукт, е тази на клиента.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010653" y="519763"/>
            <a:ext cx="9654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ОСНОВНИ ИЗМЕРЕНИЯ НА ПРОГРЕСА В СВЕТОВЕН ПЛАН</a:t>
            </a:r>
            <a:endParaRPr lang="bg-BG" sz="2400" b="1" i="1" dirty="0"/>
          </a:p>
          <a:p>
            <a:pPr algn="ctr"/>
            <a:endParaRPr lang="bg-BG" b="1" i="1" dirty="0"/>
          </a:p>
        </p:txBody>
      </p:sp>
    </p:spTree>
    <p:extLst>
      <p:ext uri="{BB962C8B-B14F-4D97-AF65-F5344CB8AC3E}">
        <p14:creationId xmlns:p14="http://schemas.microsoft.com/office/powerpoint/2010/main" val="38271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1650732" y="497387"/>
            <a:ext cx="86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Променящата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среда формира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основните цели и развитие на обществото за </a:t>
            </a:r>
            <a:r>
              <a:rPr 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УЧЕНЕ ПРЕЗ ЦЕЛИЯ ЖИВОТ.</a:t>
            </a:r>
            <a:endParaRPr lang="bg-BG" sz="2000" b="1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885524" y="1986085"/>
            <a:ext cx="102027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Учене през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целия живот</a:t>
            </a:r>
            <a:r>
              <a:rPr lang="bg-BG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„всяка дейност а учене, предприемана през целия живот за подобряване на знанията, уменията и компетентностите“. </a:t>
            </a:r>
            <a:endParaRPr lang="bg-BG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g-BG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Всички учебни дейности от най-ранното детство, през целия живот, до дълбока старост, надграждащи един общ основен запас от компетенции, който надхвърля основните умения като четене, писане и смятане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Не само придобиване на квалификации, които са непосредствено свързани с професията, а актуализиране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базови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умения и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използване на възможности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учене, развиване на нови интереси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, знания и разбирания през целия живот.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Стимулиране на активното гражданско съзнание, разширяване на възможностите за заетост, насърчаване на адаптивността, социалната интеграция, както и личностното развитие. </a:t>
            </a:r>
          </a:p>
        </p:txBody>
      </p:sp>
    </p:spTree>
    <p:extLst>
      <p:ext uri="{BB962C8B-B14F-4D97-AF65-F5344CB8AC3E}">
        <p14:creationId xmlns:p14="http://schemas.microsoft.com/office/powerpoint/2010/main" val="21583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лавие 1"/>
          <p:cNvSpPr>
            <a:spLocks noGrp="1"/>
          </p:cNvSpPr>
          <p:nvPr>
            <p:ph type="title"/>
          </p:nvPr>
        </p:nvSpPr>
        <p:spPr bwMode="auto">
          <a:xfrm>
            <a:off x="341745" y="5262563"/>
            <a:ext cx="10028599" cy="11430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</a:t>
            </a:r>
            <a:r>
              <a:rPr lang="bg-BG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Non </a:t>
            </a:r>
            <a:r>
              <a:rPr lang="bg-BG" sz="36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scholae, sed vitae </a:t>
            </a:r>
            <a:r>
              <a:rPr lang="bg-BG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discimus</a:t>
            </a:r>
            <a:r>
              <a:rPr lang="en-GB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”</a:t>
            </a:r>
            <a:r>
              <a:rPr lang="bg-BG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bg-BG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 </a:t>
            </a:r>
            <a:br>
              <a:rPr lang="bg-BG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bg-BG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„</a:t>
            </a:r>
            <a:r>
              <a:rPr lang="bg-BG" sz="36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 за училището, а за живота </a:t>
            </a:r>
            <a:r>
              <a:rPr lang="bg-BG" sz="3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учим</a:t>
            </a:r>
            <a:r>
              <a:rPr lang="bg-BG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“.</a:t>
            </a:r>
            <a:endParaRPr lang="bg-BG" sz="3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7608889" y="1477963"/>
            <a:ext cx="2859087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bg-BG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charset="0"/>
                <a:cs typeface="Arial" charset="0"/>
              </a:rPr>
              <a:t>Гъвкавост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charset="0"/>
                <a:cs typeface="Arial" charset="0"/>
              </a:rPr>
              <a:t>Креативност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charset="0"/>
                <a:cs typeface="Arial" charset="0"/>
              </a:rPr>
              <a:t>Отговорност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charset="0"/>
                <a:cs typeface="Arial" charset="0"/>
              </a:rPr>
              <a:t>Самокритичност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bg-BG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charset="0"/>
                <a:cs typeface="Arial" charset="0"/>
              </a:rPr>
              <a:t>Толерантност</a:t>
            </a:r>
          </a:p>
          <a:p>
            <a:pPr eaLnBrk="1" hangingPunct="1">
              <a:defRPr/>
            </a:pPr>
            <a:endParaRPr lang="bg-BG" sz="2000" dirty="0"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bg-BG" sz="2000" dirty="0">
                <a:latin typeface="Arial" charset="0"/>
                <a:cs typeface="Arial" charset="0"/>
              </a:rPr>
              <a:t>Лидерски умения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727326" y="260351"/>
            <a:ext cx="68246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g-BG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Съвременното училище</a:t>
            </a:r>
          </a:p>
        </p:txBody>
      </p:sp>
      <p:sp>
        <p:nvSpPr>
          <p:cNvPr id="11270" name="Текстово поле 3"/>
          <p:cNvSpPr txBox="1">
            <a:spLocks noChangeArrowheads="1"/>
          </p:cNvSpPr>
          <p:nvPr/>
        </p:nvSpPr>
        <p:spPr bwMode="auto">
          <a:xfrm>
            <a:off x="6456363" y="1004889"/>
            <a:ext cx="4176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 b="1" i="1" dirty="0">
                <a:latin typeface="Arial" panose="020B0604020202020204" pitchFamily="34" charset="0"/>
              </a:rPr>
              <a:t>Трябва да изгражда качества: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2000" b="1" dirty="0">
              <a:latin typeface="Arial" panose="020B0604020202020204" pitchFamily="34" charset="0"/>
            </a:endParaRPr>
          </a:p>
        </p:txBody>
      </p:sp>
      <p:pic>
        <p:nvPicPr>
          <p:cNvPr id="8" name="Picture 2" descr="https://www.schooleducationgateway.eu/files/png5/learningtogeth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75" y="2547698"/>
            <a:ext cx="3714896" cy="24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89"/>
          <a:stretch/>
        </p:blipFill>
        <p:spPr bwMode="auto">
          <a:xfrm>
            <a:off x="379303" y="1358901"/>
            <a:ext cx="3402013" cy="366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066281" y="1556792"/>
            <a:ext cx="4377574" cy="4529972"/>
          </a:xfrm>
        </p:spPr>
        <p:txBody>
          <a:bodyPr>
            <a:normAutofit/>
          </a:bodyPr>
          <a:lstStyle/>
          <a:p>
            <a:pPr marL="425450">
              <a:defRPr/>
            </a:pPr>
            <a:r>
              <a:rPr lang="bg-BG" dirty="0">
                <a:latin typeface="Arial" panose="020B0604020202020204" pitchFamily="34" charset="0"/>
                <a:cs typeface="Arial" pitchFamily="34" charset="0"/>
              </a:rPr>
              <a:t>е с грижа за всяко 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дете; </a:t>
            </a:r>
          </a:p>
          <a:p>
            <a:pPr marL="82550" indent="0">
              <a:buNone/>
              <a:defRPr/>
            </a:pPr>
            <a:endParaRPr lang="bg-BG" dirty="0" smtClean="0">
              <a:latin typeface="Arial" pitchFamily="34" charset="0"/>
              <a:cs typeface="Arial" pitchFamily="34" charset="0"/>
            </a:endParaRPr>
          </a:p>
          <a:p>
            <a:pPr marL="425450">
              <a:defRPr/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възрастни </a:t>
            </a:r>
            <a:r>
              <a:rPr lang="bg-BG" dirty="0">
                <a:latin typeface="Arial" pitchFamily="34" charset="0"/>
                <a:cs typeface="Arial" pitchFamily="34" charset="0"/>
              </a:rPr>
              <a:t>и деца си взаимодействат, мотивирани за учене и 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творчество;</a:t>
            </a:r>
          </a:p>
          <a:p>
            <a:pPr marL="82550" indent="0">
              <a:buNone/>
              <a:defRPr/>
            </a:pPr>
            <a:endParaRPr lang="bg-BG" dirty="0" smtClean="0">
              <a:latin typeface="Arial" pitchFamily="34" charset="0"/>
              <a:cs typeface="Arial" pitchFamily="34" charset="0"/>
            </a:endParaRPr>
          </a:p>
          <a:p>
            <a:pPr marL="425450">
              <a:defRPr/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Поставя детето в центъра на образователната система;</a:t>
            </a:r>
          </a:p>
          <a:p>
            <a:pPr marL="82550" indent="0">
              <a:buNone/>
              <a:defRPr/>
            </a:pPr>
            <a:endParaRPr lang="bg-BG" dirty="0" smtClean="0">
              <a:latin typeface="Arial" pitchFamily="34" charset="0"/>
              <a:cs typeface="Arial" pitchFamily="34" charset="0"/>
            </a:endParaRPr>
          </a:p>
          <a:p>
            <a:pPr marL="425450">
              <a:defRPr/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подготвя </a:t>
            </a:r>
            <a:r>
              <a:rPr lang="bg-BG" dirty="0">
                <a:latin typeface="Arial" pitchFamily="34" charset="0"/>
                <a:cs typeface="Arial" pitchFamily="34" charset="0"/>
              </a:rPr>
              <a:t>подрастващите за един свят с нови идеи, потребности и проблеми.</a:t>
            </a:r>
          </a:p>
        </p:txBody>
      </p:sp>
      <p:sp>
        <p:nvSpPr>
          <p:cNvPr id="5" name="Заглавие 4"/>
          <p:cNvSpPr txBox="1">
            <a:spLocks noGrp="1"/>
          </p:cNvSpPr>
          <p:nvPr>
            <p:ph type="title"/>
          </p:nvPr>
        </p:nvSpPr>
        <p:spPr>
          <a:xfrm>
            <a:off x="2711624" y="378823"/>
            <a:ext cx="74993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g-BG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Съвременното училище</a:t>
            </a:r>
          </a:p>
        </p:txBody>
      </p:sp>
      <p:sp>
        <p:nvSpPr>
          <p:cNvPr id="6" name="Текстово поле 3"/>
          <p:cNvSpPr txBox="1">
            <a:spLocks noChangeArrowheads="1"/>
          </p:cNvSpPr>
          <p:nvPr/>
        </p:nvSpPr>
        <p:spPr bwMode="auto">
          <a:xfrm>
            <a:off x="3957643" y="967808"/>
            <a:ext cx="60492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sz="2000" b="1" i="1" dirty="0"/>
              <a:t>Като притегателен център в общността</a:t>
            </a:r>
          </a:p>
          <a:p>
            <a:pPr eaLnBrk="1" hangingPunct="1"/>
            <a:endParaRPr lang="bg-BG" sz="20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56" y="1675694"/>
            <a:ext cx="459105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3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Текстово поле 2"/>
          <p:cNvSpPr txBox="1">
            <a:spLocks noChangeArrowheads="1"/>
          </p:cNvSpPr>
          <p:nvPr/>
        </p:nvSpPr>
        <p:spPr bwMode="auto">
          <a:xfrm>
            <a:off x="724333" y="503734"/>
            <a:ext cx="9686203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 (Основен текст)"/>
              </a:rPr>
              <a:t>Класната стая през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призмата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 (Основен текст)"/>
              </a:rPr>
              <a:t> на поколенията</a:t>
            </a:r>
            <a:endParaRPr lang="bg-BG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 (Основен текст)"/>
            </a:endParaRPr>
          </a:p>
        </p:txBody>
      </p:sp>
      <p:pic>
        <p:nvPicPr>
          <p:cNvPr id="2050" name="Picture 2" descr="История на училището :: Средно училище &quot;Христо Смирненски&quot; - Стара Заг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53" y="1301804"/>
            <a:ext cx="4086620" cy="265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пециализиран Младежики Клуб &quot; Компютър&quot; - 80-те ~ Старото ки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4017800"/>
            <a:ext cx="3924011" cy="245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641207" y="4017800"/>
            <a:ext cx="326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60-те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bg-BG" dirty="0" smtClean="0"/>
              <a:t> на ХХ век</a:t>
            </a:r>
            <a:endParaRPr lang="bg-BG" dirty="0"/>
          </a:p>
        </p:txBody>
      </p:sp>
      <p:pic>
        <p:nvPicPr>
          <p:cNvPr id="2054" name="Picture 6" descr="Първият учебен ден през последното столетие (галерия) | Лайф.dir.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46" y="1219570"/>
            <a:ext cx="4129810" cy="26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7830993" y="4017800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70-те години на ХХ век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906982" y="6470307"/>
            <a:ext cx="392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80-те години на ХХ век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55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>
            <a:spLocks noGrp="1"/>
          </p:cNvSpPr>
          <p:nvPr>
            <p:ph type="title"/>
          </p:nvPr>
        </p:nvSpPr>
        <p:spPr>
          <a:xfrm>
            <a:off x="1919287" y="115888"/>
            <a:ext cx="7467600" cy="6488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B32C16"/>
              </a:buClr>
              <a:buSzPts val="3000"/>
            </a:pPr>
            <a:r>
              <a:rPr lang="bg-BG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  <a:sym typeface="Courier New"/>
              </a:rPr>
              <a:t>Класната стая</a:t>
            </a:r>
            <a:endParaRPr sz="3600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" name="Google Shape;209;p22" descr="F:\ДЕЙНОСТИ В УЧИЛИЩЕ\46884378_322893541773768_8953904302645051392_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9669" y="1730425"/>
            <a:ext cx="3520729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 descr="F:\ДЕЙНОСТИ В УЧИЛИЩЕ\DSC_112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5091" y="1730425"/>
            <a:ext cx="3903317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 descr="F:\ДЕЙНОСТИ В УЧИЛИЩЕ\DSC_1116.JPG"/>
          <p:cNvPicPr preferRelativeResize="0"/>
          <p:nvPr/>
        </p:nvPicPr>
        <p:blipFill rotWithShape="1">
          <a:blip r:embed="rId5">
            <a:alphaModFix/>
          </a:blip>
          <a:srcRect l="5093"/>
          <a:stretch/>
        </p:blipFill>
        <p:spPr>
          <a:xfrm>
            <a:off x="2129669" y="4293095"/>
            <a:ext cx="3534866" cy="22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 descr="F:\ДЕЙНОСТИ В УЧИЛИЩЕ\46516517_337919743454505_7776974042522714112_n.jpg"/>
          <p:cNvPicPr preferRelativeResize="0"/>
          <p:nvPr/>
        </p:nvPicPr>
        <p:blipFill rotWithShape="1">
          <a:blip r:embed="rId6">
            <a:alphaModFix/>
          </a:blip>
          <a:srcRect r="11459"/>
          <a:stretch/>
        </p:blipFill>
        <p:spPr>
          <a:xfrm>
            <a:off x="5865091" y="4293095"/>
            <a:ext cx="3903317" cy="2264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 поле 1"/>
          <p:cNvSpPr txBox="1"/>
          <p:nvPr/>
        </p:nvSpPr>
        <p:spPr>
          <a:xfrm>
            <a:off x="1150747" y="764705"/>
            <a:ext cx="9424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Смяната на фокуса в обучението от преподаване на знания към овладяване на ключови компетентности и развитието на способности да се решават проблеми извежда на преден план основните характеристики на компетентностния подход.  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5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6281" y="327589"/>
            <a:ext cx="9552070" cy="140053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g-BG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на училищната култура</a:t>
            </a:r>
            <a:br>
              <a:rPr lang="bg-BG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200" dirty="0">
                <a:latin typeface="Arial" pitchFamily="34" charset="0"/>
                <a:cs typeface="Arial" pitchFamily="34" charset="0"/>
              </a:rPr>
              <a:t>Училищната култура </a:t>
            </a:r>
            <a:r>
              <a:rPr lang="bg-BG" sz="2200" dirty="0" smtClean="0">
                <a:latin typeface="Arial" pitchFamily="34" charset="0"/>
                <a:cs typeface="Arial" pitchFamily="34" charset="0"/>
              </a:rPr>
              <a:t>е част от училищния климат. Тя е нематериален, </a:t>
            </a:r>
            <a:r>
              <a:rPr lang="bg-BG" sz="2200" dirty="0">
                <a:latin typeface="Arial" pitchFamily="34" charset="0"/>
                <a:cs typeface="Arial" pitchFamily="34" charset="0"/>
              </a:rPr>
              <a:t>но </a:t>
            </a:r>
            <a:r>
              <a:rPr lang="bg-BG" sz="2200" dirty="0" smtClean="0">
                <a:latin typeface="Arial" pitchFamily="34" charset="0"/>
                <a:cs typeface="Arial" pitchFamily="34" charset="0"/>
              </a:rPr>
              <a:t>основен елемент </a:t>
            </a:r>
            <a:r>
              <a:rPr lang="bg-BG" sz="2200" dirty="0">
                <a:latin typeface="Arial" pitchFamily="34" charset="0"/>
                <a:cs typeface="Arial" pitchFamily="34" charset="0"/>
              </a:rPr>
              <a:t>на училищната среда.</a:t>
            </a:r>
            <a:br>
              <a:rPr lang="bg-BG" sz="2200" dirty="0">
                <a:latin typeface="Arial" pitchFamily="34" charset="0"/>
                <a:cs typeface="Arial" pitchFamily="34" charset="0"/>
              </a:rPr>
            </a:br>
            <a:r>
              <a:rPr lang="bg-BG" sz="3600" dirty="0">
                <a:latin typeface="Arial" pitchFamily="34" charset="0"/>
                <a:cs typeface="Arial" pitchFamily="34" charset="0"/>
              </a:rPr>
              <a:t/>
            </a:r>
            <a:br>
              <a:rPr lang="bg-BG" sz="3600" dirty="0">
                <a:latin typeface="Arial" pitchFamily="34" charset="0"/>
                <a:cs typeface="Arial" pitchFamily="34" charset="0"/>
              </a:rPr>
            </a:br>
            <a:endParaRPr lang="bg-BG" sz="36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49536" y="2521041"/>
            <a:ext cx="9655887" cy="3542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Подобрява </a:t>
            </a:r>
            <a:r>
              <a:rPr lang="bg-BG" dirty="0">
                <a:latin typeface="Arial" pitchFamily="34" charset="0"/>
                <a:cs typeface="Arial" pitchFamily="34" charset="0"/>
              </a:rPr>
              <a:t>постиженията на учениците;</a:t>
            </a:r>
          </a:p>
          <a:p>
            <a:pPr>
              <a:defRPr/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Насърчава </a:t>
            </a:r>
            <a:r>
              <a:rPr lang="bg-BG" dirty="0">
                <a:latin typeface="Arial" pitchFamily="34" charset="0"/>
                <a:cs typeface="Arial" pitchFamily="34" charset="0"/>
              </a:rPr>
              <a:t>към смислени учебни преживявания;</a:t>
            </a:r>
          </a:p>
          <a:p>
            <a:pPr>
              <a:defRPr/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Променя </a:t>
            </a:r>
            <a:r>
              <a:rPr lang="bg-BG" dirty="0">
                <a:latin typeface="Arial" pitchFamily="34" charset="0"/>
                <a:cs typeface="Arial" pitchFamily="34" charset="0"/>
              </a:rPr>
              <a:t>нагласи за учене през целия живот;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Влияе </a:t>
            </a:r>
            <a:r>
              <a:rPr lang="bg-BG" dirty="0">
                <a:latin typeface="Arial" pitchFamily="34" charset="0"/>
                <a:cs typeface="Arial" pitchFamily="34" charset="0"/>
              </a:rPr>
              <a:t>на културата и многообразието на учащите се в класната стая;</a:t>
            </a:r>
          </a:p>
          <a:p>
            <a:pPr>
              <a:defRPr/>
            </a:pPr>
            <a:r>
              <a:rPr lang="bg-BG" dirty="0" smtClean="0">
                <a:latin typeface="Arial" pitchFamily="34" charset="0"/>
                <a:cs typeface="Arial" pitchFamily="34" charset="0"/>
              </a:rPr>
              <a:t>Насърчава </a:t>
            </a:r>
            <a:r>
              <a:rPr lang="bg-BG" dirty="0">
                <a:latin typeface="Arial" pitchFamily="34" charset="0"/>
                <a:cs typeface="Arial" pitchFamily="34" charset="0"/>
              </a:rPr>
              <a:t>учениците да 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бъдат носители на промяна в </a:t>
            </a:r>
            <a:r>
              <a:rPr lang="bg-BG" dirty="0">
                <a:latin typeface="Arial" pitchFamily="34" charset="0"/>
                <a:cs typeface="Arial" pitchFamily="34" charset="0"/>
              </a:rPr>
              <a:t>собствените си общности;</a:t>
            </a:r>
          </a:p>
          <a:p>
            <a:pPr>
              <a:defRPr/>
            </a:pPr>
            <a:r>
              <a:rPr lang="bg-BG" dirty="0">
                <a:latin typeface="Arial" pitchFamily="34" charset="0"/>
                <a:cs typeface="Arial" pitchFamily="34" charset="0"/>
              </a:rPr>
              <a:t>Учител – ученик си взаимодействат с набор от ценности, вярвания и допускания, които споделят.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725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Йон">
  <a:themeElements>
    <a:clrScheme name="Топло синьо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Й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Й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3082</TotalTime>
  <Words>651</Words>
  <Application>Microsoft Office PowerPoint</Application>
  <PresentationFormat>Широк екран</PresentationFormat>
  <Paragraphs>119</Paragraphs>
  <Slides>16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Century Gothic (Основен текст)</vt:lpstr>
      <vt:lpstr>Courier New</vt:lpstr>
      <vt:lpstr>Times New Roman</vt:lpstr>
      <vt:lpstr>Verdana</vt:lpstr>
      <vt:lpstr>Wingdings 3</vt:lpstr>
      <vt:lpstr>Йон</vt:lpstr>
      <vt:lpstr>ВТОРИ МЕЖДУНАРОДЕН ОБРАЗОВАТЕЛЕН ФОРУМ „Качеството на образованието в условията на дигиталната трансформация и спецификата  на поколенията“ - Варна  </vt:lpstr>
      <vt:lpstr>Презентация на PowerPoint</vt:lpstr>
      <vt:lpstr>Презентация на PowerPoint</vt:lpstr>
      <vt:lpstr>Презентация на PowerPoint</vt:lpstr>
      <vt:lpstr>“Non scholae, sed vitae discimus”  -  „Не за училището, а за живота учим“.</vt:lpstr>
      <vt:lpstr>Съвременното училище</vt:lpstr>
      <vt:lpstr>Презентация на PowerPoint</vt:lpstr>
      <vt:lpstr>Класната стая</vt:lpstr>
      <vt:lpstr>Влияние на училищната култура  Училищната култура е част от училищния климат. Тя е нематериален, но основен елемент на училищната среда.  </vt:lpstr>
      <vt:lpstr>Влияние на училищната култура.  Положителната култура владее класната стая чрез:</vt:lpstr>
      <vt:lpstr>Най-важните умения, нужни на професиите на XХI век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Източници: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Възможностите за уязвимите групи в училище</dc:title>
  <dc:creator>Lava Kotseva</dc:creator>
  <cp:lastModifiedBy>pc6</cp:lastModifiedBy>
  <cp:revision>121</cp:revision>
  <cp:lastPrinted>2022-08-08T11:01:26Z</cp:lastPrinted>
  <dcterms:created xsi:type="dcterms:W3CDTF">2020-10-09T14:58:56Z</dcterms:created>
  <dcterms:modified xsi:type="dcterms:W3CDTF">2022-08-09T07:48:32Z</dcterms:modified>
</cp:coreProperties>
</file>