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70" r:id="rId2"/>
  </p:sldMasterIdLst>
  <p:notesMasterIdLst>
    <p:notesMasterId r:id="rId14"/>
  </p:notesMasterIdLst>
  <p:sldIdLst>
    <p:sldId id="256" r:id="rId3"/>
    <p:sldId id="351" r:id="rId4"/>
    <p:sldId id="360" r:id="rId5"/>
    <p:sldId id="362" r:id="rId6"/>
    <p:sldId id="361" r:id="rId7"/>
    <p:sldId id="364" r:id="rId8"/>
    <p:sldId id="363" r:id="rId9"/>
    <p:sldId id="366" r:id="rId10"/>
    <p:sldId id="365" r:id="rId11"/>
    <p:sldId id="367" r:id="rId12"/>
    <p:sldId id="36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hjeet" id="{62161926-95AF-5D4E-B3D7-A11DD2986C1B}">
          <p14:sldIdLst/>
        </p14:section>
        <p14:section name="Kansi" id="{C1C3A38C-63BB-9848-8C64-4ACB40CA6AF7}">
          <p14:sldIdLst>
            <p14:sldId id="256"/>
          </p14:sldIdLst>
        </p14:section>
        <p14:section name="Perusdiat" id="{E836F9DF-8926-8B48-856B-EB3535470B95}">
          <p14:sldIdLst>
            <p14:sldId id="351"/>
            <p14:sldId id="360"/>
            <p14:sldId id="362"/>
            <p14:sldId id="361"/>
            <p14:sldId id="364"/>
            <p14:sldId id="363"/>
            <p14:sldId id="366"/>
            <p14:sldId id="365"/>
            <p14:sldId id="367"/>
            <p14:sldId id="368"/>
          </p14:sldIdLst>
        </p14:section>
        <p14:section name="Toolkit" id="{EEEC2A3C-8B6F-FF44-873D-A182D8C0F42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CD"/>
    <a:srgbClr val="6EA000"/>
    <a:srgbClr val="BE005A"/>
    <a:srgbClr val="0078A0"/>
    <a:srgbClr val="EE9F2D"/>
    <a:srgbClr val="353238"/>
    <a:srgbClr val="7F1923"/>
    <a:srgbClr val="C70C0E"/>
    <a:srgbClr val="FF090A"/>
    <a:srgbClr val="FA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4"/>
    <p:restoredTop sz="93962"/>
  </p:normalViewPr>
  <p:slideViewPr>
    <p:cSldViewPr snapToGrid="0" snapToObjects="1">
      <p:cViewPr varScale="1">
        <p:scale>
          <a:sx n="62" d="100"/>
          <a:sy n="62" d="100"/>
        </p:scale>
        <p:origin x="1152" y="56"/>
      </p:cViewPr>
      <p:guideLst/>
    </p:cSldViewPr>
  </p:slideViewPr>
  <p:outlineViewPr>
    <p:cViewPr>
      <p:scale>
        <a:sx n="33" d="100"/>
        <a:sy n="33" d="100"/>
      </p:scale>
      <p:origin x="0" y="-128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6B395-A656-46B1-845D-69F99290BB1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CD77A7B-9590-46A5-8FBC-D1EE138160E5}">
      <dgm:prSet phldrT="[Text]"/>
      <dgm:spPr/>
      <dgm:t>
        <a:bodyPr/>
        <a:lstStyle/>
        <a:p>
          <a:r>
            <a:rPr lang="fi-FI" dirty="0" err="1"/>
            <a:t>WebExHILL</a:t>
          </a:r>
          <a:endParaRPr lang="en-FI" dirty="0"/>
        </a:p>
      </dgm:t>
    </dgm:pt>
    <dgm:pt modelId="{084726B0-165F-4DCF-8608-13514E5B326A}" type="parTrans" cxnId="{2E70DC11-FCBD-48DC-A4EC-0F7C986F200C}">
      <dgm:prSet/>
      <dgm:spPr/>
      <dgm:t>
        <a:bodyPr/>
        <a:lstStyle/>
        <a:p>
          <a:endParaRPr lang="en-FI"/>
        </a:p>
      </dgm:t>
    </dgm:pt>
    <dgm:pt modelId="{449A1A5E-0E79-4A0F-874C-92FC2AA59315}" type="sibTrans" cxnId="{2E70DC11-FCBD-48DC-A4EC-0F7C986F200C}">
      <dgm:prSet/>
      <dgm:spPr/>
      <dgm:t>
        <a:bodyPr/>
        <a:lstStyle/>
        <a:p>
          <a:endParaRPr lang="en-FI"/>
        </a:p>
      </dgm:t>
    </dgm:pt>
    <dgm:pt modelId="{985C5378-C0AD-4126-8D20-DD876ABDBAAD}">
      <dgm:prSet phldrT="[Text]"/>
      <dgm:spPr/>
      <dgm:t>
        <a:bodyPr/>
        <a:lstStyle/>
        <a:p>
          <a:r>
            <a:rPr lang="fi-FI" dirty="0" err="1"/>
            <a:t>EduHILL</a:t>
          </a:r>
          <a:endParaRPr lang="en-FI" dirty="0"/>
        </a:p>
      </dgm:t>
    </dgm:pt>
    <dgm:pt modelId="{27615F32-4C5E-4498-A584-3A9B997CB6CE}" type="parTrans" cxnId="{C85CB340-4A42-415B-8269-C885E0D50598}">
      <dgm:prSet/>
      <dgm:spPr/>
      <dgm:t>
        <a:bodyPr/>
        <a:lstStyle/>
        <a:p>
          <a:endParaRPr lang="en-FI"/>
        </a:p>
      </dgm:t>
    </dgm:pt>
    <dgm:pt modelId="{D70DC483-133C-4035-9AC8-E506F787D32D}" type="sibTrans" cxnId="{C85CB340-4A42-415B-8269-C885E0D50598}">
      <dgm:prSet/>
      <dgm:spPr/>
      <dgm:t>
        <a:bodyPr/>
        <a:lstStyle/>
        <a:p>
          <a:endParaRPr lang="en-FI"/>
        </a:p>
      </dgm:t>
    </dgm:pt>
    <dgm:pt modelId="{F64F52B3-E5C2-448F-B66D-E173640E3B8E}">
      <dgm:prSet phldrT="[Text]"/>
      <dgm:spPr/>
      <dgm:t>
        <a:bodyPr/>
        <a:lstStyle/>
        <a:p>
          <a:r>
            <a:rPr lang="fi-FI" dirty="0"/>
            <a:t>Training Center</a:t>
          </a:r>
          <a:endParaRPr lang="en-FI" dirty="0"/>
        </a:p>
      </dgm:t>
    </dgm:pt>
    <dgm:pt modelId="{20436600-FAD9-4474-A78E-748B0F4B0DF4}" type="parTrans" cxnId="{EA10AE34-EFC8-4677-BFEE-13632C591BF7}">
      <dgm:prSet/>
      <dgm:spPr/>
      <dgm:t>
        <a:bodyPr/>
        <a:lstStyle/>
        <a:p>
          <a:endParaRPr lang="en-FI"/>
        </a:p>
      </dgm:t>
    </dgm:pt>
    <dgm:pt modelId="{A02766F9-54FC-48E0-85E6-9AF575ECB1AE}" type="sibTrans" cxnId="{EA10AE34-EFC8-4677-BFEE-13632C591BF7}">
      <dgm:prSet/>
      <dgm:spPr/>
      <dgm:t>
        <a:bodyPr/>
        <a:lstStyle/>
        <a:p>
          <a:endParaRPr lang="en-FI"/>
        </a:p>
      </dgm:t>
    </dgm:pt>
    <dgm:pt modelId="{1562D14F-B859-43D0-93F5-604D00AE6532}" type="pres">
      <dgm:prSet presAssocID="{0666B395-A656-46B1-845D-69F99290BB11}" presName="compositeShape" presStyleCnt="0">
        <dgm:presLayoutVars>
          <dgm:chMax val="7"/>
          <dgm:dir/>
          <dgm:resizeHandles val="exact"/>
        </dgm:presLayoutVars>
      </dgm:prSet>
      <dgm:spPr/>
    </dgm:pt>
    <dgm:pt modelId="{8D67E34B-B51D-4C99-A324-261ED72BC309}" type="pres">
      <dgm:prSet presAssocID="{0666B395-A656-46B1-845D-69F99290BB11}" presName="wedge1" presStyleLbl="node1" presStyleIdx="0" presStyleCnt="3"/>
      <dgm:spPr/>
    </dgm:pt>
    <dgm:pt modelId="{74B18D83-981D-4655-9C87-5930C76D6E52}" type="pres">
      <dgm:prSet presAssocID="{0666B395-A656-46B1-845D-69F99290BB11}" presName="dummy1a" presStyleCnt="0"/>
      <dgm:spPr/>
    </dgm:pt>
    <dgm:pt modelId="{A157A1EB-8D42-4B3F-816F-7B3A82F9AB48}" type="pres">
      <dgm:prSet presAssocID="{0666B395-A656-46B1-845D-69F99290BB11}" presName="dummy1b" presStyleCnt="0"/>
      <dgm:spPr/>
    </dgm:pt>
    <dgm:pt modelId="{BDAC6BFF-7ED8-45E8-90E7-DC0366170892}" type="pres">
      <dgm:prSet presAssocID="{0666B395-A656-46B1-845D-69F99290BB1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333D010-66D2-4ABD-9C22-BB7288768098}" type="pres">
      <dgm:prSet presAssocID="{0666B395-A656-46B1-845D-69F99290BB11}" presName="wedge2" presStyleLbl="node1" presStyleIdx="1" presStyleCnt="3"/>
      <dgm:spPr/>
    </dgm:pt>
    <dgm:pt modelId="{8112E271-43C4-434A-962D-C5A78BCB979C}" type="pres">
      <dgm:prSet presAssocID="{0666B395-A656-46B1-845D-69F99290BB11}" presName="dummy2a" presStyleCnt="0"/>
      <dgm:spPr/>
    </dgm:pt>
    <dgm:pt modelId="{F9BD5C0B-D5D4-4B1C-ADAD-C0A5A6F2BC5D}" type="pres">
      <dgm:prSet presAssocID="{0666B395-A656-46B1-845D-69F99290BB11}" presName="dummy2b" presStyleCnt="0"/>
      <dgm:spPr/>
    </dgm:pt>
    <dgm:pt modelId="{8FBD2443-C596-4D31-A4E1-52299DAC84B3}" type="pres">
      <dgm:prSet presAssocID="{0666B395-A656-46B1-845D-69F99290BB1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E60692-A53F-4B81-8BC9-A28BBE56407E}" type="pres">
      <dgm:prSet presAssocID="{0666B395-A656-46B1-845D-69F99290BB11}" presName="wedge3" presStyleLbl="node1" presStyleIdx="2" presStyleCnt="3"/>
      <dgm:spPr/>
    </dgm:pt>
    <dgm:pt modelId="{24C05956-49D3-4407-9724-6DCAA274DA8F}" type="pres">
      <dgm:prSet presAssocID="{0666B395-A656-46B1-845D-69F99290BB11}" presName="dummy3a" presStyleCnt="0"/>
      <dgm:spPr/>
    </dgm:pt>
    <dgm:pt modelId="{AB264196-AA9C-4115-861B-85E20F148FCA}" type="pres">
      <dgm:prSet presAssocID="{0666B395-A656-46B1-845D-69F99290BB11}" presName="dummy3b" presStyleCnt="0"/>
      <dgm:spPr/>
    </dgm:pt>
    <dgm:pt modelId="{49D2AEA4-9A35-41B6-A560-BBABBF0EE798}" type="pres">
      <dgm:prSet presAssocID="{0666B395-A656-46B1-845D-69F99290BB1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F368075-F7A9-4F79-A363-8F82ABF6CDF4}" type="pres">
      <dgm:prSet presAssocID="{449A1A5E-0E79-4A0F-874C-92FC2AA59315}" presName="arrowWedge1" presStyleLbl="fgSibTrans2D1" presStyleIdx="0" presStyleCnt="3"/>
      <dgm:spPr/>
    </dgm:pt>
    <dgm:pt modelId="{230FAB19-6BFC-4155-8DD3-9913904E7875}" type="pres">
      <dgm:prSet presAssocID="{D70DC483-133C-4035-9AC8-E506F787D32D}" presName="arrowWedge2" presStyleLbl="fgSibTrans2D1" presStyleIdx="1" presStyleCnt="3"/>
      <dgm:spPr/>
    </dgm:pt>
    <dgm:pt modelId="{E06093AB-A8AD-42E8-9B60-C74402317E76}" type="pres">
      <dgm:prSet presAssocID="{A02766F9-54FC-48E0-85E6-9AF575ECB1AE}" presName="arrowWedge3" presStyleLbl="fgSibTrans2D1" presStyleIdx="2" presStyleCnt="3"/>
      <dgm:spPr/>
    </dgm:pt>
  </dgm:ptLst>
  <dgm:cxnLst>
    <dgm:cxn modelId="{9DFE3605-3F5C-4DE7-AD68-E403395A4681}" type="presOf" srcId="{985C5378-C0AD-4126-8D20-DD876ABDBAAD}" destId="{C333D010-66D2-4ABD-9C22-BB7288768098}" srcOrd="0" destOrd="0" presId="urn:microsoft.com/office/officeart/2005/8/layout/cycle8"/>
    <dgm:cxn modelId="{2E70DC11-FCBD-48DC-A4EC-0F7C986F200C}" srcId="{0666B395-A656-46B1-845D-69F99290BB11}" destId="{1CD77A7B-9590-46A5-8FBC-D1EE138160E5}" srcOrd="0" destOrd="0" parTransId="{084726B0-165F-4DCF-8608-13514E5B326A}" sibTransId="{449A1A5E-0E79-4A0F-874C-92FC2AA59315}"/>
    <dgm:cxn modelId="{1A883614-474B-42E6-8354-912B8427E04E}" type="presOf" srcId="{F64F52B3-E5C2-448F-B66D-E173640E3B8E}" destId="{BBE60692-A53F-4B81-8BC9-A28BBE56407E}" srcOrd="0" destOrd="0" presId="urn:microsoft.com/office/officeart/2005/8/layout/cycle8"/>
    <dgm:cxn modelId="{EA10AE34-EFC8-4677-BFEE-13632C591BF7}" srcId="{0666B395-A656-46B1-845D-69F99290BB11}" destId="{F64F52B3-E5C2-448F-B66D-E173640E3B8E}" srcOrd="2" destOrd="0" parTransId="{20436600-FAD9-4474-A78E-748B0F4B0DF4}" sibTransId="{A02766F9-54FC-48E0-85E6-9AF575ECB1AE}"/>
    <dgm:cxn modelId="{C85CB340-4A42-415B-8269-C885E0D50598}" srcId="{0666B395-A656-46B1-845D-69F99290BB11}" destId="{985C5378-C0AD-4126-8D20-DD876ABDBAAD}" srcOrd="1" destOrd="0" parTransId="{27615F32-4C5E-4498-A584-3A9B997CB6CE}" sibTransId="{D70DC483-133C-4035-9AC8-E506F787D32D}"/>
    <dgm:cxn modelId="{2AD33C7C-E911-40B8-AFAB-154AD3AA91FD}" type="presOf" srcId="{0666B395-A656-46B1-845D-69F99290BB11}" destId="{1562D14F-B859-43D0-93F5-604D00AE6532}" srcOrd="0" destOrd="0" presId="urn:microsoft.com/office/officeart/2005/8/layout/cycle8"/>
    <dgm:cxn modelId="{1BAD927E-0C6D-4844-9185-A750A7E6994D}" type="presOf" srcId="{F64F52B3-E5C2-448F-B66D-E173640E3B8E}" destId="{49D2AEA4-9A35-41B6-A560-BBABBF0EE798}" srcOrd="1" destOrd="0" presId="urn:microsoft.com/office/officeart/2005/8/layout/cycle8"/>
    <dgm:cxn modelId="{6BE17789-DFAF-4F2D-BFD6-F3A0DB2192CB}" type="presOf" srcId="{1CD77A7B-9590-46A5-8FBC-D1EE138160E5}" destId="{BDAC6BFF-7ED8-45E8-90E7-DC0366170892}" srcOrd="1" destOrd="0" presId="urn:microsoft.com/office/officeart/2005/8/layout/cycle8"/>
    <dgm:cxn modelId="{1B6A55DE-4E68-46DC-AA9F-2529F920177C}" type="presOf" srcId="{1CD77A7B-9590-46A5-8FBC-D1EE138160E5}" destId="{8D67E34B-B51D-4C99-A324-261ED72BC309}" srcOrd="0" destOrd="0" presId="urn:microsoft.com/office/officeart/2005/8/layout/cycle8"/>
    <dgm:cxn modelId="{2FED4AF7-D057-4D1D-A254-55CA4BF4C2CF}" type="presOf" srcId="{985C5378-C0AD-4126-8D20-DD876ABDBAAD}" destId="{8FBD2443-C596-4D31-A4E1-52299DAC84B3}" srcOrd="1" destOrd="0" presId="urn:microsoft.com/office/officeart/2005/8/layout/cycle8"/>
    <dgm:cxn modelId="{38FB3D64-BFA2-450D-A5D2-2A56537E435C}" type="presParOf" srcId="{1562D14F-B859-43D0-93F5-604D00AE6532}" destId="{8D67E34B-B51D-4C99-A324-261ED72BC309}" srcOrd="0" destOrd="0" presId="urn:microsoft.com/office/officeart/2005/8/layout/cycle8"/>
    <dgm:cxn modelId="{8285BAB2-F4F4-4574-9B3D-B6A0E3EDC6AE}" type="presParOf" srcId="{1562D14F-B859-43D0-93F5-604D00AE6532}" destId="{74B18D83-981D-4655-9C87-5930C76D6E52}" srcOrd="1" destOrd="0" presId="urn:microsoft.com/office/officeart/2005/8/layout/cycle8"/>
    <dgm:cxn modelId="{F052C09B-2C6F-406A-B762-9983E8BE4879}" type="presParOf" srcId="{1562D14F-B859-43D0-93F5-604D00AE6532}" destId="{A157A1EB-8D42-4B3F-816F-7B3A82F9AB48}" srcOrd="2" destOrd="0" presId="urn:microsoft.com/office/officeart/2005/8/layout/cycle8"/>
    <dgm:cxn modelId="{FD517F4A-B488-410D-AA8E-7AA41B81F835}" type="presParOf" srcId="{1562D14F-B859-43D0-93F5-604D00AE6532}" destId="{BDAC6BFF-7ED8-45E8-90E7-DC0366170892}" srcOrd="3" destOrd="0" presId="urn:microsoft.com/office/officeart/2005/8/layout/cycle8"/>
    <dgm:cxn modelId="{56968E69-1F19-4118-B743-21121C1CB3AF}" type="presParOf" srcId="{1562D14F-B859-43D0-93F5-604D00AE6532}" destId="{C333D010-66D2-4ABD-9C22-BB7288768098}" srcOrd="4" destOrd="0" presId="urn:microsoft.com/office/officeart/2005/8/layout/cycle8"/>
    <dgm:cxn modelId="{649453E2-0EDC-47BF-A5A8-EA3A95FEAB0D}" type="presParOf" srcId="{1562D14F-B859-43D0-93F5-604D00AE6532}" destId="{8112E271-43C4-434A-962D-C5A78BCB979C}" srcOrd="5" destOrd="0" presId="urn:microsoft.com/office/officeart/2005/8/layout/cycle8"/>
    <dgm:cxn modelId="{5580C875-725D-411D-BE27-E984CD8387BB}" type="presParOf" srcId="{1562D14F-B859-43D0-93F5-604D00AE6532}" destId="{F9BD5C0B-D5D4-4B1C-ADAD-C0A5A6F2BC5D}" srcOrd="6" destOrd="0" presId="urn:microsoft.com/office/officeart/2005/8/layout/cycle8"/>
    <dgm:cxn modelId="{93EBE8B6-B912-455E-93C1-12A2FBA62F16}" type="presParOf" srcId="{1562D14F-B859-43D0-93F5-604D00AE6532}" destId="{8FBD2443-C596-4D31-A4E1-52299DAC84B3}" srcOrd="7" destOrd="0" presId="urn:microsoft.com/office/officeart/2005/8/layout/cycle8"/>
    <dgm:cxn modelId="{79AC29F8-E7F1-4D90-8007-7F65A2929FB5}" type="presParOf" srcId="{1562D14F-B859-43D0-93F5-604D00AE6532}" destId="{BBE60692-A53F-4B81-8BC9-A28BBE56407E}" srcOrd="8" destOrd="0" presId="urn:microsoft.com/office/officeart/2005/8/layout/cycle8"/>
    <dgm:cxn modelId="{B1AE9937-AB05-465E-8F19-C21CA84B66ED}" type="presParOf" srcId="{1562D14F-B859-43D0-93F5-604D00AE6532}" destId="{24C05956-49D3-4407-9724-6DCAA274DA8F}" srcOrd="9" destOrd="0" presId="urn:microsoft.com/office/officeart/2005/8/layout/cycle8"/>
    <dgm:cxn modelId="{30836A96-87BE-47E3-8793-B1EE65EB6127}" type="presParOf" srcId="{1562D14F-B859-43D0-93F5-604D00AE6532}" destId="{AB264196-AA9C-4115-861B-85E20F148FCA}" srcOrd="10" destOrd="0" presId="urn:microsoft.com/office/officeart/2005/8/layout/cycle8"/>
    <dgm:cxn modelId="{FFB1F15E-F718-418A-A3A7-70F27AEF015D}" type="presParOf" srcId="{1562D14F-B859-43D0-93F5-604D00AE6532}" destId="{49D2AEA4-9A35-41B6-A560-BBABBF0EE798}" srcOrd="11" destOrd="0" presId="urn:microsoft.com/office/officeart/2005/8/layout/cycle8"/>
    <dgm:cxn modelId="{80E9268B-FCC2-4533-AD9C-7E8DE28296AF}" type="presParOf" srcId="{1562D14F-B859-43D0-93F5-604D00AE6532}" destId="{BF368075-F7A9-4F79-A363-8F82ABF6CDF4}" srcOrd="12" destOrd="0" presId="urn:microsoft.com/office/officeart/2005/8/layout/cycle8"/>
    <dgm:cxn modelId="{B37AE2F0-FF5D-4060-840F-5699AD999988}" type="presParOf" srcId="{1562D14F-B859-43D0-93F5-604D00AE6532}" destId="{230FAB19-6BFC-4155-8DD3-9913904E7875}" srcOrd="13" destOrd="0" presId="urn:microsoft.com/office/officeart/2005/8/layout/cycle8"/>
    <dgm:cxn modelId="{3FA98317-2728-4356-9EA5-304E746E5E2A}" type="presParOf" srcId="{1562D14F-B859-43D0-93F5-604D00AE6532}" destId="{E06093AB-A8AD-42E8-9B60-C74402317E7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7E34B-B51D-4C99-A324-261ED72BC309}">
      <dsp:nvSpPr>
        <dsp:cNvPr id="0" name=""/>
        <dsp:cNvSpPr/>
      </dsp:nvSpPr>
      <dsp:spPr>
        <a:xfrm>
          <a:off x="3599491" y="267668"/>
          <a:ext cx="3459099" cy="345909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 err="1"/>
            <a:t>WebExHILL</a:t>
          </a:r>
          <a:endParaRPr lang="en-FI" sz="1700" kern="1200" dirty="0"/>
        </a:p>
      </dsp:txBody>
      <dsp:txXfrm>
        <a:off x="5422519" y="1000667"/>
        <a:ext cx="1235392" cy="1029493"/>
      </dsp:txXfrm>
    </dsp:sp>
    <dsp:sp modelId="{C333D010-66D2-4ABD-9C22-BB7288768098}">
      <dsp:nvSpPr>
        <dsp:cNvPr id="0" name=""/>
        <dsp:cNvSpPr/>
      </dsp:nvSpPr>
      <dsp:spPr>
        <a:xfrm>
          <a:off x="3528250" y="391207"/>
          <a:ext cx="3459099" cy="345909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 err="1"/>
            <a:t>EduHILL</a:t>
          </a:r>
          <a:endParaRPr lang="en-FI" sz="1700" kern="1200" dirty="0"/>
        </a:p>
      </dsp:txBody>
      <dsp:txXfrm>
        <a:off x="4351845" y="2635504"/>
        <a:ext cx="1853088" cy="905954"/>
      </dsp:txXfrm>
    </dsp:sp>
    <dsp:sp modelId="{BBE60692-A53F-4B81-8BC9-A28BBE56407E}">
      <dsp:nvSpPr>
        <dsp:cNvPr id="0" name=""/>
        <dsp:cNvSpPr/>
      </dsp:nvSpPr>
      <dsp:spPr>
        <a:xfrm>
          <a:off x="3457009" y="267668"/>
          <a:ext cx="3459099" cy="345909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Training Center</a:t>
          </a:r>
          <a:endParaRPr lang="en-FI" sz="1700" kern="1200" dirty="0"/>
        </a:p>
      </dsp:txBody>
      <dsp:txXfrm>
        <a:off x="3857688" y="1000667"/>
        <a:ext cx="1235392" cy="1029493"/>
      </dsp:txXfrm>
    </dsp:sp>
    <dsp:sp modelId="{BF368075-F7A9-4F79-A363-8F82ABF6CDF4}">
      <dsp:nvSpPr>
        <dsp:cNvPr id="0" name=""/>
        <dsp:cNvSpPr/>
      </dsp:nvSpPr>
      <dsp:spPr>
        <a:xfrm>
          <a:off x="3385642" y="53533"/>
          <a:ext cx="3887368" cy="388736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FAB19-6BFC-4155-8DD3-9913904E7875}">
      <dsp:nvSpPr>
        <dsp:cNvPr id="0" name=""/>
        <dsp:cNvSpPr/>
      </dsp:nvSpPr>
      <dsp:spPr>
        <a:xfrm>
          <a:off x="3314115" y="176854"/>
          <a:ext cx="3887368" cy="388736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093AB-A8AD-42E8-9B60-C74402317E76}">
      <dsp:nvSpPr>
        <dsp:cNvPr id="0" name=""/>
        <dsp:cNvSpPr/>
      </dsp:nvSpPr>
      <dsp:spPr>
        <a:xfrm>
          <a:off x="3242589" y="53533"/>
          <a:ext cx="3887368" cy="388736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17D55-DA22-CA4D-AAB1-697DAFC8C98F}" type="datetimeFigureOut">
              <a:rPr lang="fi-FI" smtClean="0"/>
              <a:t>8.8.2022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5CC01-E7E3-5542-9F99-26ADC598C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99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Kansidia. KÄYTETÄÄN AINOASTAAN KERRAN, ESITYKSEN ALUSSA.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34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PERUSDIAMALLI. Lisää asettelumalleja saat napsauttamalla ”Asettelu”.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52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K KANSIDIA OPETTAJILLE"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70000">
              <a:schemeClr val="accent1"/>
            </a:gs>
            <a:gs pos="30000">
              <a:srgbClr val="00A5CD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906CB02-5AAA-F344-8921-5BCC2D7F52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1A0812F-6F13-F84A-A006-0F62508577E3}"/>
              </a:ext>
            </a:extLst>
          </p:cNvPr>
          <p:cNvSpPr txBox="1">
            <a:spLocks/>
          </p:cNvSpPr>
          <p:nvPr userDrawn="1"/>
        </p:nvSpPr>
        <p:spPr>
          <a:xfrm>
            <a:off x="668079" y="1754373"/>
            <a:ext cx="6094228" cy="3923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spc="-150">
                <a:solidFill>
                  <a:srgbClr val="7F1923"/>
                </a:solidFill>
                <a:latin typeface="Quicksand" panose="02070303000000060000" pitchFamily="18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000" spc="-150">
              <a:solidFill>
                <a:schemeClr val="bg1"/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1016127-7209-EA4C-8176-1A2805515F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7634" y="649345"/>
            <a:ext cx="3614366" cy="1519677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38B36934-D833-9643-BB8F-A47474E7E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86" y="5723895"/>
            <a:ext cx="10349614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080C9F-37BD-5E4D-9251-F2EA5A65C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570" y="3009513"/>
            <a:ext cx="10386830" cy="1827783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839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F422-4960-2D4D-90B8-F5A097C4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FCC4-F7D4-694D-B867-A6AA9BC91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97455" cy="41179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4106-D1AC-304B-88C5-EFD1D1D2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F617-5609-E149-8689-2EA56CE3E3B4}" type="datetime1">
              <a:rPr lang="fi-FI" smtClean="0"/>
              <a:t>8.8.2022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C7BAB-D798-2944-9050-1D38E156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0225-2588-6241-97D3-001FE6A1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899A626-60A6-A544-87AC-E41A520220A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85C6C3A-8041-7D42-A557-541123BBC8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6345" y="1822019"/>
            <a:ext cx="5097455" cy="41179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5343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MK perusdia opettajil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F422-4960-2D4D-90B8-F5A097C4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FCC4-F7D4-694D-B867-A6AA9BC91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4106-D1AC-304B-88C5-EFD1D1D2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F617-5609-E149-8689-2EA56CE3E3B4}" type="datetime1">
              <a:rPr lang="fi-FI" smtClean="0"/>
              <a:t>8.8.2022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C7BAB-D798-2944-9050-1D38E156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0225-2588-6241-97D3-001FE6A1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0D269EA-A788-214C-9BB4-B133E1DC095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66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K perusdia opettajil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61FC-14FA-B84B-9EC8-A519183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457F7-8B0F-3D45-9064-B29D9D81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6CBF3-C696-5F42-87E8-5B63C0FC6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707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C5B6D-31B8-144A-B551-46EB1A42B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0680C-0CAC-9D41-B7B3-2B458C05D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707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63684-B53F-D54E-8A98-60373C37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F7AB-5B11-2C4E-8F92-FE5A3CF3D0CC}" type="datetime1">
              <a:rPr lang="fi-FI" smtClean="0"/>
              <a:t>8.8.2022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AEF52A-5C21-FC42-9BD0-0BB7F74D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B8056-9DFE-184B-8323-D2683710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772793B5-719A-B946-8FB0-0985E7256F0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92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K perusdia opettajil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D4CD-24F2-3E43-AAD9-4E363734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66EF8-2836-4247-ABEE-4D7B29B1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2" y="6248287"/>
            <a:ext cx="1143000" cy="365125"/>
          </a:xfrm>
        </p:spPr>
        <p:txBody>
          <a:bodyPr/>
          <a:lstStyle/>
          <a:p>
            <a:fld id="{822EC41F-AD3B-6848-8F16-C2D97E451411}" type="datetime1">
              <a:rPr lang="fi-FI" smtClean="0"/>
              <a:t>8.8.2022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2F37A-362C-FB48-9302-55A2F951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3A8AB-33B7-4C47-AFF9-C15A0F6D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61443402-E98F-A340-97EA-C3F7EAE0908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7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MK perusdia opettajil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199F-6D2A-C34F-9C10-AC374AD3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806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CFEF-3B83-C94B-9D96-14429425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EEC1F-9A91-4849-835A-299CF444D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1018"/>
            <a:ext cx="3932237" cy="3617970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FAFD5-08D9-8741-AF95-BA7BF145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AC08-47FE-BB46-957B-10FC8E53E707}" type="datetime1">
              <a:rPr lang="fi-FI" smtClean="0"/>
              <a:t>8.8.2022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C2D77-0517-9043-87E7-B7086031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18880-493D-F44E-8AFF-BD9185BC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912FC20-4C0D-8543-B6FD-F2BDBC593C39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432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MK perusdia opettajil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2DEB9-B6FE-7642-AA27-9ABB5036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B5E5-60F4-534C-AC8B-B1F09A122E89}" type="datetime1">
              <a:rPr lang="fi-FI" smtClean="0"/>
              <a:t>8.8.2022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1E54B-7462-6D4D-8EA0-E6B29C5C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3DF7E-A898-7A44-8A16-662C7D4C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46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MK perusdi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579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AMK perus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80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sininen"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70000">
              <a:schemeClr val="accent1"/>
            </a:gs>
            <a:gs pos="3000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02FEDA3-DA9F-6A4C-9905-2802E21BD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37ED2C-7524-C448-9759-227F657B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7"/>
            <a:ext cx="5344486" cy="1325563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5BD079-C3CA-6B47-A2F2-31753CB1B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86" y="5723895"/>
            <a:ext cx="4414481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F3AE1-A4BE-2B47-960A-54918CD4E7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89284" y="5992228"/>
            <a:ext cx="1224377" cy="51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4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vihreä"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0000">
              <a:schemeClr val="accent2"/>
            </a:gs>
            <a:gs pos="30000">
              <a:schemeClr val="accent2"/>
            </a:gs>
            <a:gs pos="100000">
              <a:schemeClr val="accent2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37ED2C-7524-C448-9759-227F657B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7"/>
            <a:ext cx="5344486" cy="1325563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5BD079-C3CA-6B47-A2F2-31753CB1B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86" y="5723895"/>
            <a:ext cx="4414481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F3AE1-A4BE-2B47-960A-54918CD4E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89284" y="5992228"/>
            <a:ext cx="1224377" cy="51479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02FEDA3-DA9F-6A4C-9905-2802E21BD1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7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oranssi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0000">
              <a:schemeClr val="accent4"/>
            </a:gs>
            <a:gs pos="30000">
              <a:schemeClr val="accent4"/>
            </a:gs>
            <a:gs pos="100000">
              <a:schemeClr val="accent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37ED2C-7524-C448-9759-227F657B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7"/>
            <a:ext cx="5257800" cy="1325563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2C6246-A2A6-584A-B9C2-CBB4D125F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86" y="5723895"/>
            <a:ext cx="5242822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83B1840-4C9D-9B43-9FB0-08713576D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89284" y="5992228"/>
            <a:ext cx="1224377" cy="51479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19CC02C-EE80-A644-AADF-B887D05CBF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3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punainen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70000">
              <a:schemeClr val="accent3"/>
            </a:gs>
            <a:gs pos="30000">
              <a:schemeClr val="accent3"/>
            </a:gs>
            <a:gs pos="100000">
              <a:schemeClr val="accent3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37ED2C-7524-C448-9759-227F657B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7"/>
            <a:ext cx="5344486" cy="1325563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5BD079-C3CA-6B47-A2F2-31753CB1B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86" y="5723895"/>
            <a:ext cx="4414481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F3AE1-A4BE-2B47-960A-54918CD4E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89284" y="5992228"/>
            <a:ext cx="1224377" cy="51479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61FBE92-0955-804E-8456-3E502DEB9E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2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AF307E9-81E4-9846-AD31-9F686D1A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8287"/>
            <a:ext cx="970280" cy="365125"/>
          </a:xfrm>
        </p:spPr>
        <p:txBody>
          <a:bodyPr/>
          <a:lstStyle/>
          <a:p>
            <a:fld id="{6CE424FF-C046-6C4E-91A8-9C4D3D06DA66}" type="datetime1">
              <a:rPr lang="fi-FI" smtClean="0"/>
              <a:t>8.8.2022</a:t>
            </a:fld>
            <a:endParaRPr lang="fi-F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B8F61F4-C8EA-244D-B099-9323824F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8480" y="6248287"/>
            <a:ext cx="4734560" cy="365125"/>
          </a:xfrm>
        </p:spPr>
        <p:txBody>
          <a:bodyPr/>
          <a:lstStyle/>
          <a:p>
            <a:r>
              <a:rPr lang="fi-FI"/>
              <a:t>Satakunnan ammattikorkeakoulu, koulutusala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CD6DD28-8667-DA43-BCBA-A30DA01C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040" y="6248287"/>
            <a:ext cx="704925" cy="365125"/>
          </a:xfrm>
        </p:spPr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5099AC-AA5D-AB43-B45D-9E595F4BD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404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B2447CE-551C-0442-9C45-DCC61BA99F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4405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42070B32-8320-E840-A9FC-3D735189E692}"/>
              </a:ext>
            </a:extLst>
          </p:cNvPr>
          <p:cNvCxnSpPr/>
          <p:nvPr userDrawn="1"/>
        </p:nvCxnSpPr>
        <p:spPr>
          <a:xfrm>
            <a:off x="6702816" y="2312894"/>
            <a:ext cx="4914418" cy="0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BD17D13D-F7D5-C642-B37F-2C7439EFC8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0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F4D76137-E171-A742-B497-2AF072D83C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1"/>
            <a:ext cx="6096001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4E0834-E23B-8E46-85F2-9361F53F3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051" y="3978642"/>
            <a:ext cx="5128685" cy="16502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8D7E77B-4406-C44D-BC00-7D220210BE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82052" y="1"/>
            <a:ext cx="5609947" cy="3804904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4AC780C-7F12-E14F-A502-4E41CF3B3D20}"/>
              </a:ext>
            </a:extLst>
          </p:cNvPr>
          <p:cNvCxnSpPr>
            <a:cxnSpLocks/>
          </p:cNvCxnSpPr>
          <p:nvPr userDrawn="1"/>
        </p:nvCxnSpPr>
        <p:spPr>
          <a:xfrm>
            <a:off x="6663267" y="5776962"/>
            <a:ext cx="4978400" cy="251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6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2788B2C5-798F-084E-844E-38D49894DE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20932" y="0"/>
            <a:ext cx="5571067" cy="5868983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FA2D1-D144-6944-9BE7-EB1894E7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2EB3-F46B-6545-A0DE-DBA562245C5C}" type="datetime1">
              <a:rPr lang="fi-FI" smtClean="0"/>
              <a:t>8.8.2022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339C1-9658-8640-9320-3EB78739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1604E-878A-0247-B30E-7FC3993C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CCE2E5-9484-7B42-805D-B7C8B394E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80225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3B4EBC71-A18B-084E-B0D4-07E8A1C42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26B67A1E-672D-1444-99F3-871EEBEC1CCE}"/>
              </a:ext>
            </a:extLst>
          </p:cNvPr>
          <p:cNvCxnSpPr/>
          <p:nvPr userDrawn="1"/>
        </p:nvCxnSpPr>
        <p:spPr>
          <a:xfrm>
            <a:off x="838200" y="2215982"/>
            <a:ext cx="4914418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89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3CEF4CB-1B5E-B646-B52C-9C3918AB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44F39A7E-3AA3-374B-A452-E9BC24F8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40EF8-721F-E645-B08F-A2E69A30A98D}" type="datetime1">
              <a:rPr lang="fi-FI" smtClean="0"/>
              <a:t>8.8.2022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0C81D9F8-253E-514B-B365-8B37B1E2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59F7CDA3-E893-3A41-BA27-AAB4E003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CB846-C051-D544-87FD-FA8E5177F4A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4BDA4D6-C6E5-2648-8BEF-1BFA26A1A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1663"/>
            <a:ext cx="5925671" cy="41433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C68CE2EC-A836-F445-9157-934EF8E538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47882" y="1871663"/>
            <a:ext cx="4205917" cy="401267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569EA5-C6B0-3941-98C3-6A8F2B52E65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88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2.sv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85388-9556-CE48-965F-41C63CB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EEF3-B6FF-194E-8D6C-5740BFA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0334D-E555-924E-8CEE-9BF6F8FF7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t>8.8.2022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A6D5-D6A9-6346-B628-D11A302A7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82BAE-AEC4-B546-9E42-CE9E9CD62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72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791" r:id="rId3"/>
    <p:sldLayoutId id="2147483720" r:id="rId4"/>
    <p:sldLayoutId id="2147483768" r:id="rId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85388-9556-CE48-965F-41C63CB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EEF3-B6FF-194E-8D6C-5740BFA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0334D-E555-924E-8CEE-9BF6F8FF7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t>8.8.2022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A6D5-D6A9-6346-B628-D11A302A7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82BAE-AEC4-B546-9E42-CE9E9CD62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A7392-20C9-7748-B911-573040F212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303528" y="5909841"/>
            <a:ext cx="1395224" cy="6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5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9" r:id="rId10"/>
    <p:sldLayoutId id="2147483788" r:id="rId11"/>
    <p:sldLayoutId id="214748379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visio2030.fi/en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3E1B6F-295A-DD43-9787-28A21B5E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7"/>
            <a:ext cx="10596937" cy="1325563"/>
          </a:xfrm>
        </p:spPr>
        <p:txBody>
          <a:bodyPr/>
          <a:lstStyle/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Learner-focused digitalization</a:t>
            </a:r>
            <a:b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– Examples from Finland for flexible, continuous learning </a:t>
            </a:r>
            <a:endParaRPr lang="fi-FI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2220AF-527E-664C-BCBB-67E7D9CBE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86" y="5487589"/>
            <a:ext cx="9360726" cy="789059"/>
          </a:xfrm>
        </p:spPr>
        <p:txBody>
          <a:bodyPr>
            <a:noAutofit/>
          </a:bodyPr>
          <a:lstStyle/>
          <a:p>
            <a:r>
              <a:rPr lang="en-US" dirty="0"/>
              <a:t>DR. Sanna-Mari Renfors, Satakunta university of applied sciences, </a:t>
            </a:r>
            <a:r>
              <a:rPr lang="en-US" dirty="0" err="1"/>
              <a:t>finland</a:t>
            </a:r>
            <a:r>
              <a:rPr lang="en-US" dirty="0"/>
              <a:t>, </a:t>
            </a:r>
            <a:r>
              <a:rPr lang="en-US" dirty="0" err="1"/>
              <a:t>pori</a:t>
            </a:r>
            <a:endParaRPr lang="fi-FI" sz="1800" cap="all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41EDB72-B2D5-164A-8191-C1A36F42A7FD}"/>
              </a:ext>
            </a:extLst>
          </p:cNvPr>
          <p:cNvSpPr txBox="1"/>
          <p:nvPr/>
        </p:nvSpPr>
        <p:spPr>
          <a:xfrm>
            <a:off x="11036968" y="3096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B9D9C4B-A6E2-5C45-DA9F-E63FA1B9EC5B}"/>
              </a:ext>
            </a:extLst>
          </p:cNvPr>
          <p:cNvSpPr txBox="1">
            <a:spLocks/>
          </p:cNvSpPr>
          <p:nvPr/>
        </p:nvSpPr>
        <p:spPr>
          <a:xfrm>
            <a:off x="838199" y="1154130"/>
            <a:ext cx="10881302" cy="789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spc="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INTERNATIONAL EDUCATIONAL FORUM, VARNA 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335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235F-3BEC-07A2-AA20-FB93F7A8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Digital Campus</a:t>
            </a:r>
            <a:endParaRPr lang="en-F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A1051-423F-F43C-5C56-B5165C02E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2638"/>
            <a:ext cx="10515600" cy="4417888"/>
          </a:xfrm>
        </p:spPr>
        <p:txBody>
          <a:bodyPr>
            <a:normAutofit/>
          </a:bodyPr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One of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SAMK’s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campuses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is a 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Digital Campus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focusing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adult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learners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who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combine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working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studying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. It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responds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to the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changing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needs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of the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learners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considered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as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customers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Adult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learners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can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study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degree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programme in business and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administration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100%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online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This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is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accomplished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changing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pedagogy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creating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spaces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for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collaborative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interactive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online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learning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12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8F70-79BF-9BA5-A1C2-13B98403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Interaction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online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studies</a:t>
            </a:r>
            <a:endParaRPr lang="en-F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D13F1A-FDDF-DF84-ED3C-B4846D0C22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031030"/>
              </p:ext>
            </p:extLst>
          </p:nvPr>
        </p:nvGraphicFramePr>
        <p:xfrm>
          <a:off x="838200" y="1825625"/>
          <a:ext cx="105156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D15D11DA-78CF-AE92-AD79-2670CEE4EB7C}"/>
              </a:ext>
            </a:extLst>
          </p:cNvPr>
          <p:cNvSpPr/>
          <p:nvPr/>
        </p:nvSpPr>
        <p:spPr>
          <a:xfrm>
            <a:off x="7941924" y="2661007"/>
            <a:ext cx="2260314" cy="1479478"/>
          </a:xfrm>
          <a:prstGeom prst="lef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Web </a:t>
            </a:r>
            <a:r>
              <a:rPr lang="fi-FI" dirty="0" err="1"/>
              <a:t>conference</a:t>
            </a:r>
            <a:r>
              <a:rPr lang="fi-FI" dirty="0"/>
              <a:t> programme for </a:t>
            </a:r>
            <a:r>
              <a:rPr lang="fi-FI" dirty="0" err="1"/>
              <a:t>online</a:t>
            </a:r>
            <a:r>
              <a:rPr lang="fi-FI" dirty="0"/>
              <a:t> </a:t>
            </a:r>
            <a:r>
              <a:rPr lang="fi-FI" dirty="0" err="1"/>
              <a:t>lecturing</a:t>
            </a:r>
            <a:endParaRPr lang="en-FI" dirty="0"/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33298C85-D865-E389-D896-022158D974DB}"/>
              </a:ext>
            </a:extLst>
          </p:cNvPr>
          <p:cNvSpPr/>
          <p:nvPr/>
        </p:nvSpPr>
        <p:spPr>
          <a:xfrm flipH="1">
            <a:off x="1602769" y="2586519"/>
            <a:ext cx="2368194" cy="1479478"/>
          </a:xfrm>
          <a:prstGeom prst="lef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 </a:t>
            </a:r>
            <a:r>
              <a:rPr lang="fi-FI" dirty="0" err="1"/>
              <a:t>Space</a:t>
            </a:r>
            <a:r>
              <a:rPr lang="fi-FI" dirty="0"/>
              <a:t> for </a:t>
            </a:r>
            <a:r>
              <a:rPr lang="fi-FI" dirty="0" err="1"/>
              <a:t>dividing</a:t>
            </a:r>
            <a:r>
              <a:rPr lang="fi-FI" dirty="0"/>
              <a:t>  </a:t>
            </a:r>
            <a:r>
              <a:rPr lang="fi-FI" dirty="0" err="1"/>
              <a:t>students</a:t>
            </a:r>
            <a:r>
              <a:rPr lang="fi-FI" dirty="0"/>
              <a:t> for </a:t>
            </a:r>
            <a:r>
              <a:rPr lang="fi-FI" dirty="0" err="1"/>
              <a:t>group</a:t>
            </a:r>
            <a:r>
              <a:rPr lang="fi-FI" dirty="0"/>
              <a:t> </a:t>
            </a:r>
            <a:r>
              <a:rPr lang="fi-FI" dirty="0" err="1"/>
              <a:t>working</a:t>
            </a:r>
            <a:endParaRPr lang="en-FI" dirty="0"/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763F5754-8F1F-443B-675B-B8955D179866}"/>
              </a:ext>
            </a:extLst>
          </p:cNvPr>
          <p:cNvSpPr/>
          <p:nvPr/>
        </p:nvSpPr>
        <p:spPr>
          <a:xfrm rot="1299141">
            <a:off x="7333393" y="5068994"/>
            <a:ext cx="2922104" cy="1133645"/>
          </a:xfrm>
          <a:prstGeom prst="lef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’ </a:t>
            </a:r>
            <a:r>
              <a:rPr lang="fi-FI" dirty="0" err="1"/>
              <a:t>private</a:t>
            </a:r>
            <a:r>
              <a:rPr lang="fi-FI" dirty="0"/>
              <a:t> </a:t>
            </a:r>
            <a:r>
              <a:rPr lang="fi-FI" dirty="0" err="1"/>
              <a:t>online</a:t>
            </a:r>
            <a:r>
              <a:rPr lang="fi-FI" dirty="0"/>
              <a:t> </a:t>
            </a:r>
            <a:r>
              <a:rPr lang="fi-FI" dirty="0" err="1"/>
              <a:t>rooms</a:t>
            </a:r>
            <a:r>
              <a:rPr lang="fi-FI" dirty="0"/>
              <a:t> for </a:t>
            </a:r>
            <a:r>
              <a:rPr lang="fi-FI" dirty="0" err="1"/>
              <a:t>group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endParaRPr lang="en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A8AEE-26BC-8C65-8463-B0631FEDDCDE}"/>
              </a:ext>
            </a:extLst>
          </p:cNvPr>
          <p:cNvSpPr txBox="1"/>
          <p:nvPr/>
        </p:nvSpPr>
        <p:spPr>
          <a:xfrm>
            <a:off x="729465" y="4828854"/>
            <a:ext cx="335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The </a:t>
            </a:r>
            <a:r>
              <a:rPr lang="fi-FI" sz="2000" dirty="0" err="1"/>
              <a:t>studies</a:t>
            </a:r>
            <a:r>
              <a:rPr lang="fi-FI" sz="2000" dirty="0"/>
              <a:t> </a:t>
            </a:r>
            <a:r>
              <a:rPr lang="fi-FI" sz="2000" dirty="0" err="1"/>
              <a:t>include</a:t>
            </a:r>
            <a:r>
              <a:rPr lang="fi-FI" sz="2000" dirty="0"/>
              <a:t> </a:t>
            </a:r>
            <a:r>
              <a:rPr lang="fi-FI" sz="2000" dirty="0" err="1"/>
              <a:t>real-time</a:t>
            </a:r>
            <a:r>
              <a:rPr lang="fi-FI" sz="2000" dirty="0"/>
              <a:t> </a:t>
            </a:r>
            <a:r>
              <a:rPr lang="fi-FI" sz="2000" dirty="0" err="1"/>
              <a:t>interaction</a:t>
            </a:r>
            <a:r>
              <a:rPr lang="fi-FI" sz="2000" dirty="0"/>
              <a:t> in </a:t>
            </a:r>
            <a:r>
              <a:rPr lang="fi-FI" sz="2000" dirty="0" err="1"/>
              <a:t>many</a:t>
            </a:r>
            <a:r>
              <a:rPr lang="fi-FI" sz="2000" dirty="0"/>
              <a:t> </a:t>
            </a:r>
            <a:r>
              <a:rPr lang="fi-FI" sz="2000" dirty="0" err="1"/>
              <a:t>forms</a:t>
            </a:r>
            <a:r>
              <a:rPr lang="fi-FI" sz="2000" dirty="0"/>
              <a:t>.</a:t>
            </a:r>
            <a:endParaRPr lang="en-FI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FDEEC-CE56-7A08-E8AB-0B48A438196B}"/>
              </a:ext>
            </a:extLst>
          </p:cNvPr>
          <p:cNvSpPr txBox="1"/>
          <p:nvPr/>
        </p:nvSpPr>
        <p:spPr>
          <a:xfrm>
            <a:off x="6996701" y="1962364"/>
            <a:ext cx="246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+ Moodle </a:t>
            </a:r>
            <a:r>
              <a:rPr lang="fi-FI" dirty="0" err="1"/>
              <a:t>platform</a:t>
            </a:r>
            <a:endParaRPr lang="en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AAD50-3E2D-B1C2-0244-7585B2D8B877}"/>
              </a:ext>
            </a:extLst>
          </p:cNvPr>
          <p:cNvSpPr txBox="1"/>
          <p:nvPr/>
        </p:nvSpPr>
        <p:spPr>
          <a:xfrm>
            <a:off x="4964659" y="5646590"/>
            <a:ext cx="278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Korhonen &amp; Kuohukoski, 2019</a:t>
            </a:r>
            <a:endParaRPr lang="en-FI" sz="1400" dirty="0"/>
          </a:p>
        </p:txBody>
      </p:sp>
    </p:spTree>
    <p:extLst>
      <p:ext uri="{BB962C8B-B14F-4D97-AF65-F5344CB8AC3E}">
        <p14:creationId xmlns:p14="http://schemas.microsoft.com/office/powerpoint/2010/main" val="208057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4A1602-0071-A54F-AE30-B216572A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2030, Finland is a model country for flexible learning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B68B49-486A-F944-8264-1FB7FEB0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733999"/>
            <a:ext cx="9708995" cy="3567173"/>
          </a:xfrm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19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There is a need for </a:t>
            </a:r>
            <a:r>
              <a:rPr lang="en-US" sz="19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continuous learning </a:t>
            </a:r>
            <a:r>
              <a:rPr lang="en-US" sz="19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and for raising the level of knowledge, competence and skills in the different levels of education and age groups.</a:t>
            </a:r>
          </a:p>
          <a:p>
            <a:pPr>
              <a:lnSpc>
                <a:spcPct val="90000"/>
              </a:lnSpc>
            </a:pPr>
            <a:r>
              <a:rPr lang="en-US" sz="19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Thus, Finland will restructure its higher education over the next decade </a:t>
            </a:r>
            <a:r>
              <a:rPr lang="en-US" sz="1900" b="1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by means of digitalization</a:t>
            </a:r>
            <a:r>
              <a:rPr lang="en-US" sz="19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900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900" b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This</a:t>
            </a:r>
            <a:r>
              <a:rPr lang="en-US" sz="19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900" b="0" i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Digivisio</a:t>
            </a:r>
            <a:r>
              <a:rPr lang="en-US" sz="19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2030</a:t>
            </a:r>
            <a:r>
              <a:rPr lang="en-US" sz="19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is an ambitious and long-term programme (44 million €), where all Finnish higher education institutions (n=38) are building a future of learning together. </a:t>
            </a:r>
          </a:p>
          <a:p>
            <a:pPr>
              <a:lnSpc>
                <a:spcPct val="90000"/>
              </a:lnSpc>
            </a:pPr>
            <a:r>
              <a:rPr lang="en-US" sz="19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It is aimed at renewing Finnish higher education to </a:t>
            </a:r>
            <a:r>
              <a:rPr lang="en-US" sz="19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bring greater opportunities for all learners to learn flexibly.</a:t>
            </a:r>
            <a:r>
              <a:rPr lang="en-US" sz="19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n-US" sz="1900" b="1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9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9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Within the project, the joint operating models of higher education institutions are developed and a shared digital platform for services will be built.</a:t>
            </a:r>
            <a:endParaRPr lang="fi-FI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FI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305661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09F9-B1DB-9077-0301-E644CF82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 </a:t>
            </a:r>
            <a:r>
              <a:rPr lang="en-US" sz="4000" kern="1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Digivisio</a:t>
            </a:r>
            <a:r>
              <a:rPr lang="en-US" sz="40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2030 benefits the society as a whole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54CFF-0EC7-991D-1282-7DE2057A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9925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higher education system will be developed as </a:t>
            </a:r>
            <a:r>
              <a:rPr lang="en-US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 platform for learners and continuous learning</a:t>
            </a:r>
            <a:r>
              <a:rPr lang="en-US" sz="2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The aim is that </a:t>
            </a:r>
            <a:r>
              <a:rPr lang="en-US" sz="2000" b="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degree students, lifelong learners and those without a student place can study flexibly, selecting courses from all Finnish higher education institutions</a:t>
            </a:r>
            <a:r>
              <a:rPr lang="en-US" sz="2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irrespective of </a:t>
            </a:r>
            <a:r>
              <a:rPr lang="en-US" sz="20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organisational</a:t>
            </a:r>
            <a:r>
              <a:rPr lang="en-US" sz="2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boundaries and geographical location. </a:t>
            </a:r>
          </a:p>
          <a:p>
            <a:pPr lvl="1">
              <a:lnSpc>
                <a:spcPct val="90000"/>
              </a:lnSpc>
            </a:pPr>
            <a:r>
              <a:rPr lang="en-US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This </a:t>
            </a:r>
            <a:r>
              <a:rPr lang="en-US" b="1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shifts the focus from an organization to a learner </a:t>
            </a:r>
            <a:r>
              <a:rPr lang="en-US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– learning independent of time and place</a:t>
            </a:r>
          </a:p>
          <a:p>
            <a:pPr>
              <a:lnSpc>
                <a:spcPct val="90000"/>
              </a:lnSpc>
            </a:pPr>
            <a:r>
              <a:rPr lang="en-US" sz="20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It is </a:t>
            </a:r>
            <a:r>
              <a:rPr lang="en-US" sz="2000" b="1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 open, recognized learning ecosystem</a:t>
            </a:r>
            <a:r>
              <a:rPr lang="en-US" sz="20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based on digital services, the joint study offering of higher education institutions and interaction with companies and society.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+mn-cs"/>
                <a:hlinkClick r:id="rId2"/>
              </a:rPr>
              <a:t>https://digivisio2030.fi/en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>
              <a:lnSpc>
                <a:spcPct val="90000"/>
              </a:lnSpc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8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FC5A63-68D6-4DC9-98B1-C2BDCE2E2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8696089-5956-4C6A-B8CF-020E45F61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2187C0E-E9DF-4786-B29C-0547C9F6F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FFFD7CA3-4CDC-48B8-9010-DDC3DF392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92718-581B-34AF-5092-51FC755B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01" y="951272"/>
            <a:ext cx="6149595" cy="10533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Learners &amp; HEIs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103F7-8F19-CBC6-4D81-29D982C47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94" y="2055116"/>
            <a:ext cx="6149595" cy="3902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0" i="0" dirty="0">
                <a:solidFill>
                  <a:srgbClr val="FE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 the new service, </a:t>
            </a:r>
            <a:r>
              <a:rPr lang="en-US" sz="1800" b="1" i="0" dirty="0">
                <a:solidFill>
                  <a:srgbClr val="FE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learners</a:t>
            </a:r>
            <a:r>
              <a:rPr lang="en-US" sz="1800" b="0" i="0" dirty="0">
                <a:solidFill>
                  <a:srgbClr val="FE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 can:</a:t>
            </a:r>
          </a:p>
          <a:p>
            <a:pPr lvl="1">
              <a:lnSpc>
                <a:spcPct val="90000"/>
              </a:lnSpc>
            </a:pPr>
            <a:r>
              <a:rPr lang="en-US" sz="1800" b="0" i="0" dirty="0">
                <a:solidFill>
                  <a:srgbClr val="FE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view and compare HEI’ education offering that does not lead to a degree</a:t>
            </a:r>
          </a:p>
          <a:p>
            <a:pPr lvl="1">
              <a:lnSpc>
                <a:spcPct val="90000"/>
              </a:lnSpc>
            </a:pPr>
            <a:r>
              <a:rPr lang="en-US" sz="1800" b="0" i="0" dirty="0">
                <a:solidFill>
                  <a:srgbClr val="FE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find education offering that meets their situation, schedule and competence needs</a:t>
            </a:r>
          </a:p>
          <a:p>
            <a:pPr>
              <a:lnSpc>
                <a:spcPct val="90000"/>
              </a:lnSpc>
            </a:pPr>
            <a:r>
              <a:rPr lang="en-US" sz="1800" b="0" i="0" dirty="0">
                <a:solidFill>
                  <a:srgbClr val="FE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new service enables </a:t>
            </a:r>
            <a:r>
              <a:rPr lang="en-US" sz="1800" b="1" i="0" dirty="0">
                <a:solidFill>
                  <a:srgbClr val="FE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HEIs </a:t>
            </a:r>
            <a:r>
              <a:rPr lang="en-US" sz="1800" b="0" i="0" dirty="0">
                <a:solidFill>
                  <a:srgbClr val="FE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to:</a:t>
            </a:r>
          </a:p>
          <a:p>
            <a:pPr lvl="1">
              <a:lnSpc>
                <a:spcPct val="90000"/>
              </a:lnSpc>
            </a:pPr>
            <a:r>
              <a:rPr lang="en-US" sz="1800" b="0" i="0" dirty="0">
                <a:solidFill>
                  <a:srgbClr val="FE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achieve a wider and more diverse learner base</a:t>
            </a:r>
          </a:p>
          <a:p>
            <a:pPr lvl="1">
              <a:lnSpc>
                <a:spcPct val="90000"/>
              </a:lnSpc>
            </a:pPr>
            <a:r>
              <a:rPr lang="en-US" sz="1800" b="0" i="0" dirty="0">
                <a:solidFill>
                  <a:srgbClr val="FE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develop a more versatile offering that can respond to the different motivations and interests of continuous learners</a:t>
            </a:r>
          </a:p>
          <a:p>
            <a:pPr>
              <a:lnSpc>
                <a:spcPct val="90000"/>
              </a:lnSpc>
            </a:pPr>
            <a:endParaRPr lang="en-US" sz="13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54CA71B-92D5-1828-C510-2EE8B22A0F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0779" t="31777" r="19674" b="7107"/>
          <a:stretch/>
        </p:blipFill>
        <p:spPr bwMode="auto">
          <a:xfrm>
            <a:off x="7717865" y="2882233"/>
            <a:ext cx="3938747" cy="215264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653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CD5B0A-9B1A-DB75-726A-C201FFAD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Campusonline.fi</a:t>
            </a:r>
            <a:endParaRPr lang="en-FI" sz="4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7E0BA-CE06-3151-D02B-F1A0219EC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8" t="11238" r="5869" b="18128"/>
          <a:stretch/>
        </p:blipFill>
        <p:spPr>
          <a:xfrm>
            <a:off x="6733508" y="3143857"/>
            <a:ext cx="5020127" cy="2116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2F33E7-7236-5BB8-496E-EB3B87689D32}"/>
              </a:ext>
            </a:extLst>
          </p:cNvPr>
          <p:cNvSpPr txBox="1"/>
          <p:nvPr/>
        </p:nvSpPr>
        <p:spPr>
          <a:xfrm>
            <a:off x="788451" y="3302457"/>
            <a:ext cx="5650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Currently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another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solution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Campusonline.fi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already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offers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i="0" dirty="0">
                <a:solidFill>
                  <a:srgbClr val="25252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selection of online courses by 23 Finnish universities of applied sciences</a:t>
            </a:r>
            <a:r>
              <a:rPr lang="en-US" b="0" i="0" dirty="0">
                <a:solidFill>
                  <a:srgbClr val="25252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b="0" i="0" dirty="0">
                <a:solidFill>
                  <a:srgbClr val="25252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egree students </a:t>
            </a:r>
            <a:r>
              <a:rPr lang="en-US" b="0" i="1" dirty="0">
                <a:solidFill>
                  <a:srgbClr val="25252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can select courses from another university of applied sciences free of charge and include these studies in </a:t>
            </a:r>
            <a:r>
              <a:rPr lang="en-US" i="1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their </a:t>
            </a:r>
            <a:r>
              <a:rPr lang="en-US" b="0" i="1" dirty="0">
                <a:solidFill>
                  <a:srgbClr val="25252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degree</a:t>
            </a:r>
            <a:r>
              <a:rPr lang="en-US" b="0" i="0" dirty="0">
                <a:solidFill>
                  <a:srgbClr val="25252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CampusOnline.fi makes it possible to study courses 100% online </a:t>
            </a:r>
            <a:r>
              <a:rPr lang="en-US" b="0" i="1" dirty="0">
                <a:solidFill>
                  <a:srgbClr val="25252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regardless of time and place </a:t>
            </a:r>
            <a:r>
              <a:rPr lang="en-US" b="0" i="0" dirty="0">
                <a:solidFill>
                  <a:srgbClr val="25252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wherever best suits to the student.</a:t>
            </a:r>
            <a:endParaRPr lang="en-F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79C0369-A022-4605-B2F4-7773B74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E7353-50D3-5E03-D3A9-749EBE14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951" y="1259915"/>
            <a:ext cx="4194241" cy="3180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An example of non-stop tourism courses taught in English in Campusonline.fi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CE227B-0A74-ED47-0C18-4A298754D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3" t="15250" r="19552" b="-4"/>
          <a:stretch/>
        </p:blipFill>
        <p:spPr>
          <a:xfrm>
            <a:off x="5407384" y="1075503"/>
            <a:ext cx="5736246" cy="428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0220-E1CB-4F42-86FE-ED414704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7"/>
            <a:ext cx="10720227" cy="1538655"/>
          </a:xfrm>
        </p:spPr>
        <p:txBody>
          <a:bodyPr/>
          <a:lstStyle/>
          <a:p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Approaches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at SAMK</a:t>
            </a:r>
            <a:endParaRPr lang="en-F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9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9">
            <a:extLst>
              <a:ext uri="{FF2B5EF4-FFF2-40B4-BE49-F238E27FC236}">
                <a16:creationId xmlns:a16="http://schemas.microsoft.com/office/drawing/2014/main" id="{60E0E4BF-A0A0-407B-B6DF-3FFE66E5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EC539AFD-2CC3-4386-8AD7-0EEC8E973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50BA16B2-5287-4777-9C67-B9BC3962F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DE349891-3F5B-49B2-B512-5426A3B3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797757-9545-FCC2-36FF-0E61D5536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48" y="1081239"/>
            <a:ext cx="6149595" cy="326271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FEFFFF"/>
                </a:solidFill>
                <a:effectLst/>
                <a:latin typeface="+mn-lt"/>
              </a:rPr>
              <a:t>SAMK in figures (2021)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EFFFF"/>
                </a:solidFill>
                <a:effectLst/>
                <a:latin typeface="+mn-lt"/>
              </a:rPr>
              <a:t>Staff 459, 4 campuses</a:t>
            </a:r>
          </a:p>
          <a:p>
            <a:r>
              <a:rPr lang="en-US" b="0" i="0" dirty="0">
                <a:solidFill>
                  <a:srgbClr val="FEFFFF"/>
                </a:solidFill>
                <a:effectLst/>
                <a:latin typeface="+mn-lt"/>
              </a:rPr>
              <a:t>Degree programmes 44, of which in English 14</a:t>
            </a:r>
          </a:p>
          <a:p>
            <a:r>
              <a:rPr lang="en-GB" b="0" i="0" dirty="0">
                <a:solidFill>
                  <a:srgbClr val="FEFFFF"/>
                </a:solidFill>
                <a:effectLst/>
                <a:latin typeface="+mn-lt"/>
              </a:rPr>
              <a:t>Degree students 6 414</a:t>
            </a:r>
          </a:p>
          <a:p>
            <a:endParaRPr lang="en-GB" b="0" i="0" dirty="0">
              <a:solidFill>
                <a:srgbClr val="FEFFFF"/>
              </a:solidFill>
              <a:effectLst/>
              <a:latin typeface="+mn-lt"/>
            </a:endParaRPr>
          </a:p>
          <a:p>
            <a:endParaRPr lang="en-US" b="0" i="0" dirty="0">
              <a:solidFill>
                <a:srgbClr val="FEFFFF"/>
              </a:solidFill>
              <a:effectLst/>
              <a:latin typeface="Helvetica" panose="020B0604020202020204" pitchFamily="34" charset="0"/>
            </a:endParaRPr>
          </a:p>
          <a:p>
            <a:endParaRPr lang="en-FI" dirty="0">
              <a:solidFill>
                <a:srgbClr val="FE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F6B95B-A36B-A69B-99D9-E8EEEB53B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8" t="33076" r="10927" b="31401"/>
          <a:stretch/>
        </p:blipFill>
        <p:spPr>
          <a:xfrm>
            <a:off x="773411" y="3687564"/>
            <a:ext cx="10697720" cy="246793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6116338E-CA65-0097-E2DA-BB1098A89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344" y="465154"/>
            <a:ext cx="3861687" cy="2963845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1CB53700-C53A-00F3-4541-645A5E5E1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623" y="364312"/>
            <a:ext cx="2481209" cy="16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0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4660EC-C9B0-0EE6-164F-2573F393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continous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learning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means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at SAMK?</a:t>
            </a:r>
            <a:endParaRPr lang="en-F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041962-29FB-3A4E-0C98-7A662DFD5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 err="1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Due</a:t>
            </a:r>
            <a:r>
              <a:rPr lang="fi-FI" b="0" i="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to the </a:t>
            </a:r>
            <a:r>
              <a:rPr lang="fi-FI" b="0" i="0" dirty="0" err="1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flexible</a:t>
            </a:r>
            <a:r>
              <a:rPr lang="fi-FI" b="0" i="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0" i="0" dirty="0" err="1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online</a:t>
            </a:r>
            <a:r>
              <a:rPr lang="fi-FI" b="0" i="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0" i="0" dirty="0" err="1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studies</a:t>
            </a:r>
            <a:r>
              <a:rPr lang="fi-FI" b="0" i="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i-FI" b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non</a:t>
            </a:r>
            <a:r>
              <a:rPr lang="fi-FI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fi-FI" b="1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degree</a:t>
            </a:r>
            <a:r>
              <a:rPr lang="fi-FI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programme </a:t>
            </a:r>
            <a:r>
              <a:rPr lang="fi-FI" b="1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students</a:t>
            </a:r>
            <a:r>
              <a:rPr lang="fi-FI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1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</a:t>
            </a:r>
            <a:r>
              <a:rPr lang="fi-FI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1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study</a:t>
            </a:r>
            <a:r>
              <a:rPr lang="fi-FI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at SAMK</a:t>
            </a:r>
            <a:r>
              <a:rPr lang="fi-FI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i-FI" b="0" i="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In 2021, 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32 800 ECTS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credits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were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studied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as Open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Studies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(Open UAS)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people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0" i="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interested in developing their professional abilities (non-degree students)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together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more</a:t>
            </a:r>
            <a:r>
              <a:rPr lang="fi-FI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i="1" dirty="0" err="1">
                <a:latin typeface="Verdana" panose="020B0604030504040204" pitchFamily="34" charset="0"/>
                <a:ea typeface="Verdana" panose="020B0604030504040204" pitchFamily="34" charset="0"/>
              </a:rPr>
              <a:t>than</a:t>
            </a:r>
            <a:r>
              <a:rPr lang="fi-FI" b="0" i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4 000 </a:t>
            </a:r>
            <a:r>
              <a:rPr lang="fi-FI" b="0" i="1" dirty="0" err="1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persons</a:t>
            </a:r>
            <a:r>
              <a:rPr lang="fi-FI" b="0" i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0" i="1" dirty="0" err="1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received</a:t>
            </a:r>
            <a:r>
              <a:rPr lang="fi-FI" b="0" i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0" i="1" dirty="0" err="1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higher</a:t>
            </a:r>
            <a:r>
              <a:rPr lang="fi-FI" b="0" i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0" i="1" dirty="0" err="1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education</a:t>
            </a:r>
            <a:r>
              <a:rPr lang="fi-FI" b="0" i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0" i="1" dirty="0" err="1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without</a:t>
            </a:r>
            <a:r>
              <a:rPr lang="fi-FI" b="0" i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0" i="1" dirty="0" err="1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enrolling</a:t>
            </a:r>
            <a:r>
              <a:rPr lang="fi-FI" b="0" i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0" i="1" dirty="0" err="1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them</a:t>
            </a:r>
            <a:r>
              <a:rPr lang="fi-FI" i="1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selves</a:t>
            </a:r>
            <a:r>
              <a:rPr lang="fi-FI" i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</a:t>
            </a:r>
            <a:r>
              <a:rPr lang="fi-FI" i="1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degree</a:t>
            </a:r>
            <a:r>
              <a:rPr lang="fi-FI" i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i="1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students</a:t>
            </a:r>
            <a:r>
              <a:rPr lang="fi-FI" i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i-FI" b="0" i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fi-FI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fi-FI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prerequisite</a:t>
            </a:r>
            <a:r>
              <a:rPr lang="fi-FI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is </a:t>
            </a:r>
            <a:r>
              <a:rPr lang="fi-FI" b="1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productisation</a:t>
            </a:r>
            <a:r>
              <a:rPr lang="fi-FI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HE as </a:t>
            </a:r>
            <a:r>
              <a:rPr lang="fi-FI" b="1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educational</a:t>
            </a:r>
            <a:r>
              <a:rPr lang="fi-FI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products </a:t>
            </a:r>
            <a:r>
              <a:rPr lang="fi-FI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suitable</a:t>
            </a:r>
            <a:r>
              <a:rPr lang="fi-FI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</a:t>
            </a:r>
            <a:r>
              <a:rPr lang="fi-FI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different</a:t>
            </a:r>
            <a:r>
              <a:rPr lang="fi-FI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needs</a:t>
            </a:r>
            <a:r>
              <a:rPr lang="fi-FI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fi-FI" dirty="0" err="1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learners</a:t>
            </a:r>
            <a:r>
              <a:rPr lang="fi-FI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1328985"/>
      </p:ext>
    </p:extLst>
  </p:cSld>
  <p:clrMapOvr>
    <a:masterClrMapping/>
  </p:clrMapOvr>
</p:sld>
</file>

<file path=ppt/theme/theme1.xml><?xml version="1.0" encoding="utf-8"?>
<a:theme xmlns:a="http://schemas.openxmlformats.org/drawingml/2006/main" name="SAMK kannet ja välidiat">
  <a:themeElements>
    <a:clrScheme name="SAMK">
      <a:dk1>
        <a:srgbClr val="000000"/>
      </a:dk1>
      <a:lt1>
        <a:srgbClr val="FFFFFF"/>
      </a:lt1>
      <a:dk2>
        <a:srgbClr val="7A6855"/>
      </a:dk2>
      <a:lt2>
        <a:srgbClr val="EEECE1"/>
      </a:lt2>
      <a:accent1>
        <a:srgbClr val="00A5CD"/>
      </a:accent1>
      <a:accent2>
        <a:srgbClr val="95C11F"/>
      </a:accent2>
      <a:accent3>
        <a:srgbClr val="E6007E"/>
      </a:accent3>
      <a:accent4>
        <a:srgbClr val="F7A600"/>
      </a:accent4>
      <a:accent5>
        <a:srgbClr val="E98215"/>
      </a:accent5>
      <a:accent6>
        <a:srgbClr val="88C52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MK PERUSDIAT OPETTAJILLE">
  <a:themeElements>
    <a:clrScheme name="SAMK">
      <a:dk1>
        <a:srgbClr val="000000"/>
      </a:dk1>
      <a:lt1>
        <a:srgbClr val="FFFFFF"/>
      </a:lt1>
      <a:dk2>
        <a:srgbClr val="7A6855"/>
      </a:dk2>
      <a:lt2>
        <a:srgbClr val="EEECE1"/>
      </a:lt2>
      <a:accent1>
        <a:srgbClr val="00A5CD"/>
      </a:accent1>
      <a:accent2>
        <a:srgbClr val="95C11F"/>
      </a:accent2>
      <a:accent3>
        <a:srgbClr val="E6007E"/>
      </a:accent3>
      <a:accent4>
        <a:srgbClr val="F7A600"/>
      </a:accent4>
      <a:accent5>
        <a:srgbClr val="E98215"/>
      </a:accent5>
      <a:accent6>
        <a:srgbClr val="88C52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17681</TotalTime>
  <Words>676</Words>
  <Application>Microsoft Office PowerPoint</Application>
  <PresentationFormat>Widescreen</PresentationFormat>
  <Paragraphs>54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</vt:lpstr>
      <vt:lpstr>Poppins Light</vt:lpstr>
      <vt:lpstr>Quicksand</vt:lpstr>
      <vt:lpstr>Verdana</vt:lpstr>
      <vt:lpstr>SAMK kannet ja välidiat</vt:lpstr>
      <vt:lpstr>SAMK PERUSDIAT OPETTAJILLE</vt:lpstr>
      <vt:lpstr>Learner-focused digitalization – Examples from Finland for flexible, continuous learning </vt:lpstr>
      <vt:lpstr>In 2030, Finland is a model country for flexible learning</vt:lpstr>
      <vt:lpstr>The Digivisio 2030 benefits the society as a whole</vt:lpstr>
      <vt:lpstr>Learners &amp; HEIs</vt:lpstr>
      <vt:lpstr>Campusonline.fi</vt:lpstr>
      <vt:lpstr>An example of non-stop tourism courses taught in English in Campusonline.fi</vt:lpstr>
      <vt:lpstr>Approaches at SAMK</vt:lpstr>
      <vt:lpstr>PowerPoint Presentation</vt:lpstr>
      <vt:lpstr>What continous learning means at SAMK?</vt:lpstr>
      <vt:lpstr>Digital Campus</vt:lpstr>
      <vt:lpstr>Interaction in online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Heinonen</dc:creator>
  <cp:lastModifiedBy>Renfors Sanna-Mari</cp:lastModifiedBy>
  <cp:revision>706</cp:revision>
  <dcterms:created xsi:type="dcterms:W3CDTF">2018-09-05T06:34:14Z</dcterms:created>
  <dcterms:modified xsi:type="dcterms:W3CDTF">2022-08-08T08:40:09Z</dcterms:modified>
</cp:coreProperties>
</file>