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4"/>
  </p:notesMasterIdLst>
  <p:sldIdLst>
    <p:sldId id="256" r:id="rId2"/>
    <p:sldId id="263" r:id="rId3"/>
    <p:sldId id="264" r:id="rId4"/>
    <p:sldId id="261" r:id="rId5"/>
    <p:sldId id="265" r:id="rId6"/>
    <p:sldId id="277" r:id="rId7"/>
    <p:sldId id="268" r:id="rId8"/>
    <p:sldId id="279" r:id="rId9"/>
    <p:sldId id="278" r:id="rId10"/>
    <p:sldId id="281" r:id="rId11"/>
    <p:sldId id="280" r:id="rId12"/>
    <p:sldId id="282" r:id="rId13"/>
    <p:sldId id="269" r:id="rId14"/>
    <p:sldId id="272" r:id="rId15"/>
    <p:sldId id="266" r:id="rId16"/>
    <p:sldId id="274" r:id="rId17"/>
    <p:sldId id="271" r:id="rId18"/>
    <p:sldId id="273" r:id="rId19"/>
    <p:sldId id="275" r:id="rId20"/>
    <p:sldId id="259" r:id="rId21"/>
    <p:sldId id="276" r:id="rId22"/>
    <p:sldId id="260" r:id="rId2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007033"/>
    <a:srgbClr val="00E6F2"/>
    <a:srgbClr val="FF015C"/>
    <a:srgbClr val="FF0000"/>
    <a:srgbClr val="E50D79"/>
    <a:srgbClr val="E2109C"/>
    <a:srgbClr val="990099"/>
    <a:srgbClr val="FE9202"/>
    <a:srgbClr val="6C1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Среден стил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Стил с тема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03" autoAdjust="0"/>
    <p:restoredTop sz="54797" autoAdjust="0"/>
  </p:normalViewPr>
  <p:slideViewPr>
    <p:cSldViewPr>
      <p:cViewPr varScale="1">
        <p:scale>
          <a:sx n="47" d="100"/>
          <a:sy n="47" d="100"/>
        </p:scale>
        <p:origin x="1842" y="36"/>
      </p:cViewPr>
      <p:guideLst>
        <p:guide orient="horz" pos="162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18E60-4300-4729-A0D7-6AB984C3922D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533E96-F078-4B3D-A8F4-F1AF21EBC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00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3547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sz="1200" dirty="0" smtClean="0"/>
          </a:p>
          <a:p>
            <a:pPr marL="139700" indent="0">
              <a:buNone/>
            </a:pPr>
            <a:endParaRPr lang="bg-BG" sz="12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5451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6899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bg-BG" sz="12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5858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bg-BG" sz="12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138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bg-BG" sz="12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0280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bg-BG" sz="12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147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bg-BG" sz="2000" kern="1200" dirty="0" smtClean="0">
              <a:solidFill>
                <a:schemeClr val="tx1"/>
              </a:solid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9259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bg-BG" sz="2000" kern="1200" dirty="0" smtClean="0">
              <a:solidFill>
                <a:schemeClr val="tx1"/>
              </a:solid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56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bg-BG" sz="2000" kern="1200" dirty="0" smtClean="0">
              <a:solidFill>
                <a:schemeClr val="tx1"/>
              </a:solid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4748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511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966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439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bg-BG" sz="12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98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932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bg-BG" sz="12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472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613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sz="12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766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4212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/>
          </a:p>
          <a:p>
            <a:pPr marL="139700" indent="0">
              <a:buNone/>
            </a:pPr>
            <a:endParaRPr lang="bg-BG" sz="12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963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sz="1200" dirty="0" smtClean="0"/>
          </a:p>
          <a:p>
            <a:pPr marL="139700" indent="0">
              <a:buNone/>
            </a:pPr>
            <a:endParaRPr lang="bg-BG" sz="12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240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1670" y="1197405"/>
            <a:ext cx="8094242" cy="1679755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rgbClr val="007033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0793" y="3029865"/>
            <a:ext cx="8094242" cy="763524"/>
          </a:xfrm>
        </p:spPr>
        <p:txBody>
          <a:bodyPr>
            <a:normAutofit/>
          </a:bodyPr>
          <a:lstStyle>
            <a:lvl1pPr marL="0" indent="0" algn="r">
              <a:buNone/>
              <a:defRPr sz="2800" b="0" i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id="{08B89D22-1D6E-450B-881F-4D2A4C527F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08475" y="2326213"/>
            <a:ext cx="1463784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175"/>
            <a:ext cx="8246070" cy="763524"/>
          </a:xfrm>
        </p:spPr>
        <p:txBody>
          <a:bodyPr>
            <a:normAutofit/>
          </a:bodyPr>
          <a:lstStyle>
            <a:lvl1pPr algn="r">
              <a:defRPr sz="3600" baseline="0">
                <a:solidFill>
                  <a:srgbClr val="00703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350110"/>
            <a:ext cx="8246070" cy="3417152"/>
          </a:xfrm>
        </p:spPr>
        <p:txBody>
          <a:bodyPr/>
          <a:lstStyle>
            <a:lvl1pPr algn="l">
              <a:defRPr sz="2800">
                <a:solidFill>
                  <a:schemeClr val="tx1"/>
                </a:solidFill>
              </a:defRPr>
            </a:lvl1pPr>
            <a:lvl2pPr algn="l">
              <a:defRPr>
                <a:solidFill>
                  <a:schemeClr val="tx1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26844"/>
            <a:ext cx="6252670" cy="76352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0703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8012"/>
            <a:ext cx="6252670" cy="3576168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887" y="281175"/>
            <a:ext cx="8076896" cy="763525"/>
          </a:xfrm>
        </p:spPr>
        <p:txBody>
          <a:bodyPr>
            <a:normAutofit/>
          </a:bodyPr>
          <a:lstStyle>
            <a:lvl1pPr algn="r">
              <a:defRPr sz="3600" baseline="0">
                <a:solidFill>
                  <a:srgbClr val="00703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879" y="1655520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79" y="2127917"/>
            <a:ext cx="4040188" cy="2276294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655520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127917"/>
            <a:ext cx="4041775" cy="2276294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E867DF-3DCA-4725-94F0-F2B6BD747A82}"/>
              </a:ext>
            </a:extLst>
          </p:cNvPr>
          <p:cNvSpPr txBox="1"/>
          <p:nvPr userDrawn="1"/>
        </p:nvSpPr>
        <p:spPr>
          <a:xfrm>
            <a:off x="-9150" y="5213747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galintzokov.blogspot.com/2018/04/blog-post.html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learning1to1.bg/portfolio-item/model_1to1_case_study/" TargetMode="External"/><Relationship Id="rId5" Type="http://schemas.openxmlformats.org/officeDocument/2006/relationships/hyperlink" Target="https://nbu.bg/download/sabitiia/akademichni-lekcii/pokolenchesko-suotvetstvie.pdf" TargetMode="External"/><Relationship Id="rId4" Type="http://schemas.openxmlformats.org/officeDocument/2006/relationships/hyperlink" Target="http://fmi-plovdiv.org/GetResource?id=3713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4950" y="149289"/>
            <a:ext cx="5650962" cy="1754156"/>
          </a:xfrm>
        </p:spPr>
        <p:txBody>
          <a:bodyPr anchor="t">
            <a:normAutofit fontScale="90000"/>
          </a:bodyPr>
          <a:lstStyle/>
          <a:p>
            <a:pPr lvl="0" algn="ctr">
              <a:spcBef>
                <a:spcPts val="0"/>
              </a:spcBef>
            </a:pPr>
            <a:r>
              <a:rPr lang="ru-RU" sz="2400" b="1" dirty="0" err="1">
                <a:sym typeface="Verdana"/>
              </a:rPr>
              <a:t>Втори</a:t>
            </a:r>
            <a:r>
              <a:rPr lang="ru-RU" sz="2400" b="1" dirty="0">
                <a:sym typeface="Verdana"/>
              </a:rPr>
              <a:t> </a:t>
            </a:r>
            <a:r>
              <a:rPr lang="ru-RU" sz="2400" b="1" dirty="0" err="1">
                <a:sym typeface="Verdana"/>
              </a:rPr>
              <a:t>международен</a:t>
            </a:r>
            <a:r>
              <a:rPr lang="ru-RU" sz="2400" b="1" dirty="0">
                <a:sym typeface="Verdana"/>
              </a:rPr>
              <a:t> </a:t>
            </a:r>
            <a:r>
              <a:rPr lang="ru-RU" sz="2400" b="1" dirty="0" err="1">
                <a:sym typeface="Verdana"/>
              </a:rPr>
              <a:t>образователен</a:t>
            </a:r>
            <a:r>
              <a:rPr lang="ru-RU" sz="2400" b="1" dirty="0">
                <a:sym typeface="Verdana"/>
              </a:rPr>
              <a:t> </a:t>
            </a:r>
            <a:r>
              <a:rPr lang="ru-RU" sz="2400" b="1" dirty="0" smtClean="0">
                <a:sym typeface="Verdana"/>
              </a:rPr>
              <a:t>форум</a:t>
            </a:r>
            <a:r>
              <a:rPr lang="ru-RU" sz="2400" b="1" dirty="0">
                <a:sym typeface="Verdana"/>
              </a:rPr>
              <a:t/>
            </a:r>
            <a:br>
              <a:rPr lang="ru-RU" sz="2400" b="1" dirty="0">
                <a:sym typeface="Verdana"/>
              </a:rPr>
            </a:br>
            <a:r>
              <a:rPr lang="ru-RU" sz="2400" b="1" dirty="0">
                <a:sym typeface="Verdana"/>
              </a:rPr>
              <a:t>„</a:t>
            </a:r>
            <a:r>
              <a:rPr lang="ru-RU" sz="2400" b="1" dirty="0" err="1">
                <a:sym typeface="Verdana"/>
              </a:rPr>
              <a:t>Качеството</a:t>
            </a:r>
            <a:r>
              <a:rPr lang="ru-RU" sz="2400" b="1" dirty="0">
                <a:sym typeface="Verdana"/>
              </a:rPr>
              <a:t> на </a:t>
            </a:r>
            <a:r>
              <a:rPr lang="ru-RU" sz="2400" b="1" dirty="0" err="1">
                <a:sym typeface="Verdana"/>
              </a:rPr>
              <a:t>образованието</a:t>
            </a:r>
            <a:r>
              <a:rPr lang="ru-RU" sz="2400" b="1" dirty="0">
                <a:sym typeface="Verdana"/>
              </a:rPr>
              <a:t> в </a:t>
            </a:r>
            <a:r>
              <a:rPr lang="ru-RU" sz="2400" b="1" dirty="0" err="1">
                <a:sym typeface="Verdana"/>
              </a:rPr>
              <a:t>условията</a:t>
            </a:r>
            <a:r>
              <a:rPr lang="ru-RU" sz="2400" b="1" dirty="0">
                <a:sym typeface="Verdana"/>
              </a:rPr>
              <a:t> на </a:t>
            </a:r>
            <a:r>
              <a:rPr lang="ru-RU" sz="2400" b="1" dirty="0" err="1">
                <a:sym typeface="Verdana"/>
              </a:rPr>
              <a:t>дигиталната</a:t>
            </a:r>
            <a:r>
              <a:rPr lang="ru-RU" sz="2400" b="1" dirty="0">
                <a:sym typeface="Verdana"/>
              </a:rPr>
              <a:t> трансформация и </a:t>
            </a:r>
            <a:r>
              <a:rPr lang="ru-RU" sz="2400" b="1" dirty="0" err="1">
                <a:sym typeface="Verdana"/>
              </a:rPr>
              <a:t>спецификата</a:t>
            </a:r>
            <a:r>
              <a:rPr lang="ru-RU" sz="2400" b="1" dirty="0">
                <a:sym typeface="Verdana"/>
              </a:rPr>
              <a:t> </a:t>
            </a:r>
            <a:r>
              <a:rPr lang="ru-RU" sz="2400" b="1" dirty="0" smtClean="0">
                <a:sym typeface="Verdana"/>
              </a:rPr>
              <a:t/>
            </a:r>
            <a:br>
              <a:rPr lang="ru-RU" sz="2400" b="1" dirty="0" smtClean="0">
                <a:sym typeface="Verdana"/>
              </a:rPr>
            </a:br>
            <a:r>
              <a:rPr lang="ru-RU" sz="2400" b="1" dirty="0" smtClean="0">
                <a:sym typeface="Verdana"/>
              </a:rPr>
              <a:t>на </a:t>
            </a:r>
            <a:r>
              <a:rPr lang="ru-RU" sz="2400" b="1" dirty="0" err="1">
                <a:sym typeface="Verdana"/>
              </a:rPr>
              <a:t>поколенията</a:t>
            </a:r>
            <a:r>
              <a:rPr lang="ru-RU" sz="2400" b="1" dirty="0" smtClean="0">
                <a:sym typeface="Verdana"/>
              </a:rPr>
              <a:t>“</a:t>
            </a:r>
            <a:r>
              <a:rPr lang="en-US" sz="2400" b="1" dirty="0" smtClean="0">
                <a:sym typeface="Verdana"/>
              </a:rPr>
              <a:t> -</a:t>
            </a:r>
            <a:r>
              <a:rPr lang="ru-RU" sz="2400" b="1" dirty="0" smtClean="0">
                <a:sym typeface="Verdana"/>
              </a:rPr>
              <a:t> </a:t>
            </a:r>
            <a:r>
              <a:rPr lang="ru-RU" sz="2400" b="1" dirty="0">
                <a:sym typeface="Verdana"/>
              </a:rPr>
              <a:t>Варна </a:t>
            </a:r>
            <a:r>
              <a:rPr lang="ru-RU" sz="2400" dirty="0" smtClean="0"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2400" dirty="0" smtClean="0">
                <a:latin typeface="Verdana"/>
                <a:ea typeface="Verdana"/>
                <a:cs typeface="Verdana"/>
                <a:sym typeface="Verdana"/>
              </a:rPr>
            </a:br>
            <a:endParaRPr lang="bg-BG" sz="24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036779" y="1903445"/>
            <a:ext cx="5650962" cy="16797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703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400" b="1" dirty="0" smtClean="0">
                <a:sym typeface="Verdana"/>
              </a:rPr>
              <a:t>Монтесори </a:t>
            </a:r>
            <a:r>
              <a:rPr lang="bg-BG" sz="2400" b="1" dirty="0" smtClean="0">
                <a:sym typeface="Verdana"/>
              </a:rPr>
              <a:t>педагогиката</a:t>
            </a:r>
            <a:r>
              <a:rPr lang="ru-RU" sz="2400" b="1" dirty="0" smtClean="0">
                <a:sym typeface="Verdana"/>
              </a:rPr>
              <a:t> </a:t>
            </a:r>
          </a:p>
          <a:p>
            <a:pPr>
              <a:spcBef>
                <a:spcPts val="0"/>
              </a:spcBef>
            </a:pPr>
            <a:r>
              <a:rPr lang="ru-RU" sz="2400" b="1" dirty="0" smtClean="0">
                <a:sym typeface="Verdana"/>
              </a:rPr>
              <a:t>и </a:t>
            </a:r>
            <a:r>
              <a:rPr lang="bg-BG" sz="2400" b="1" dirty="0" smtClean="0">
                <a:sym typeface="Verdana"/>
              </a:rPr>
              <a:t>моделът</a:t>
            </a:r>
            <a:r>
              <a:rPr lang="ru-RU" sz="2400" b="1" dirty="0" smtClean="0">
                <a:sym typeface="Verdana"/>
              </a:rPr>
              <a:t> </a:t>
            </a:r>
          </a:p>
          <a:p>
            <a:pPr>
              <a:spcBef>
                <a:spcPts val="0"/>
              </a:spcBef>
            </a:pPr>
            <a:r>
              <a:rPr lang="ru-RU" sz="2400" b="1" dirty="0" smtClean="0">
                <a:sym typeface="Verdana"/>
              </a:rPr>
              <a:t>„</a:t>
            </a:r>
            <a:r>
              <a:rPr lang="ru-RU" sz="2400" b="1" dirty="0" err="1" smtClean="0">
                <a:sym typeface="Verdana"/>
              </a:rPr>
              <a:t>Едно</a:t>
            </a:r>
            <a:r>
              <a:rPr lang="ru-RU" sz="2400" b="1" dirty="0" smtClean="0">
                <a:sym typeface="Verdana"/>
              </a:rPr>
              <a:t> </a:t>
            </a:r>
            <a:r>
              <a:rPr lang="ru-RU" sz="2400" b="1" dirty="0" err="1" smtClean="0">
                <a:sym typeface="Verdana"/>
              </a:rPr>
              <a:t>към</a:t>
            </a:r>
            <a:r>
              <a:rPr lang="ru-RU" sz="2400" b="1" dirty="0" smtClean="0">
                <a:sym typeface="Verdana"/>
              </a:rPr>
              <a:t> </a:t>
            </a:r>
            <a:r>
              <a:rPr lang="ru-RU" sz="2400" b="1" dirty="0" err="1" smtClean="0">
                <a:sym typeface="Verdana"/>
              </a:rPr>
              <a:t>едно</a:t>
            </a:r>
            <a:r>
              <a:rPr lang="ru-RU" sz="2400" b="1" dirty="0" smtClean="0">
                <a:sym typeface="Verdana"/>
              </a:rPr>
              <a:t> (1:1)“ – </a:t>
            </a:r>
          </a:p>
          <a:p>
            <a:pPr>
              <a:spcBef>
                <a:spcPts val="0"/>
              </a:spcBef>
            </a:pPr>
            <a:r>
              <a:rPr lang="bg-BG" sz="2400" b="1" dirty="0" smtClean="0">
                <a:sym typeface="Verdana"/>
              </a:rPr>
              <a:t>ефективни</a:t>
            </a:r>
            <a:r>
              <a:rPr lang="ru-RU" sz="2400" b="1" dirty="0" smtClean="0">
                <a:sym typeface="Verdana"/>
              </a:rPr>
              <a:t> стратегии </a:t>
            </a:r>
          </a:p>
          <a:p>
            <a:pPr>
              <a:spcBef>
                <a:spcPts val="0"/>
              </a:spcBef>
            </a:pPr>
            <a:r>
              <a:rPr lang="ru-RU" sz="2400" b="1" dirty="0" smtClean="0">
                <a:sym typeface="Verdana"/>
              </a:rPr>
              <a:t>за обучение </a:t>
            </a:r>
          </a:p>
          <a:p>
            <a:pPr>
              <a:spcBef>
                <a:spcPts val="0"/>
              </a:spcBef>
            </a:pPr>
            <a:r>
              <a:rPr lang="ru-RU" sz="2400" b="1" dirty="0" smtClean="0">
                <a:sym typeface="Verdana"/>
              </a:rPr>
              <a:t>на </a:t>
            </a:r>
            <a:r>
              <a:rPr lang="bg-BG" sz="2400" b="1" dirty="0" smtClean="0">
                <a:sym typeface="Verdana"/>
              </a:rPr>
              <a:t>различни</a:t>
            </a:r>
            <a:r>
              <a:rPr lang="ru-RU" sz="2400" b="1" dirty="0" smtClean="0">
                <a:sym typeface="Verdana"/>
              </a:rPr>
              <a:t> поколения</a:t>
            </a:r>
            <a:endParaRPr lang="bg-BG" sz="2400" dirty="0"/>
          </a:p>
        </p:txBody>
      </p:sp>
      <p:sp>
        <p:nvSpPr>
          <p:cNvPr id="4" name="Google Shape;68;p13"/>
          <p:cNvSpPr txBox="1">
            <a:spLocks noGrp="1"/>
          </p:cNvSpPr>
          <p:nvPr>
            <p:ph type="subTitle" idx="1"/>
          </p:nvPr>
        </p:nvSpPr>
        <p:spPr>
          <a:xfrm>
            <a:off x="3044950" y="4251505"/>
            <a:ext cx="5650962" cy="5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д-р Катерина Благоева Василева, </a:t>
            </a:r>
            <a:endParaRPr sz="12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Основно училище “Екзарх Антим I”, България, град Пловдив</a:t>
            </a:r>
            <a:endParaRPr sz="1800" b="1" dirty="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281175"/>
            <a:ext cx="6710786" cy="617856"/>
          </a:xfrm>
        </p:spPr>
        <p:txBody>
          <a:bodyPr>
            <a:noAutofit/>
          </a:bodyPr>
          <a:lstStyle/>
          <a:p>
            <a:r>
              <a:rPr lang="bg-BG" sz="2800" dirty="0"/>
              <a:t>Как </a:t>
            </a:r>
            <a:r>
              <a:rPr lang="bg-BG" sz="2800" dirty="0" smtClean="0"/>
              <a:t>Монтесори педагогиката кореспондира </a:t>
            </a:r>
            <a:r>
              <a:rPr lang="bg-BG" sz="2800" dirty="0"/>
              <a:t>със съвременните </a:t>
            </a:r>
            <a:r>
              <a:rPr lang="bg-BG" sz="2800" dirty="0" smtClean="0"/>
              <a:t>ученици?</a:t>
            </a:r>
            <a:endParaRPr lang="en-US" sz="2800" dirty="0"/>
          </a:p>
        </p:txBody>
      </p:sp>
      <p:sp>
        <p:nvSpPr>
          <p:cNvPr id="6" name="Текстов контейнер 3"/>
          <p:cNvSpPr txBox="1">
            <a:spLocks/>
          </p:cNvSpPr>
          <p:nvPr/>
        </p:nvSpPr>
        <p:spPr>
          <a:xfrm>
            <a:off x="457199" y="1350109"/>
            <a:ext cx="6405376" cy="357629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bg-BG" sz="2000" dirty="0" smtClean="0"/>
              <a:t>3. Специализираните </a:t>
            </a:r>
            <a:r>
              <a:rPr lang="bg-BG" sz="2000" dirty="0" err="1" smtClean="0"/>
              <a:t>монтесори</a:t>
            </a:r>
            <a:r>
              <a:rPr lang="bg-BG" sz="2000" dirty="0" smtClean="0"/>
              <a:t> материали поставят ученика в активна позиция на учене.</a:t>
            </a:r>
          </a:p>
          <a:p>
            <a:pPr marL="0" indent="0">
              <a:buNone/>
            </a:pPr>
            <a:endParaRPr lang="bg-BG" sz="2000" dirty="0"/>
          </a:p>
          <a:p>
            <a:pPr marL="0" indent="0">
              <a:buNone/>
            </a:pPr>
            <a:endParaRPr lang="bg-BG" sz="2000" dirty="0" smtClean="0"/>
          </a:p>
          <a:p>
            <a:pPr marL="0" indent="0">
              <a:buNone/>
            </a:pPr>
            <a:endParaRPr lang="bg-BG" sz="2000" dirty="0" smtClean="0"/>
          </a:p>
          <a:p>
            <a:pPr marL="0" indent="0">
              <a:buNone/>
            </a:pPr>
            <a:endParaRPr lang="bg-BG" sz="2000" dirty="0"/>
          </a:p>
          <a:p>
            <a:pPr marL="0" indent="0">
              <a:buNone/>
            </a:pPr>
            <a:endParaRPr lang="bg-BG" sz="2000" dirty="0" smtClean="0"/>
          </a:p>
          <a:p>
            <a:pPr marL="0" indent="0">
              <a:buNone/>
            </a:pPr>
            <a:endParaRPr lang="bg-BG" sz="2000" dirty="0" smtClean="0"/>
          </a:p>
          <a:p>
            <a:pPr marL="0" indent="0">
              <a:buNone/>
            </a:pPr>
            <a:r>
              <a:rPr lang="ru-RU" sz="2000" dirty="0" smtClean="0"/>
              <a:t>4. Учениците </a:t>
            </a:r>
            <a:r>
              <a:rPr lang="ru-RU" sz="2000" dirty="0" err="1" smtClean="0"/>
              <a:t>получават</a:t>
            </a:r>
            <a:r>
              <a:rPr lang="ru-RU" sz="2000" dirty="0" smtClean="0"/>
              <a:t> </a:t>
            </a:r>
            <a:r>
              <a:rPr lang="ru-RU" sz="2000" dirty="0" err="1" smtClean="0"/>
              <a:t>бързи</a:t>
            </a:r>
            <a:r>
              <a:rPr lang="ru-RU" sz="2000" dirty="0" smtClean="0"/>
              <a:t> и </a:t>
            </a:r>
            <a:r>
              <a:rPr lang="ru-RU" sz="2000" dirty="0" err="1" smtClean="0"/>
              <a:t>едакватни</a:t>
            </a:r>
            <a:r>
              <a:rPr lang="ru-RU" sz="2000" dirty="0" smtClean="0"/>
              <a:t> отговори. </a:t>
            </a:r>
            <a:endParaRPr lang="bg-BG" sz="2000" dirty="0"/>
          </a:p>
        </p:txBody>
      </p:sp>
      <p:pic>
        <p:nvPicPr>
          <p:cNvPr id="4098" name="Picture 2" descr="https://lh3.googleusercontent.com/gcfypmmf_OEq3MjacAxGvYhA7bA6DEbY0mb-JkNwt9ygclPek2GffkWR9GPlUlBxRG5jRzqBPkFXir4QwrdguO5kOYaKw9gqk97EhR_xpBqn1j108QyUV2QT2eVVKEckouz1fZ6YXCDV0fA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9113" y="2440585"/>
            <a:ext cx="1860458" cy="139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lh6.googleusercontent.com/EibxV-_1jjEWhua4Yerv8nsd7uBpVx2sp9wpeZ10TJ39pMZEga1FyyvXDZHOEh3qv1sYpCtTra3qsV2BpQNUa7Sle6xoLDt__eXAMTnMvtKNJekjlvBf_KfEgSLKZ_lUNIsbGyMS3wUKV_n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41518" y="2440586"/>
            <a:ext cx="1860457" cy="139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lh3.googleusercontent.com/h1hBrwkoOo4id_rwKE-VB_YwqbY_PvMS2lhIUHYJQPXsJmjdaxPhb0IQ2XCC-MExFjJAhHeqB9oUAMaVq7Hy89J3YoiAQvtbHwEWbBiOQWcCizLApf3MulEM0OyMM-OGr4eLKL6z68C03AdkmQ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479" y="2208029"/>
            <a:ext cx="1395343" cy="186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45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281175"/>
            <a:ext cx="6710786" cy="617856"/>
          </a:xfrm>
        </p:spPr>
        <p:txBody>
          <a:bodyPr>
            <a:noAutofit/>
          </a:bodyPr>
          <a:lstStyle/>
          <a:p>
            <a:r>
              <a:rPr lang="bg-BG" sz="2800" dirty="0"/>
              <a:t>Как </a:t>
            </a:r>
            <a:r>
              <a:rPr lang="bg-BG" sz="2800" dirty="0" smtClean="0"/>
              <a:t>Монтесори педагогиката кореспондира </a:t>
            </a:r>
            <a:r>
              <a:rPr lang="bg-BG" sz="2800" dirty="0"/>
              <a:t>със съвременните </a:t>
            </a:r>
            <a:r>
              <a:rPr lang="bg-BG" sz="2800" dirty="0" smtClean="0"/>
              <a:t>ученици?</a:t>
            </a:r>
            <a:endParaRPr lang="en-US" sz="2800" dirty="0"/>
          </a:p>
        </p:txBody>
      </p:sp>
      <p:sp>
        <p:nvSpPr>
          <p:cNvPr id="6" name="Текстов контейнер 3"/>
          <p:cNvSpPr txBox="1">
            <a:spLocks/>
          </p:cNvSpPr>
          <p:nvPr/>
        </p:nvSpPr>
        <p:spPr>
          <a:xfrm>
            <a:off x="457199" y="1350109"/>
            <a:ext cx="6405376" cy="357629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bg-BG" sz="2000" dirty="0" smtClean="0"/>
              <a:t>5. Съчетава различни техники и методи за преподаване и учене.</a:t>
            </a:r>
          </a:p>
          <a:p>
            <a:pPr marL="0" indent="0">
              <a:buNone/>
            </a:pPr>
            <a:r>
              <a:rPr lang="bg-BG" sz="2000" dirty="0" smtClean="0"/>
              <a:t>6. Осигурява интердисциплинарно учене.</a:t>
            </a:r>
          </a:p>
          <a:p>
            <a:pPr marL="0" indent="0">
              <a:buNone/>
            </a:pPr>
            <a:endParaRPr lang="bg-BG" sz="2000" dirty="0"/>
          </a:p>
        </p:txBody>
      </p:sp>
      <p:pic>
        <p:nvPicPr>
          <p:cNvPr id="5122" name="Picture 2" descr="https://lh5.googleusercontent.com/VtT372xl8tM4CWc2AcU6D3i86LO94U7s7AlNwXtf8sqsLFvO2HK9_xIm8adA1Ct3XsQ7MhjwFMehPNUeQkr6TJ4UOlvwjyzZVeAtmaAySIa1YIwLEwU_wiks_hTxBBfea03ABzdRj4BlRWK4f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410" y="2571750"/>
            <a:ext cx="1620448" cy="216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lh5.googleusercontent.com/zK1SniCHggdPhC2-QzcvWEeeT7ZyxGukzO_8Q_5AyZV8_wsJxcqPXhS6symuFu7dXPTQxVZCXD3QDyK6Rz5TpTUEMaYm0Dy8-Xpaes7EDbxSDsD1AWdEXn4Mp79OsGetIAbY4Tbk9kWdp6NYlQ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49" y="2571750"/>
            <a:ext cx="1620449" cy="216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lh5.googleusercontent.com/vfheqNJccMYz58_utavsWePYo7he0g8iecHxL0GLRCU8nhVv8vitVUoScNhadaGJfjYSTzt8d7bmactIsAK3qc7RTE3ibjEOlXGS6uFkXmtfvgC_7ryQS_YI5hsIoGTOLwVlgJjsX5couFf97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978" y="2556056"/>
            <a:ext cx="1632219" cy="217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72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281175"/>
            <a:ext cx="6710786" cy="617856"/>
          </a:xfrm>
        </p:spPr>
        <p:txBody>
          <a:bodyPr>
            <a:noAutofit/>
          </a:bodyPr>
          <a:lstStyle/>
          <a:p>
            <a:r>
              <a:rPr lang="bg-BG" sz="2800" dirty="0"/>
              <a:t>Как </a:t>
            </a:r>
            <a:r>
              <a:rPr lang="bg-BG" sz="2800" dirty="0" smtClean="0"/>
              <a:t>Монтесори педагогиката кореспондира </a:t>
            </a:r>
            <a:r>
              <a:rPr lang="bg-BG" sz="2800" dirty="0"/>
              <a:t>със съвременните </a:t>
            </a:r>
            <a:r>
              <a:rPr lang="bg-BG" sz="2800" dirty="0" smtClean="0"/>
              <a:t>ученици?</a:t>
            </a:r>
            <a:endParaRPr lang="en-US" sz="2800" dirty="0"/>
          </a:p>
        </p:txBody>
      </p:sp>
      <p:sp>
        <p:nvSpPr>
          <p:cNvPr id="6" name="Текстов контейнер 3"/>
          <p:cNvSpPr txBox="1">
            <a:spLocks/>
          </p:cNvSpPr>
          <p:nvPr/>
        </p:nvSpPr>
        <p:spPr>
          <a:xfrm>
            <a:off x="457199" y="1350109"/>
            <a:ext cx="6405376" cy="357629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bg-BG" sz="2000" dirty="0" smtClean="0"/>
              <a:t>7. Учителите изпълняват различни роли </a:t>
            </a:r>
          </a:p>
          <a:p>
            <a:pPr marL="0" indent="0">
              <a:buNone/>
            </a:pPr>
            <a:endParaRPr lang="bg-BG" sz="2000" dirty="0"/>
          </a:p>
          <a:p>
            <a:pPr marL="0" indent="0">
              <a:buNone/>
            </a:pPr>
            <a:endParaRPr lang="bg-BG" sz="2000" dirty="0" smtClean="0"/>
          </a:p>
          <a:p>
            <a:pPr marL="0" indent="0">
              <a:buNone/>
            </a:pPr>
            <a:endParaRPr lang="bg-BG" sz="2000" dirty="0" smtClean="0"/>
          </a:p>
          <a:p>
            <a:pPr marL="0" indent="0">
              <a:buNone/>
            </a:pPr>
            <a:endParaRPr lang="bg-BG" sz="2000" dirty="0"/>
          </a:p>
          <a:p>
            <a:pPr marL="0" indent="0">
              <a:buNone/>
            </a:pPr>
            <a:endParaRPr lang="bg-BG" sz="2000" dirty="0"/>
          </a:p>
          <a:p>
            <a:pPr marL="0" indent="0">
              <a:buNone/>
            </a:pPr>
            <a:endParaRPr lang="bg-BG" sz="2000" dirty="0" smtClean="0"/>
          </a:p>
          <a:p>
            <a:pPr marL="0" indent="0">
              <a:buNone/>
            </a:pPr>
            <a:r>
              <a:rPr lang="bg-BG" sz="2000" dirty="0" smtClean="0"/>
              <a:t>8. Оценяването на учениците е по-скоро формиращо, отколкото </a:t>
            </a:r>
            <a:r>
              <a:rPr lang="bg-BG" sz="2000" dirty="0" err="1" smtClean="0"/>
              <a:t>сумативно</a:t>
            </a:r>
            <a:r>
              <a:rPr lang="bg-BG" sz="2000" dirty="0"/>
              <a:t>.</a:t>
            </a:r>
            <a:endParaRPr lang="bg-BG" sz="2000" dirty="0" smtClean="0"/>
          </a:p>
        </p:txBody>
      </p:sp>
      <p:pic>
        <p:nvPicPr>
          <p:cNvPr id="6150" name="Picture 6" descr="https://lh6.googleusercontent.com/X_fpqEzelhhmBHE5p1Mrt4txSXCVPyMYoEsecFQ5qFiPqqaF5AlN__S7pnCnECwU9wFns7gjMwdfS4HfhGgW0wjnj3BafhJII-d9RwR2Xa6UFx7V6fGInScuJUqDofATv9fFToU1Tci2kiG-g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57199" y="1960931"/>
            <a:ext cx="2632844" cy="152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lh6.googleusercontent.com/r2-X8nj59CxQ9IX5eN7JEZeWTsb8U8nCzl2l-9e7oJFiKsaovc2GAjiDCMcV4E_LZiU4d6p9mUXY16U0PgqPiftj1YEOLsBAORVTPPpFs4HAZk4GuIDqX9ZbwyXkqeLoo00YQChTv8_ax_YQH9w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475" y="1960931"/>
            <a:ext cx="2036069" cy="152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08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281175"/>
            <a:ext cx="6710786" cy="617856"/>
          </a:xfrm>
        </p:spPr>
        <p:txBody>
          <a:bodyPr>
            <a:noAutofit/>
          </a:bodyPr>
          <a:lstStyle/>
          <a:p>
            <a:r>
              <a:rPr lang="bg-BG" sz="2800" dirty="0"/>
              <a:t>Защо моделът </a:t>
            </a:r>
            <a:r>
              <a:rPr lang="ru-RU" sz="2800" dirty="0" smtClean="0"/>
              <a:t>“</a:t>
            </a:r>
            <a:r>
              <a:rPr lang="ru-RU" sz="2800" dirty="0" err="1"/>
              <a:t>Е</a:t>
            </a:r>
            <a:r>
              <a:rPr lang="ru-RU" sz="2800" dirty="0" err="1" smtClean="0"/>
              <a:t>дно</a:t>
            </a:r>
            <a:r>
              <a:rPr lang="ru-RU" sz="2800" dirty="0" smtClean="0"/>
              <a:t> </a:t>
            </a:r>
            <a:r>
              <a:rPr lang="ru-RU" sz="2800" dirty="0" err="1"/>
              <a:t>към</a:t>
            </a:r>
            <a:r>
              <a:rPr lang="ru-RU" sz="2800" dirty="0"/>
              <a:t> </a:t>
            </a:r>
            <a:r>
              <a:rPr lang="ru-RU" sz="2800" dirty="0" err="1" smtClean="0"/>
              <a:t>едно</a:t>
            </a:r>
            <a:r>
              <a:rPr lang="ru-RU" sz="2800" dirty="0" smtClean="0"/>
              <a:t> (1:1)”</a:t>
            </a:r>
            <a:r>
              <a:rPr lang="bg-BG" sz="2800" dirty="0" smtClean="0"/>
              <a:t>?</a:t>
            </a:r>
            <a:endParaRPr lang="en-US" sz="2800" dirty="0"/>
          </a:p>
        </p:txBody>
      </p:sp>
      <p:sp>
        <p:nvSpPr>
          <p:cNvPr id="6" name="Текстов контейнер 3"/>
          <p:cNvSpPr txBox="1">
            <a:spLocks/>
          </p:cNvSpPr>
          <p:nvPr/>
        </p:nvSpPr>
        <p:spPr>
          <a:xfrm>
            <a:off x="457199" y="899031"/>
            <a:ext cx="6405376" cy="402737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 smtClean="0"/>
              <a:t>1. </a:t>
            </a:r>
            <a:r>
              <a:rPr lang="ru-RU" sz="2000" dirty="0" err="1" smtClean="0"/>
              <a:t>Използва</a:t>
            </a:r>
            <a:r>
              <a:rPr lang="ru-RU" sz="2000" dirty="0" smtClean="0"/>
              <a:t> </a:t>
            </a:r>
            <a:r>
              <a:rPr lang="ru-RU" sz="2000" dirty="0" err="1"/>
              <a:t>дигиталните</a:t>
            </a:r>
            <a:r>
              <a:rPr lang="ru-RU" sz="2000" dirty="0"/>
              <a:t> технологии като ресурс и платформа, а не като </a:t>
            </a:r>
            <a:r>
              <a:rPr lang="ru-RU" sz="2000" dirty="0" err="1" smtClean="0"/>
              <a:t>самоцел</a:t>
            </a:r>
            <a:endParaRPr lang="ru-RU" sz="2000" dirty="0" smtClean="0"/>
          </a:p>
          <a:p>
            <a:pPr marL="0" indent="0">
              <a:buNone/>
            </a:pPr>
            <a:r>
              <a:rPr lang="bg-BG" sz="2000" dirty="0" smtClean="0"/>
              <a:t>2. Учениците </a:t>
            </a:r>
            <a:r>
              <a:rPr lang="bg-BG" sz="2000" dirty="0"/>
              <a:t>и учителите </a:t>
            </a:r>
            <a:r>
              <a:rPr lang="ru-RU" sz="2000" dirty="0" err="1"/>
              <a:t>имат</a:t>
            </a:r>
            <a:r>
              <a:rPr lang="ru-RU" sz="2000" dirty="0"/>
              <a:t> </a:t>
            </a:r>
            <a:r>
              <a:rPr lang="ru-RU" sz="2000" dirty="0" err="1"/>
              <a:t>персонално</a:t>
            </a:r>
            <a:r>
              <a:rPr lang="ru-RU" sz="2000" dirty="0"/>
              <a:t> </a:t>
            </a:r>
            <a:r>
              <a:rPr lang="ru-RU" sz="2000" dirty="0" err="1"/>
              <a:t>преносимо</a:t>
            </a:r>
            <a:r>
              <a:rPr lang="ru-RU" sz="2000" dirty="0"/>
              <a:t> устройство (</a:t>
            </a:r>
            <a:r>
              <a:rPr lang="ru-RU" sz="2000" dirty="0" err="1"/>
              <a:t>лаптоп</a:t>
            </a:r>
            <a:r>
              <a:rPr lang="ru-RU" sz="2000" dirty="0"/>
              <a:t>, </a:t>
            </a:r>
            <a:r>
              <a:rPr lang="ru-RU" sz="2000" dirty="0" err="1"/>
              <a:t>таблет</a:t>
            </a:r>
            <a:r>
              <a:rPr lang="ru-RU" sz="2000" dirty="0"/>
              <a:t> или </a:t>
            </a:r>
            <a:r>
              <a:rPr lang="ru-RU" sz="2000" dirty="0" err="1"/>
              <a:t>друго</a:t>
            </a:r>
            <a:r>
              <a:rPr lang="ru-RU" sz="2000" dirty="0"/>
              <a:t> </a:t>
            </a:r>
            <a:r>
              <a:rPr lang="ru-RU" sz="2000" dirty="0" err="1"/>
              <a:t>мобилно</a:t>
            </a:r>
            <a:r>
              <a:rPr lang="ru-RU" sz="2000" dirty="0"/>
              <a:t> устройство) и </a:t>
            </a:r>
            <a:r>
              <a:rPr lang="bg-BG" sz="2000" dirty="0"/>
              <a:t>свързан към него персонален профил</a:t>
            </a:r>
          </a:p>
          <a:p>
            <a:pPr marL="0" indent="0">
              <a:buNone/>
            </a:pPr>
            <a:r>
              <a:rPr lang="bg-BG" sz="2000" dirty="0" smtClean="0"/>
              <a:t>3. Учениците </a:t>
            </a:r>
            <a:r>
              <a:rPr lang="bg-BG" sz="2000" dirty="0"/>
              <a:t>и учителите </a:t>
            </a:r>
            <a:r>
              <a:rPr lang="ru-RU" sz="2000" dirty="0" err="1"/>
              <a:t>имат</a:t>
            </a:r>
            <a:r>
              <a:rPr lang="ru-RU" sz="2000" dirty="0"/>
              <a:t> постоянен </a:t>
            </a:r>
            <a:r>
              <a:rPr lang="ru-RU" sz="2000" dirty="0" err="1"/>
              <a:t>достъп</a:t>
            </a:r>
            <a:r>
              <a:rPr lang="ru-RU" sz="2000" dirty="0"/>
              <a:t> до интернет</a:t>
            </a:r>
          </a:p>
          <a:p>
            <a:pPr marL="0" indent="0">
              <a:buNone/>
            </a:pPr>
            <a:endParaRPr lang="bg-BG" sz="2000" dirty="0"/>
          </a:p>
        </p:txBody>
      </p:sp>
      <p:pic>
        <p:nvPicPr>
          <p:cNvPr id="7170" name="Picture 2" descr="https://lh3.googleusercontent.com/jqq1-eNeddDDAduMQQ6Lyxx95OwIAudZsfv5T5e9334-_7-7hXqpIfH-bLq1AgqsvTGXs68F1G-R45vvWQ1kOgCYs06pBv4CJBRGRSKwZgm3Mewax_RGX6pxj1Fh1GxuhDDAzWMO35O4CwHiF6hoM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215" y="3231182"/>
            <a:ext cx="2239523" cy="167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754" y="3215600"/>
            <a:ext cx="2041704" cy="171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05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281175"/>
            <a:ext cx="6710786" cy="617856"/>
          </a:xfrm>
        </p:spPr>
        <p:txBody>
          <a:bodyPr>
            <a:noAutofit/>
          </a:bodyPr>
          <a:lstStyle/>
          <a:p>
            <a:r>
              <a:rPr lang="bg-BG" sz="2800" dirty="0"/>
              <a:t>Защо моделът </a:t>
            </a:r>
            <a:r>
              <a:rPr lang="ru-RU" sz="2800" dirty="0" smtClean="0"/>
              <a:t>“</a:t>
            </a:r>
            <a:r>
              <a:rPr lang="ru-RU" sz="2800" dirty="0" err="1"/>
              <a:t>Е</a:t>
            </a:r>
            <a:r>
              <a:rPr lang="ru-RU" sz="2800" dirty="0" err="1" smtClean="0"/>
              <a:t>дно</a:t>
            </a:r>
            <a:r>
              <a:rPr lang="ru-RU" sz="2800" dirty="0" smtClean="0"/>
              <a:t> </a:t>
            </a:r>
            <a:r>
              <a:rPr lang="ru-RU" sz="2800" dirty="0" err="1"/>
              <a:t>към</a:t>
            </a:r>
            <a:r>
              <a:rPr lang="ru-RU" sz="2800" dirty="0"/>
              <a:t> </a:t>
            </a:r>
            <a:r>
              <a:rPr lang="ru-RU" sz="2800" dirty="0" err="1" smtClean="0"/>
              <a:t>едно</a:t>
            </a:r>
            <a:r>
              <a:rPr lang="ru-RU" sz="2800" dirty="0" smtClean="0"/>
              <a:t> (1:1)”</a:t>
            </a:r>
            <a:r>
              <a:rPr lang="bg-BG" sz="2800" dirty="0" smtClean="0"/>
              <a:t>?</a:t>
            </a:r>
            <a:endParaRPr lang="en-US" sz="2800" dirty="0"/>
          </a:p>
        </p:txBody>
      </p:sp>
      <p:sp>
        <p:nvSpPr>
          <p:cNvPr id="6" name="Текстов контейнер 3"/>
          <p:cNvSpPr txBox="1">
            <a:spLocks/>
          </p:cNvSpPr>
          <p:nvPr/>
        </p:nvSpPr>
        <p:spPr>
          <a:xfrm>
            <a:off x="457199" y="899031"/>
            <a:ext cx="6405376" cy="402737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 smtClean="0"/>
              <a:t>4. Образователната </a:t>
            </a:r>
            <a:r>
              <a:rPr lang="ru-RU" sz="2000" dirty="0"/>
              <a:t>среда е </a:t>
            </a:r>
            <a:r>
              <a:rPr lang="ru-RU" sz="2000" dirty="0" err="1"/>
              <a:t>гъвкава</a:t>
            </a:r>
            <a:r>
              <a:rPr lang="ru-RU" sz="2000" dirty="0"/>
              <a:t>, </a:t>
            </a:r>
            <a:r>
              <a:rPr lang="ru-RU" sz="2000" dirty="0" err="1"/>
              <a:t>достъпна</a:t>
            </a:r>
            <a:r>
              <a:rPr lang="ru-RU" sz="2000" dirty="0"/>
              <a:t> и свободна</a:t>
            </a:r>
          </a:p>
          <a:p>
            <a:pPr marL="0" indent="0">
              <a:buNone/>
            </a:pPr>
            <a:r>
              <a:rPr lang="ru-RU" sz="2000" dirty="0" smtClean="0"/>
              <a:t>5. </a:t>
            </a:r>
            <a:r>
              <a:rPr lang="ru-RU" sz="2000" dirty="0" err="1" smtClean="0"/>
              <a:t>Учебното</a:t>
            </a:r>
            <a:r>
              <a:rPr lang="ru-RU" sz="2000" dirty="0" smtClean="0"/>
              <a:t> </a:t>
            </a:r>
            <a:r>
              <a:rPr lang="ru-RU" sz="2000" dirty="0" err="1"/>
              <a:t>съдържание</a:t>
            </a:r>
            <a:r>
              <a:rPr lang="ru-RU" sz="2000" dirty="0"/>
              <a:t> е </a:t>
            </a:r>
            <a:r>
              <a:rPr lang="ru-RU" sz="2000" dirty="0" err="1"/>
              <a:t>достъпно</a:t>
            </a:r>
            <a:r>
              <a:rPr lang="ru-RU" sz="2000" dirty="0"/>
              <a:t> по всяко </a:t>
            </a:r>
            <a:r>
              <a:rPr lang="ru-RU" sz="2000" dirty="0" err="1"/>
              <a:t>време</a:t>
            </a:r>
            <a:r>
              <a:rPr lang="ru-RU" sz="2000" dirty="0"/>
              <a:t>, </a:t>
            </a:r>
            <a:r>
              <a:rPr lang="ru-RU" sz="2000" dirty="0" err="1"/>
              <a:t>навсякъде</a:t>
            </a:r>
            <a:r>
              <a:rPr lang="ru-RU" sz="2000" dirty="0"/>
              <a:t>, за </a:t>
            </a:r>
            <a:r>
              <a:rPr lang="ru-RU" sz="2000" dirty="0" err="1"/>
              <a:t>всеки</a:t>
            </a:r>
            <a:r>
              <a:rPr lang="ru-RU" sz="2000" dirty="0"/>
              <a:t> чрез </a:t>
            </a:r>
            <a:r>
              <a:rPr lang="ru-RU" sz="2000" dirty="0" err="1"/>
              <a:t>облачната</a:t>
            </a:r>
            <a:r>
              <a:rPr lang="ru-RU" sz="2000" dirty="0"/>
              <a:t> платформа </a:t>
            </a:r>
            <a:r>
              <a:rPr lang="en-US" sz="2000" dirty="0"/>
              <a:t>Google Workspace </a:t>
            </a:r>
            <a:endParaRPr lang="bg-BG" sz="2000" dirty="0" smtClean="0"/>
          </a:p>
          <a:p>
            <a:pPr marL="0" indent="0">
              <a:buNone/>
            </a:pPr>
            <a:r>
              <a:rPr lang="ru-RU" sz="2000" dirty="0" smtClean="0"/>
              <a:t>6. Предполага </a:t>
            </a:r>
            <a:r>
              <a:rPr lang="ru-RU" sz="2000" dirty="0" err="1"/>
              <a:t>осъществяване</a:t>
            </a:r>
            <a:r>
              <a:rPr lang="ru-RU" sz="2000" dirty="0"/>
              <a:t> </a:t>
            </a:r>
            <a:r>
              <a:rPr lang="ru-RU" sz="2000" dirty="0" err="1"/>
              <a:t>както</a:t>
            </a:r>
            <a:r>
              <a:rPr lang="ru-RU" sz="2000" dirty="0"/>
              <a:t> на </a:t>
            </a:r>
            <a:r>
              <a:rPr lang="ru-RU" sz="2000" dirty="0" err="1"/>
              <a:t>смесен</a:t>
            </a:r>
            <a:r>
              <a:rPr lang="ru-RU" sz="2000" dirty="0"/>
              <a:t>, така и на </a:t>
            </a:r>
            <a:r>
              <a:rPr lang="ru-RU" sz="2000" dirty="0" err="1"/>
              <a:t>хибриден</a:t>
            </a:r>
            <a:r>
              <a:rPr lang="ru-RU" sz="2000" dirty="0"/>
              <a:t> </a:t>
            </a:r>
            <a:r>
              <a:rPr lang="ru-RU" sz="2000" dirty="0" err="1"/>
              <a:t>модел</a:t>
            </a:r>
            <a:r>
              <a:rPr lang="ru-RU" sz="2000" dirty="0"/>
              <a:t> на </a:t>
            </a:r>
            <a:r>
              <a:rPr lang="ru-RU" sz="2000" dirty="0" smtClean="0"/>
              <a:t>обучение</a:t>
            </a:r>
            <a:endParaRPr lang="bg-BG" sz="2000" dirty="0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260" y="3358425"/>
            <a:ext cx="1764342" cy="14073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Content Placeholder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1662" y="3358425"/>
            <a:ext cx="2383347" cy="14047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998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281175"/>
            <a:ext cx="6710786" cy="617856"/>
          </a:xfrm>
        </p:spPr>
        <p:txBody>
          <a:bodyPr>
            <a:noAutofit/>
          </a:bodyPr>
          <a:lstStyle/>
          <a:p>
            <a:r>
              <a:rPr lang="bg-BG" sz="2800" dirty="0" smtClean="0"/>
              <a:t>Как моделът „Едно към едно (1:1)“ кореспондира със съвременните ученици?</a:t>
            </a:r>
            <a:endParaRPr lang="en-US" sz="2800" dirty="0"/>
          </a:p>
        </p:txBody>
      </p:sp>
      <p:sp>
        <p:nvSpPr>
          <p:cNvPr id="6" name="Текстов контейнер 3"/>
          <p:cNvSpPr txBox="1">
            <a:spLocks/>
          </p:cNvSpPr>
          <p:nvPr/>
        </p:nvSpPr>
        <p:spPr>
          <a:xfrm>
            <a:off x="457199" y="1197405"/>
            <a:ext cx="6405376" cy="372900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ru-RU" sz="2000" dirty="0" smtClean="0"/>
              <a:t>1. </a:t>
            </a:r>
            <a:r>
              <a:rPr lang="ru-RU" sz="2000" dirty="0"/>
              <a:t>Учениците </a:t>
            </a:r>
            <a:r>
              <a:rPr lang="ru-RU" sz="2000" dirty="0" err="1"/>
              <a:t>прекарват</a:t>
            </a:r>
            <a:r>
              <a:rPr lang="ru-RU" sz="2000" dirty="0"/>
              <a:t> </a:t>
            </a:r>
            <a:r>
              <a:rPr lang="ru-RU" sz="2000" dirty="0" err="1"/>
              <a:t>времето</a:t>
            </a:r>
            <a:r>
              <a:rPr lang="ru-RU" sz="2000" dirty="0"/>
              <a:t> си пред </a:t>
            </a:r>
            <a:r>
              <a:rPr lang="ru-RU" sz="2000" dirty="0" err="1"/>
              <a:t>екрана</a:t>
            </a:r>
            <a:r>
              <a:rPr lang="ru-RU" sz="2000" dirty="0"/>
              <a:t> по </a:t>
            </a:r>
            <a:r>
              <a:rPr lang="ru-RU" sz="2000" dirty="0" err="1"/>
              <a:t>смислен</a:t>
            </a:r>
            <a:r>
              <a:rPr lang="ru-RU" sz="2000" dirty="0"/>
              <a:t> начин и </a:t>
            </a:r>
            <a:r>
              <a:rPr lang="ru-RU" sz="2000" dirty="0" err="1"/>
              <a:t>овладяват</a:t>
            </a:r>
            <a:r>
              <a:rPr lang="ru-RU" sz="2000" dirty="0"/>
              <a:t> </a:t>
            </a:r>
            <a:r>
              <a:rPr lang="ru-RU" sz="2000" dirty="0" err="1"/>
              <a:t>най-съвременни</a:t>
            </a:r>
            <a:r>
              <a:rPr lang="ru-RU" sz="2000" dirty="0"/>
              <a:t> </a:t>
            </a:r>
            <a:r>
              <a:rPr lang="ru-RU" sz="2000" dirty="0" err="1"/>
              <a:t>дигитални</a:t>
            </a:r>
            <a:r>
              <a:rPr lang="ru-RU" sz="2000" dirty="0"/>
              <a:t> </a:t>
            </a:r>
            <a:r>
              <a:rPr lang="ru-RU" sz="2000" dirty="0" err="1"/>
              <a:t>инструменти</a:t>
            </a:r>
            <a:r>
              <a:rPr lang="ru-RU" sz="2000" dirty="0"/>
              <a:t> в  </a:t>
            </a:r>
            <a:r>
              <a:rPr lang="ru-RU" sz="2000" dirty="0" err="1"/>
              <a:t>сигурна</a:t>
            </a:r>
            <a:r>
              <a:rPr lang="ru-RU" sz="2000" dirty="0"/>
              <a:t> среда, физически и </a:t>
            </a:r>
            <a:r>
              <a:rPr lang="ru-RU" sz="2000" dirty="0" smtClean="0"/>
              <a:t>онлайн.</a:t>
            </a:r>
          </a:p>
          <a:p>
            <a:pPr marL="0" indent="0" fontAlgn="base">
              <a:buNone/>
            </a:pPr>
            <a:r>
              <a:rPr lang="ru-RU" sz="2000" dirty="0" smtClean="0"/>
              <a:t>2. </a:t>
            </a:r>
            <a:r>
              <a:rPr lang="ru-RU" sz="2000" dirty="0" err="1" smtClean="0"/>
              <a:t>Използването</a:t>
            </a:r>
            <a:r>
              <a:rPr lang="ru-RU" sz="2000" dirty="0" smtClean="0"/>
              <a:t> </a:t>
            </a:r>
            <a:r>
              <a:rPr lang="ru-RU" sz="2000" dirty="0"/>
              <a:t>на </a:t>
            </a:r>
            <a:r>
              <a:rPr lang="ru-RU" sz="2000" dirty="0" err="1"/>
              <a:t>електронно</a:t>
            </a:r>
            <a:r>
              <a:rPr lang="ru-RU" sz="2000" dirty="0"/>
              <a:t> устройство, </a:t>
            </a:r>
            <a:r>
              <a:rPr lang="ru-RU" sz="2000" dirty="0" err="1" smtClean="0"/>
              <a:t>съчетано</a:t>
            </a:r>
            <a:r>
              <a:rPr lang="ru-RU" sz="2000" dirty="0" smtClean="0"/>
              <a:t> с </a:t>
            </a:r>
            <a:r>
              <a:rPr lang="ru-RU" sz="2000" dirty="0" err="1" smtClean="0"/>
              <a:t>безжичен</a:t>
            </a:r>
            <a:r>
              <a:rPr lang="ru-RU" sz="2000" dirty="0" smtClean="0"/>
              <a:t> </a:t>
            </a:r>
            <a:r>
              <a:rPr lang="ru-RU" sz="2000" dirty="0"/>
              <a:t>интернет и </a:t>
            </a:r>
            <a:r>
              <a:rPr lang="ru-RU" sz="2000" dirty="0" err="1"/>
              <a:t>облачни</a:t>
            </a:r>
            <a:r>
              <a:rPr lang="ru-RU" sz="2000" dirty="0"/>
              <a:t> </a:t>
            </a:r>
            <a:r>
              <a:rPr lang="ru-RU" sz="2000" dirty="0" smtClean="0"/>
              <a:t>технологии, </a:t>
            </a:r>
            <a:r>
              <a:rPr lang="ru-RU" sz="2000" dirty="0" err="1" smtClean="0"/>
              <a:t>позволява</a:t>
            </a:r>
            <a:r>
              <a:rPr lang="ru-RU" sz="2000" dirty="0" smtClean="0"/>
              <a:t> </a:t>
            </a:r>
            <a:r>
              <a:rPr lang="ru-RU" sz="2000" dirty="0" err="1"/>
              <a:t>непрекъснат</a:t>
            </a:r>
            <a:r>
              <a:rPr lang="ru-RU" sz="2000" dirty="0"/>
              <a:t> </a:t>
            </a:r>
            <a:r>
              <a:rPr lang="ru-RU" sz="2000" dirty="0" err="1"/>
              <a:t>достъп</a:t>
            </a:r>
            <a:r>
              <a:rPr lang="ru-RU" sz="2000" dirty="0"/>
              <a:t> до информация и </a:t>
            </a:r>
            <a:r>
              <a:rPr lang="ru-RU" sz="2000" dirty="0" err="1"/>
              <a:t>дава</a:t>
            </a:r>
            <a:r>
              <a:rPr lang="ru-RU" sz="2000" dirty="0"/>
              <a:t> </a:t>
            </a:r>
            <a:r>
              <a:rPr lang="ru-RU" sz="2000" dirty="0" err="1"/>
              <a:t>възможности</a:t>
            </a:r>
            <a:r>
              <a:rPr lang="ru-RU" sz="2000" dirty="0"/>
              <a:t> за </a:t>
            </a:r>
            <a:r>
              <a:rPr lang="ru-RU" sz="2000" dirty="0" err="1"/>
              <a:t>самостоятелно</a:t>
            </a:r>
            <a:r>
              <a:rPr lang="ru-RU" sz="2000" dirty="0"/>
              <a:t> </a:t>
            </a:r>
            <a:r>
              <a:rPr lang="ru-RU" sz="2000" dirty="0" err="1" smtClean="0"/>
              <a:t>учене</a:t>
            </a:r>
            <a:r>
              <a:rPr lang="ru-RU" sz="2000" dirty="0"/>
              <a:t> </a:t>
            </a:r>
            <a:r>
              <a:rPr lang="ru-RU" sz="2000" dirty="0" err="1" smtClean="0"/>
              <a:t>със</a:t>
            </a:r>
            <a:r>
              <a:rPr lang="ru-RU" sz="2000" dirty="0" smtClean="0"/>
              <a:t> </a:t>
            </a:r>
            <a:r>
              <a:rPr lang="ru-RU" sz="2000" dirty="0" err="1" smtClean="0"/>
              <a:t>собствено</a:t>
            </a:r>
            <a:r>
              <a:rPr lang="ru-RU" sz="2000" dirty="0" smtClean="0"/>
              <a:t> темпо.</a:t>
            </a:r>
          </a:p>
        </p:txBody>
      </p:sp>
      <p:pic>
        <p:nvPicPr>
          <p:cNvPr id="5" name="Picture 2" descr="Google Workspace - Digi Infotec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6" y="3636220"/>
            <a:ext cx="2004328" cy="12901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0451" y="3636221"/>
            <a:ext cx="2535803" cy="12901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381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281175"/>
            <a:ext cx="6710786" cy="617856"/>
          </a:xfrm>
        </p:spPr>
        <p:txBody>
          <a:bodyPr>
            <a:noAutofit/>
          </a:bodyPr>
          <a:lstStyle/>
          <a:p>
            <a:r>
              <a:rPr lang="bg-BG" sz="2800" dirty="0" smtClean="0"/>
              <a:t>Как моделът „Едно към едно (1:1) кореспондира със съвременните ученици?</a:t>
            </a:r>
            <a:endParaRPr lang="en-US" sz="2800" dirty="0"/>
          </a:p>
        </p:txBody>
      </p:sp>
      <p:sp>
        <p:nvSpPr>
          <p:cNvPr id="6" name="Текстов контейнер 3"/>
          <p:cNvSpPr txBox="1">
            <a:spLocks/>
          </p:cNvSpPr>
          <p:nvPr/>
        </p:nvSpPr>
        <p:spPr>
          <a:xfrm>
            <a:off x="457199" y="1197405"/>
            <a:ext cx="6405376" cy="372900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ru-RU" sz="2000" dirty="0"/>
              <a:t>3. </a:t>
            </a:r>
            <a:r>
              <a:rPr lang="bg-BG" sz="2000" dirty="0"/>
              <a:t>Учениците учат самостоятелно и/или в </a:t>
            </a:r>
            <a:r>
              <a:rPr lang="bg-BG" sz="2000" dirty="0" smtClean="0"/>
              <a:t>сътрудничество</a:t>
            </a:r>
          </a:p>
          <a:p>
            <a:pPr marL="0" indent="0" fontAlgn="base">
              <a:buNone/>
            </a:pPr>
            <a:endParaRPr lang="bg-BG" sz="2000" dirty="0"/>
          </a:p>
          <a:p>
            <a:pPr marL="0" indent="0" fontAlgn="base">
              <a:buNone/>
            </a:pPr>
            <a:endParaRPr lang="bg-BG" sz="2000" dirty="0" smtClean="0"/>
          </a:p>
          <a:p>
            <a:pPr marL="0" indent="0" fontAlgn="base">
              <a:buNone/>
            </a:pPr>
            <a:endParaRPr lang="bg-BG" sz="2000" dirty="0"/>
          </a:p>
          <a:p>
            <a:pPr marL="0" indent="0" fontAlgn="base">
              <a:buNone/>
            </a:pPr>
            <a:endParaRPr lang="bg-BG" sz="2000" dirty="0" smtClean="0"/>
          </a:p>
          <a:p>
            <a:pPr marL="0" indent="0" fontAlgn="base">
              <a:buNone/>
            </a:pPr>
            <a:endParaRPr lang="bg-BG" sz="2000" dirty="0"/>
          </a:p>
          <a:p>
            <a:pPr marL="0" indent="0" fontAlgn="base">
              <a:buNone/>
            </a:pPr>
            <a:r>
              <a:rPr lang="ru-RU" sz="2000" dirty="0" smtClean="0"/>
              <a:t>4</a:t>
            </a:r>
            <a:r>
              <a:rPr lang="ru-RU" sz="2000" dirty="0"/>
              <a:t>. </a:t>
            </a:r>
            <a:r>
              <a:rPr lang="ru-RU" sz="2000" dirty="0" err="1"/>
              <a:t>Осигурява</a:t>
            </a:r>
            <a:r>
              <a:rPr lang="ru-RU" sz="2000" dirty="0"/>
              <a:t> „персонализация в </a:t>
            </a:r>
            <a:r>
              <a:rPr lang="ru-RU" sz="2000" dirty="0" err="1"/>
              <a:t>обучението</a:t>
            </a:r>
            <a:r>
              <a:rPr lang="ru-RU" sz="2000" dirty="0"/>
              <a:t> и </a:t>
            </a:r>
            <a:r>
              <a:rPr lang="ru-RU" sz="2000" dirty="0" err="1"/>
              <a:t>индивидуалното</a:t>
            </a:r>
            <a:r>
              <a:rPr lang="ru-RU" sz="2000" dirty="0"/>
              <a:t> </a:t>
            </a:r>
            <a:r>
              <a:rPr lang="ru-RU" sz="2000" dirty="0" err="1"/>
              <a:t>усвояване</a:t>
            </a:r>
            <a:r>
              <a:rPr lang="ru-RU" sz="2000" dirty="0"/>
              <a:t> на </a:t>
            </a:r>
            <a:r>
              <a:rPr lang="ru-RU" sz="2000" dirty="0" err="1"/>
              <a:t>дигиталното</a:t>
            </a:r>
            <a:r>
              <a:rPr lang="ru-RU" sz="2000" dirty="0"/>
              <a:t> </a:t>
            </a:r>
            <a:r>
              <a:rPr lang="ru-RU" sz="2000" dirty="0" err="1"/>
              <a:t>учебно</a:t>
            </a:r>
            <a:r>
              <a:rPr lang="ru-RU" sz="2000" dirty="0"/>
              <a:t> </a:t>
            </a:r>
            <a:r>
              <a:rPr lang="ru-RU" sz="2000" dirty="0" err="1"/>
              <a:t>съдържание</a:t>
            </a:r>
            <a:r>
              <a:rPr lang="ru-RU" sz="2000" dirty="0"/>
              <a:t> в активна, </a:t>
            </a:r>
            <a:r>
              <a:rPr lang="ru-RU" sz="2000" dirty="0" err="1"/>
              <a:t>гъвкава</a:t>
            </a:r>
            <a:r>
              <a:rPr lang="ru-RU" sz="2000" dirty="0"/>
              <a:t> и постоянно </a:t>
            </a:r>
            <a:r>
              <a:rPr lang="ru-RU" sz="2000" dirty="0" err="1"/>
              <a:t>развиваща</a:t>
            </a:r>
            <a:r>
              <a:rPr lang="ru-RU" sz="2000" dirty="0"/>
              <a:t> се </a:t>
            </a:r>
            <a:r>
              <a:rPr lang="ru-RU" sz="2000" dirty="0" err="1"/>
              <a:t>образователна</a:t>
            </a:r>
            <a:r>
              <a:rPr lang="ru-RU" sz="2000" dirty="0"/>
              <a:t> среда“ (</a:t>
            </a:r>
            <a:r>
              <a:rPr lang="ru-RU" sz="2000" dirty="0" err="1"/>
              <a:t>Rosen</a:t>
            </a:r>
            <a:r>
              <a:rPr lang="ru-RU" sz="2000" dirty="0"/>
              <a:t>, </a:t>
            </a:r>
            <a:r>
              <a:rPr lang="ru-RU" sz="2000" dirty="0" err="1"/>
              <a:t>Beck-Hill</a:t>
            </a:r>
            <a:r>
              <a:rPr lang="ru-RU" sz="2000" dirty="0"/>
              <a:t>, 2012</a:t>
            </a:r>
            <a:r>
              <a:rPr lang="ru-RU" sz="2000" dirty="0" smtClean="0"/>
              <a:t>)</a:t>
            </a:r>
            <a:endParaRPr lang="ru-RU" sz="2000" dirty="0"/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310" y="1655520"/>
            <a:ext cx="3418485" cy="1704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335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281175"/>
            <a:ext cx="6710786" cy="617856"/>
          </a:xfrm>
        </p:spPr>
        <p:txBody>
          <a:bodyPr>
            <a:noAutofit/>
          </a:bodyPr>
          <a:lstStyle/>
          <a:p>
            <a:r>
              <a:rPr lang="bg-BG" sz="2800" dirty="0" smtClean="0"/>
              <a:t>Как моделът „Едно към едно (1:1) кореспондира със съвременните ученици?</a:t>
            </a:r>
            <a:endParaRPr lang="en-US" sz="2800" dirty="0"/>
          </a:p>
        </p:txBody>
      </p:sp>
      <p:sp>
        <p:nvSpPr>
          <p:cNvPr id="6" name="Текстов контейнер 3"/>
          <p:cNvSpPr txBox="1">
            <a:spLocks/>
          </p:cNvSpPr>
          <p:nvPr/>
        </p:nvSpPr>
        <p:spPr>
          <a:xfrm>
            <a:off x="457199" y="1197404"/>
            <a:ext cx="6405376" cy="38176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ru-RU" sz="2000" dirty="0" smtClean="0"/>
              <a:t>5. </a:t>
            </a:r>
            <a:r>
              <a:rPr lang="bg-BG" sz="2000" dirty="0" smtClean="0"/>
              <a:t>Учениците развиват </a:t>
            </a:r>
            <a:r>
              <a:rPr lang="ru-RU" sz="2000" dirty="0"/>
              <a:t>система от компетентности и </a:t>
            </a:r>
            <a:r>
              <a:rPr lang="ru-RU" sz="2000" dirty="0" err="1" smtClean="0"/>
              <a:t>преносими</a:t>
            </a:r>
            <a:r>
              <a:rPr lang="ru-RU" sz="2000" dirty="0" smtClean="0"/>
              <a:t> умения за 21 век </a:t>
            </a:r>
          </a:p>
          <a:p>
            <a:pPr marL="0" indent="0" fontAlgn="base">
              <a:buNone/>
            </a:pPr>
            <a:endParaRPr lang="ru-RU" sz="2000" dirty="0"/>
          </a:p>
          <a:p>
            <a:pPr marL="0" indent="0" fontAlgn="base">
              <a:buNone/>
            </a:pPr>
            <a:endParaRPr lang="ru-RU" sz="2000" dirty="0" smtClean="0"/>
          </a:p>
          <a:p>
            <a:pPr marL="0" indent="0" fontAlgn="base">
              <a:buNone/>
            </a:pPr>
            <a:endParaRPr lang="ru-RU" sz="2000" dirty="0"/>
          </a:p>
          <a:p>
            <a:pPr marL="0" indent="0" fontAlgn="base">
              <a:buNone/>
            </a:pPr>
            <a:endParaRPr lang="ru-RU" sz="2000" dirty="0" smtClean="0"/>
          </a:p>
          <a:p>
            <a:pPr marL="0" indent="0" fontAlgn="base">
              <a:buNone/>
            </a:pPr>
            <a:endParaRPr lang="ru-RU" sz="2000" dirty="0"/>
          </a:p>
          <a:p>
            <a:pPr marL="0" indent="0" fontAlgn="base">
              <a:buNone/>
            </a:pPr>
            <a:r>
              <a:rPr lang="ru-RU" sz="2000" dirty="0" smtClean="0"/>
              <a:t>6</a:t>
            </a:r>
            <a:r>
              <a:rPr lang="ru-RU" sz="2000" dirty="0"/>
              <a:t>. </a:t>
            </a:r>
            <a:r>
              <a:rPr lang="ru-RU" sz="2000" dirty="0" err="1" smtClean="0"/>
              <a:t>Предоставя</a:t>
            </a:r>
            <a:r>
              <a:rPr lang="ru-RU" sz="2000" dirty="0" smtClean="0"/>
              <a:t> </a:t>
            </a:r>
            <a:r>
              <a:rPr lang="ru-RU" sz="2000" dirty="0" err="1" smtClean="0"/>
              <a:t>по-голяма</a:t>
            </a:r>
            <a:r>
              <a:rPr lang="ru-RU" sz="2000" dirty="0" smtClean="0"/>
              <a:t> </a:t>
            </a:r>
            <a:r>
              <a:rPr lang="ru-RU" sz="2000" dirty="0" err="1"/>
              <a:t>автономност</a:t>
            </a:r>
            <a:r>
              <a:rPr lang="ru-RU" sz="2000" dirty="0"/>
              <a:t> и </a:t>
            </a:r>
            <a:r>
              <a:rPr lang="ru-RU" sz="2000" dirty="0" err="1" smtClean="0"/>
              <a:t>независимост</a:t>
            </a:r>
            <a:r>
              <a:rPr lang="ru-RU" sz="2000" dirty="0" smtClean="0"/>
              <a:t> </a:t>
            </a:r>
            <a:r>
              <a:rPr lang="ru-RU" sz="2000" dirty="0"/>
              <a:t>в </a:t>
            </a:r>
            <a:r>
              <a:rPr lang="ru-RU" sz="2000" dirty="0" err="1" smtClean="0"/>
              <a:t>ученето</a:t>
            </a:r>
            <a:r>
              <a:rPr lang="ru-RU" sz="2000" dirty="0" smtClean="0"/>
              <a:t>, </a:t>
            </a:r>
            <a:r>
              <a:rPr lang="ru-RU" sz="2000" dirty="0" err="1" smtClean="0"/>
              <a:t>учебните</a:t>
            </a:r>
            <a:r>
              <a:rPr lang="ru-RU" sz="2000" dirty="0" smtClean="0"/>
              <a:t> задания и </a:t>
            </a:r>
            <a:r>
              <a:rPr lang="ru-RU" sz="2000" dirty="0"/>
              <a:t>работа на учениците (</a:t>
            </a:r>
            <a:r>
              <a:rPr lang="ru-RU" sz="2000" dirty="0" err="1"/>
              <a:t>Zheng</a:t>
            </a:r>
            <a:r>
              <a:rPr lang="ru-RU" sz="2000" dirty="0"/>
              <a:t>, </a:t>
            </a:r>
            <a:r>
              <a:rPr lang="ru-RU" sz="2000" dirty="0" err="1"/>
              <a:t>Warschauer</a:t>
            </a:r>
            <a:r>
              <a:rPr lang="ru-RU" sz="2000" dirty="0"/>
              <a:t>, </a:t>
            </a:r>
            <a:r>
              <a:rPr lang="ru-RU" sz="2000" dirty="0" err="1"/>
              <a:t>Lin</a:t>
            </a:r>
            <a:r>
              <a:rPr lang="ru-RU" sz="2000" dirty="0"/>
              <a:t> и </a:t>
            </a:r>
            <a:r>
              <a:rPr lang="ru-RU" sz="2000" dirty="0" err="1"/>
              <a:t>Chang</a:t>
            </a:r>
            <a:r>
              <a:rPr lang="ru-RU" sz="2000" dirty="0"/>
              <a:t>, </a:t>
            </a:r>
            <a:r>
              <a:rPr lang="ru-RU" sz="2000" dirty="0" smtClean="0"/>
              <a:t>2016).</a:t>
            </a:r>
            <a:endParaRPr lang="ru-RU" sz="2000" dirty="0"/>
          </a:p>
        </p:txBody>
      </p:sp>
      <p:sp>
        <p:nvSpPr>
          <p:cNvPr id="2" name="AutoShape 2" descr="10 ценни кариерни умения през 21 век - Агенция за подбор на персонал -  Хорайзънс Българ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pic>
        <p:nvPicPr>
          <p:cNvPr id="8198" name="Picture 6" descr="10 ЦЕННИ КАРИЕРНИ УМЕНИЯ ПРЕЗ 21 ВЕ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379" y="1940610"/>
            <a:ext cx="3579015" cy="179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69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281175"/>
            <a:ext cx="6710786" cy="617856"/>
          </a:xfrm>
        </p:spPr>
        <p:txBody>
          <a:bodyPr>
            <a:noAutofit/>
          </a:bodyPr>
          <a:lstStyle/>
          <a:p>
            <a:r>
              <a:rPr lang="bg-BG" sz="2800" dirty="0" smtClean="0"/>
              <a:t>Как моделът „Едно към едно (1:1) кореспондира със съвременните ученици?</a:t>
            </a:r>
            <a:endParaRPr lang="en-US" sz="2800" dirty="0"/>
          </a:p>
        </p:txBody>
      </p:sp>
      <p:sp>
        <p:nvSpPr>
          <p:cNvPr id="6" name="Текстов контейнер 3"/>
          <p:cNvSpPr txBox="1">
            <a:spLocks/>
          </p:cNvSpPr>
          <p:nvPr/>
        </p:nvSpPr>
        <p:spPr>
          <a:xfrm>
            <a:off x="457199" y="1197404"/>
            <a:ext cx="6405376" cy="38176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ru-RU" sz="2000" dirty="0" smtClean="0"/>
              <a:t>7. “Учениците </a:t>
            </a:r>
            <a:r>
              <a:rPr lang="ru-RU" sz="2000" dirty="0"/>
              <a:t>и </a:t>
            </a:r>
            <a:r>
              <a:rPr lang="ru-RU" sz="2000" dirty="0" err="1"/>
              <a:t>учителите</a:t>
            </a:r>
            <a:r>
              <a:rPr lang="ru-RU" sz="2000" dirty="0"/>
              <a:t> се </a:t>
            </a:r>
            <a:r>
              <a:rPr lang="ru-RU" sz="2000" dirty="0" err="1"/>
              <a:t>отдалечават</a:t>
            </a:r>
            <a:r>
              <a:rPr lang="ru-RU" sz="2000" dirty="0"/>
              <a:t> от </a:t>
            </a:r>
            <a:r>
              <a:rPr lang="ru-RU" sz="2000" dirty="0" err="1"/>
              <a:t>поведението</a:t>
            </a:r>
            <a:r>
              <a:rPr lang="ru-RU" sz="2000" dirty="0"/>
              <a:t> на </a:t>
            </a:r>
            <a:r>
              <a:rPr lang="ru-RU" sz="2000" dirty="0" err="1"/>
              <a:t>консуматори</a:t>
            </a:r>
            <a:r>
              <a:rPr lang="ru-RU" sz="2000" dirty="0"/>
              <a:t> на услуги, </a:t>
            </a:r>
            <a:r>
              <a:rPr lang="ru-RU" sz="2000" dirty="0" err="1"/>
              <a:t>които</a:t>
            </a:r>
            <a:r>
              <a:rPr lang="ru-RU" sz="2000" dirty="0"/>
              <a:t> </a:t>
            </a:r>
            <a:r>
              <a:rPr lang="ru-RU" sz="2000" dirty="0" err="1"/>
              <a:t>дигиталните</a:t>
            </a:r>
            <a:r>
              <a:rPr lang="ru-RU" sz="2000" dirty="0"/>
              <a:t> технологии и интернет предоставят, и </a:t>
            </a:r>
            <a:r>
              <a:rPr lang="ru-RU" sz="2000" dirty="0" err="1"/>
              <a:t>започват</a:t>
            </a:r>
            <a:r>
              <a:rPr lang="ru-RU" sz="2000" dirty="0"/>
              <a:t> да </a:t>
            </a:r>
            <a:r>
              <a:rPr lang="ru-RU" sz="2000" dirty="0" err="1"/>
              <a:t>използват</a:t>
            </a:r>
            <a:r>
              <a:rPr lang="ru-RU" sz="2000" dirty="0"/>
              <a:t> </a:t>
            </a:r>
            <a:r>
              <a:rPr lang="ru-RU" sz="2000" dirty="0" err="1"/>
              <a:t>уменията</a:t>
            </a:r>
            <a:r>
              <a:rPr lang="ru-RU" sz="2000" dirty="0"/>
              <a:t> си за да </a:t>
            </a:r>
            <a:r>
              <a:rPr lang="ru-RU" sz="2000" dirty="0" err="1"/>
              <a:t>създават</a:t>
            </a:r>
            <a:r>
              <a:rPr lang="ru-RU" sz="2000" dirty="0"/>
              <a:t> </a:t>
            </a:r>
            <a:r>
              <a:rPr lang="ru-RU" sz="2000" dirty="0" err="1"/>
              <a:t>реални</a:t>
            </a:r>
            <a:r>
              <a:rPr lang="ru-RU" sz="2000" dirty="0"/>
              <a:t> </a:t>
            </a:r>
            <a:r>
              <a:rPr lang="ru-RU" sz="2000" dirty="0" err="1"/>
              <a:t>продукти</a:t>
            </a:r>
            <a:r>
              <a:rPr lang="ru-RU" sz="2000" dirty="0"/>
              <a:t> и </a:t>
            </a:r>
            <a:r>
              <a:rPr lang="ru-RU" sz="2000" dirty="0" err="1"/>
              <a:t>електронно</a:t>
            </a:r>
            <a:r>
              <a:rPr lang="ru-RU" sz="2000" dirty="0"/>
              <a:t> </a:t>
            </a:r>
            <a:r>
              <a:rPr lang="ru-RU" sz="2000" dirty="0" err="1"/>
              <a:t>съдържание</a:t>
            </a:r>
            <a:r>
              <a:rPr lang="ru-RU" sz="2000" dirty="0"/>
              <a:t>“ (</a:t>
            </a:r>
            <a:r>
              <a:rPr lang="ru-RU" sz="2000" dirty="0" err="1"/>
              <a:t>Zheng</a:t>
            </a:r>
            <a:r>
              <a:rPr lang="ru-RU" sz="2000" dirty="0"/>
              <a:t>, </a:t>
            </a:r>
            <a:r>
              <a:rPr lang="ru-RU" sz="2000" dirty="0" err="1"/>
              <a:t>Warschauer</a:t>
            </a:r>
            <a:r>
              <a:rPr lang="ru-RU" sz="2000" dirty="0"/>
              <a:t>, </a:t>
            </a:r>
            <a:r>
              <a:rPr lang="ru-RU" sz="2000" dirty="0" err="1"/>
              <a:t>Lin</a:t>
            </a:r>
            <a:r>
              <a:rPr lang="ru-RU" sz="2000" dirty="0"/>
              <a:t>, 2016)</a:t>
            </a:r>
          </a:p>
          <a:p>
            <a:pPr marL="0" indent="0" fontAlgn="base">
              <a:buNone/>
            </a:pPr>
            <a:r>
              <a:rPr lang="ru-RU" sz="2000" dirty="0" smtClean="0"/>
              <a:t>8</a:t>
            </a:r>
            <a:r>
              <a:rPr lang="ru-RU" sz="2000" dirty="0"/>
              <a:t>. </a:t>
            </a:r>
            <a:r>
              <a:rPr lang="ru-RU" sz="2000" dirty="0" err="1" smtClean="0"/>
              <a:t>Променя</a:t>
            </a:r>
            <a:r>
              <a:rPr lang="ru-RU" sz="2000" dirty="0" smtClean="0"/>
              <a:t> се </a:t>
            </a:r>
            <a:r>
              <a:rPr lang="ru-RU" sz="2000" dirty="0" err="1" smtClean="0"/>
              <a:t>ролята</a:t>
            </a:r>
            <a:r>
              <a:rPr lang="ru-RU" sz="2000" dirty="0" smtClean="0"/>
              <a:t> на учителя</a:t>
            </a:r>
            <a:r>
              <a:rPr lang="ru-RU" sz="2000" dirty="0"/>
              <a:t>, </a:t>
            </a:r>
            <a:r>
              <a:rPr lang="ru-RU" sz="2000" dirty="0" smtClean="0"/>
              <a:t>“</a:t>
            </a:r>
            <a:r>
              <a:rPr lang="ru-RU" sz="2000" dirty="0" err="1" smtClean="0"/>
              <a:t>който</a:t>
            </a:r>
            <a:r>
              <a:rPr lang="ru-RU" sz="2000" dirty="0" smtClean="0"/>
              <a:t> </a:t>
            </a:r>
            <a:r>
              <a:rPr lang="ru-RU" sz="2000" dirty="0"/>
              <a:t>от </a:t>
            </a:r>
            <a:r>
              <a:rPr lang="ru-RU" sz="2000" dirty="0" err="1"/>
              <a:t>учител</a:t>
            </a:r>
            <a:r>
              <a:rPr lang="ru-RU" sz="2000" dirty="0"/>
              <a:t>, </a:t>
            </a:r>
            <a:r>
              <a:rPr lang="ru-RU" sz="2000" dirty="0" err="1"/>
              <a:t>даващ</a:t>
            </a:r>
            <a:r>
              <a:rPr lang="ru-RU" sz="2000" dirty="0"/>
              <a:t> знания, се </a:t>
            </a:r>
            <a:r>
              <a:rPr lang="ru-RU" sz="2000" dirty="0" err="1"/>
              <a:t>превръща</a:t>
            </a:r>
            <a:r>
              <a:rPr lang="ru-RU" sz="2000" dirty="0"/>
              <a:t> в </a:t>
            </a:r>
            <a:r>
              <a:rPr lang="ru-RU" sz="2000" dirty="0" err="1"/>
              <a:t>учител-консултант</a:t>
            </a:r>
            <a:r>
              <a:rPr lang="ru-RU" sz="2000" dirty="0"/>
              <a:t>, ментор, </a:t>
            </a:r>
            <a:r>
              <a:rPr lang="ru-RU" sz="2000" dirty="0" err="1"/>
              <a:t>мотиватор</a:t>
            </a:r>
            <a:r>
              <a:rPr lang="ru-RU" sz="2000" dirty="0"/>
              <a:t> на </a:t>
            </a:r>
            <a:r>
              <a:rPr lang="ru-RU" sz="2000" dirty="0" err="1"/>
              <a:t>дейността</a:t>
            </a:r>
            <a:r>
              <a:rPr lang="ru-RU" sz="2000" dirty="0"/>
              <a:t> на учениците“ (</a:t>
            </a:r>
            <a:r>
              <a:rPr lang="ru-RU" sz="2000" dirty="0" err="1"/>
              <a:t>Zheng</a:t>
            </a:r>
            <a:r>
              <a:rPr lang="ru-RU" sz="2000" dirty="0"/>
              <a:t>, </a:t>
            </a:r>
            <a:r>
              <a:rPr lang="ru-RU" sz="2000" dirty="0" err="1"/>
              <a:t>Warschauer</a:t>
            </a:r>
            <a:r>
              <a:rPr lang="ru-RU" sz="2000" dirty="0"/>
              <a:t>, </a:t>
            </a:r>
            <a:r>
              <a:rPr lang="ru-RU" sz="2000" dirty="0" err="1"/>
              <a:t>Lin</a:t>
            </a:r>
            <a:r>
              <a:rPr lang="ru-RU" sz="2000" dirty="0"/>
              <a:t>, 2016)</a:t>
            </a:r>
          </a:p>
        </p:txBody>
      </p:sp>
    </p:spTree>
    <p:extLst>
      <p:ext uri="{BB962C8B-B14F-4D97-AF65-F5344CB8AC3E}">
        <p14:creationId xmlns:p14="http://schemas.microsoft.com/office/powerpoint/2010/main" val="154316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281175"/>
            <a:ext cx="6710786" cy="617856"/>
          </a:xfrm>
        </p:spPr>
        <p:txBody>
          <a:bodyPr>
            <a:noAutofit/>
          </a:bodyPr>
          <a:lstStyle/>
          <a:p>
            <a:r>
              <a:rPr lang="bg-BG" sz="2800" dirty="0" smtClean="0"/>
              <a:t>Как моделът „Едно към едно (1:1) кореспондира със съвременните ученици?</a:t>
            </a:r>
            <a:endParaRPr lang="en-US" sz="2800" dirty="0"/>
          </a:p>
        </p:txBody>
      </p:sp>
      <p:sp>
        <p:nvSpPr>
          <p:cNvPr id="6" name="Текстов контейнер 3"/>
          <p:cNvSpPr txBox="1">
            <a:spLocks/>
          </p:cNvSpPr>
          <p:nvPr/>
        </p:nvSpPr>
        <p:spPr>
          <a:xfrm>
            <a:off x="457199" y="1197404"/>
            <a:ext cx="6405376" cy="38176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ru-RU" sz="2000" dirty="0"/>
              <a:t>9</a:t>
            </a:r>
            <a:r>
              <a:rPr lang="ru-RU" sz="2000" dirty="0" smtClean="0"/>
              <a:t>. </a:t>
            </a:r>
            <a:r>
              <a:rPr lang="ru-RU" sz="2000" dirty="0" err="1" smtClean="0"/>
              <a:t>Позволява</a:t>
            </a:r>
            <a:r>
              <a:rPr lang="ru-RU" sz="2000" dirty="0" smtClean="0"/>
              <a:t> </a:t>
            </a:r>
            <a:r>
              <a:rPr lang="ru-RU" sz="2000" dirty="0" err="1" smtClean="0"/>
              <a:t>формиращо</a:t>
            </a:r>
            <a:r>
              <a:rPr lang="ru-RU" sz="2000" dirty="0" smtClean="0"/>
              <a:t> </a:t>
            </a:r>
            <a:r>
              <a:rPr lang="ru-RU" sz="2000" dirty="0" err="1" smtClean="0"/>
              <a:t>оценяване</a:t>
            </a:r>
            <a:r>
              <a:rPr lang="ru-RU" sz="2000" dirty="0" smtClean="0"/>
              <a:t>, а о</a:t>
            </a:r>
            <a:r>
              <a:rPr lang="bg-BG" sz="2000" dirty="0" err="1" smtClean="0"/>
              <a:t>братната</a:t>
            </a:r>
            <a:r>
              <a:rPr lang="bg-BG" sz="2000" dirty="0" smtClean="0"/>
              <a:t> </a:t>
            </a:r>
            <a:r>
              <a:rPr lang="bg-BG" sz="2000" dirty="0"/>
              <a:t>връзка е непосредствена и </a:t>
            </a:r>
            <a:r>
              <a:rPr lang="bg-BG" sz="2000" dirty="0" smtClean="0"/>
              <a:t>едновременна.</a:t>
            </a:r>
          </a:p>
          <a:p>
            <a:pPr marL="0" indent="0" fontAlgn="base">
              <a:buNone/>
            </a:pPr>
            <a:endParaRPr lang="bg-BG" sz="2000" dirty="0"/>
          </a:p>
          <a:p>
            <a:pPr marL="0" indent="0" fontAlgn="base">
              <a:buNone/>
            </a:pPr>
            <a:endParaRPr lang="bg-BG" sz="2000" dirty="0" smtClean="0"/>
          </a:p>
          <a:p>
            <a:pPr marL="0" indent="0" fontAlgn="base">
              <a:buNone/>
            </a:pPr>
            <a:endParaRPr lang="bg-BG" sz="2000" dirty="0"/>
          </a:p>
          <a:p>
            <a:pPr marL="0" indent="0" fontAlgn="base">
              <a:buNone/>
            </a:pPr>
            <a:endParaRPr lang="bg-BG" sz="2000" dirty="0" smtClean="0"/>
          </a:p>
          <a:p>
            <a:pPr marL="0" indent="0" fontAlgn="base">
              <a:buNone/>
            </a:pPr>
            <a:endParaRPr lang="bg-BG" sz="2000" dirty="0"/>
          </a:p>
          <a:p>
            <a:pPr marL="0" indent="0" fontAlgn="base">
              <a:buNone/>
            </a:pPr>
            <a:endParaRPr lang="bg-BG" sz="2000" dirty="0"/>
          </a:p>
          <a:p>
            <a:pPr marL="0" indent="0" fontAlgn="base">
              <a:buNone/>
            </a:pPr>
            <a:r>
              <a:rPr lang="ru-RU" sz="2000" dirty="0"/>
              <a:t>10. </a:t>
            </a:r>
            <a:r>
              <a:rPr lang="ru-RU" sz="2000" dirty="0" err="1"/>
              <a:t>Подобрява</a:t>
            </a:r>
            <a:r>
              <a:rPr lang="ru-RU" sz="2000" dirty="0"/>
              <a:t> </a:t>
            </a:r>
            <a:r>
              <a:rPr lang="ru-RU" sz="2000" dirty="0" err="1"/>
              <a:t>взаимодействието</a:t>
            </a:r>
            <a:r>
              <a:rPr lang="ru-RU" sz="2000" dirty="0"/>
              <a:t> и </a:t>
            </a:r>
            <a:r>
              <a:rPr lang="ru-RU" sz="2000" dirty="0" err="1"/>
              <a:t>професионалното</a:t>
            </a:r>
            <a:r>
              <a:rPr lang="ru-RU" sz="2000" dirty="0"/>
              <a:t> </a:t>
            </a:r>
            <a:r>
              <a:rPr lang="ru-RU" sz="2000" dirty="0" err="1"/>
              <a:t>общуване</a:t>
            </a:r>
            <a:r>
              <a:rPr lang="ru-RU" sz="2000" dirty="0"/>
              <a:t> между </a:t>
            </a:r>
            <a:r>
              <a:rPr lang="ru-RU" sz="2000" dirty="0" err="1" smtClean="0"/>
              <a:t>учителите</a:t>
            </a:r>
            <a:endParaRPr lang="ru-RU" sz="2000" dirty="0"/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195" y="1960930"/>
            <a:ext cx="4253398" cy="2076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948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50360" y="159255"/>
            <a:ext cx="5650085" cy="763525"/>
          </a:xfrm>
        </p:spPr>
        <p:txBody>
          <a:bodyPr>
            <a:noAutofit/>
          </a:bodyPr>
          <a:lstStyle/>
          <a:p>
            <a:r>
              <a:rPr lang="bg-BG" sz="2800" dirty="0" smtClean="0"/>
              <a:t>Промяната: Образование 3.0 и Педагогика 3.0</a:t>
            </a:r>
            <a:endParaRPr lang="en-US" sz="2800" dirty="0"/>
          </a:p>
        </p:txBody>
      </p:sp>
      <p:sp>
        <p:nvSpPr>
          <p:cNvPr id="5" name="Текстов контейнер 3"/>
          <p:cNvSpPr txBox="1">
            <a:spLocks/>
          </p:cNvSpPr>
          <p:nvPr/>
        </p:nvSpPr>
        <p:spPr>
          <a:xfrm>
            <a:off x="457199" y="1197404"/>
            <a:ext cx="8237836" cy="38176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bg-BG" sz="2200" b="1" dirty="0" smtClean="0"/>
              <a:t>Образование 3.0: </a:t>
            </a:r>
            <a:r>
              <a:rPr lang="bg-BG" sz="2200" dirty="0" smtClean="0"/>
              <a:t>технологиите в подкрепа на ефективното учене на учениците; интерактивно обучение; персонализирано образователно съдържание</a:t>
            </a:r>
          </a:p>
          <a:p>
            <a:pPr marL="0" indent="0">
              <a:buFont typeface="Arial" pitchFamily="34" charset="0"/>
              <a:buNone/>
            </a:pPr>
            <a:r>
              <a:rPr lang="bg-BG" sz="2200" b="1" dirty="0" smtClean="0"/>
              <a:t>Педагогика 3.0: </a:t>
            </a:r>
            <a:r>
              <a:rPr lang="bg-BG" sz="2200" dirty="0" smtClean="0"/>
              <a:t>гъвкавост при интегрирането и използването на технологиите за преподаване и учене; прилагане на интерактивни техники и методи (смесено обучение; </a:t>
            </a:r>
            <a:r>
              <a:rPr lang="bg-BG" sz="2200" dirty="0" err="1" smtClean="0"/>
              <a:t>колаборативно</a:t>
            </a:r>
            <a:r>
              <a:rPr lang="bg-BG" sz="2200" dirty="0" smtClean="0"/>
              <a:t> обучение; проектно базирано обучение; учене чрез правене); формиращо оценяване.</a:t>
            </a:r>
            <a:endParaRPr lang="bg-BG" sz="2200" b="1" dirty="0" smtClean="0"/>
          </a:p>
          <a:p>
            <a:pPr marL="0" indent="0">
              <a:buNone/>
            </a:pPr>
            <a:endParaRPr lang="bg-BG" sz="2200" dirty="0"/>
          </a:p>
        </p:txBody>
      </p:sp>
    </p:spTree>
    <p:extLst>
      <p:ext uri="{BB962C8B-B14F-4D97-AF65-F5344CB8AC3E}">
        <p14:creationId xmlns:p14="http://schemas.microsoft.com/office/powerpoint/2010/main" val="16468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97655" y="281176"/>
            <a:ext cx="5498257" cy="1068934"/>
          </a:xfrm>
        </p:spPr>
        <p:txBody>
          <a:bodyPr anchor="t">
            <a:noAutofit/>
          </a:bodyPr>
          <a:lstStyle/>
          <a:p>
            <a:pPr lvl="0"/>
            <a:r>
              <a:rPr lang="bg-BG" dirty="0" smtClean="0"/>
              <a:t>И учениците са щастливи в своето учене…</a:t>
            </a:r>
            <a:endParaRPr lang="bg-BG" dirty="0"/>
          </a:p>
        </p:txBody>
      </p:sp>
      <p:pic>
        <p:nvPicPr>
          <p:cNvPr id="2050" name="Picture 2" descr="https://lh6.googleusercontent.com/3gEoj7hpzxfxz33h2kWd_7VASb0AgiP-0NsVe80GPp0Dc2Txblwhi1UAbBUiXTOxZqYP1KdKnKuWg3jmn-Udt_butRn2TD39uT7pXVld6ZCFpHlgXLOHFwxfBCE1FWUusMEs5iQL2jBGnnTUuFr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575" y="3182570"/>
            <a:ext cx="2023726" cy="152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lh4.googleusercontent.com/m45WBozHcNAr9Tf7xLP5QmssCLP3arzkLPUtbZErDpMkqrN2nnFJQVyPkQ4ckaEwgdSz0x2ljfkV73sO8upDKohJGsVlAXtV50S808Gssqf3TXMb1Enwc8rM6wzawo9SVTjTeH9M8qmDFolhy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410" y="1502815"/>
            <a:ext cx="1751039" cy="186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69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82820" y="281175"/>
            <a:ext cx="3513092" cy="4581150"/>
          </a:xfrm>
        </p:spPr>
        <p:txBody>
          <a:bodyPr>
            <a:noAutofit/>
          </a:bodyPr>
          <a:lstStyle/>
          <a:p>
            <a:pPr lvl="0"/>
            <a:r>
              <a:rPr lang="bg-BG" dirty="0" smtClean="0"/>
              <a:t>“Ученикът </a:t>
            </a:r>
            <a:r>
              <a:rPr lang="bg-BG" dirty="0"/>
              <a:t>не е съд, който трябва да бъде запълнен, а факел, който трябва да бъде запален“</a:t>
            </a:r>
            <a:br>
              <a:rPr lang="bg-BG" dirty="0"/>
            </a:br>
            <a:r>
              <a:rPr lang="bg-BG" dirty="0"/>
              <a:t>Плутарх</a:t>
            </a:r>
          </a:p>
        </p:txBody>
      </p:sp>
    </p:spTree>
    <p:extLst>
      <p:ext uri="{BB962C8B-B14F-4D97-AF65-F5344CB8AC3E}">
        <p14:creationId xmlns:p14="http://schemas.microsoft.com/office/powerpoint/2010/main" val="428842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426844"/>
            <a:ext cx="6252670" cy="617856"/>
          </a:xfrm>
        </p:spPr>
        <p:txBody>
          <a:bodyPr>
            <a:noAutofit/>
          </a:bodyPr>
          <a:lstStyle/>
          <a:p>
            <a:r>
              <a:rPr lang="bg-BG" sz="2800" dirty="0" smtClean="0"/>
              <a:t>Източници:</a:t>
            </a:r>
            <a:endParaRPr lang="en-US" sz="2800" dirty="0"/>
          </a:p>
        </p:txBody>
      </p:sp>
      <p:sp>
        <p:nvSpPr>
          <p:cNvPr id="6" name="Текстов контейнер 3"/>
          <p:cNvSpPr txBox="1">
            <a:spLocks/>
          </p:cNvSpPr>
          <p:nvPr/>
        </p:nvSpPr>
        <p:spPr>
          <a:xfrm>
            <a:off x="457199" y="1197404"/>
            <a:ext cx="6677784" cy="38176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buAutoNum type="arabicPeriod"/>
            </a:pPr>
            <a:r>
              <a:rPr lang="en-US" sz="1800" dirty="0" smtClean="0">
                <a:hlinkClick r:id="rId3"/>
              </a:rPr>
              <a:t>http</a:t>
            </a:r>
            <a:r>
              <a:rPr lang="en-US" sz="1800" dirty="0">
                <a:hlinkClick r:id="rId3"/>
              </a:rPr>
              <a:t>://</a:t>
            </a:r>
            <a:r>
              <a:rPr lang="en-US" sz="1800" dirty="0" smtClean="0">
                <a:hlinkClick r:id="rId3"/>
              </a:rPr>
              <a:t>galintzokov.blogspot.com/2018/04/blog-post.html</a:t>
            </a:r>
            <a:endParaRPr lang="bg-BG" sz="1800" dirty="0" smtClean="0"/>
          </a:p>
          <a:p>
            <a:pPr marL="457200" indent="-457200" algn="just">
              <a:buAutoNum type="arabicPeriod"/>
            </a:pPr>
            <a:r>
              <a:rPr lang="en-US" sz="1800" dirty="0">
                <a:hlinkClick r:id="rId4"/>
              </a:rPr>
              <a:t>http://</a:t>
            </a:r>
            <a:r>
              <a:rPr lang="en-US" sz="1800" dirty="0" smtClean="0">
                <a:hlinkClick r:id="rId4"/>
              </a:rPr>
              <a:t>fmi-plovdiv.org/GetResource?id=3713</a:t>
            </a:r>
            <a:endParaRPr lang="bg-BG" sz="1800" dirty="0" smtClean="0"/>
          </a:p>
          <a:p>
            <a:pPr marL="457200" indent="-457200" algn="just">
              <a:buAutoNum type="arabicPeriod"/>
            </a:pPr>
            <a:r>
              <a:rPr lang="en-US" sz="1800" dirty="0">
                <a:hlinkClick r:id="rId5"/>
              </a:rPr>
              <a:t>https://</a:t>
            </a:r>
            <a:r>
              <a:rPr lang="en-US" sz="1800" dirty="0" smtClean="0">
                <a:hlinkClick r:id="rId5"/>
              </a:rPr>
              <a:t>nbu.bg/download/sabitiia/akademichni-lekcii/pokolenchesko-suotvetstvie.pdf</a:t>
            </a:r>
            <a:endParaRPr lang="bg-BG" sz="1800" dirty="0" smtClean="0"/>
          </a:p>
          <a:p>
            <a:pPr marL="457200" indent="-457200" algn="just">
              <a:buAutoNum type="arabicPeriod"/>
            </a:pPr>
            <a:r>
              <a:rPr lang="en-US" sz="1800" dirty="0">
                <a:hlinkClick r:id="rId6"/>
              </a:rPr>
              <a:t>https://learning1to1.bg/portfolio-item/model_1to1_case_study</a:t>
            </a:r>
            <a:r>
              <a:rPr lang="en-US" sz="1800" dirty="0" smtClean="0">
                <a:hlinkClick r:id="rId6"/>
              </a:rPr>
              <a:t>/</a:t>
            </a:r>
            <a:endParaRPr lang="bg-BG" sz="1800" dirty="0" smtClean="0"/>
          </a:p>
          <a:p>
            <a:pPr marL="457200" indent="-457200" algn="just">
              <a:buAutoNum type="arabicPeriod"/>
            </a:pPr>
            <a:r>
              <a:rPr lang="en-US" sz="1800" dirty="0"/>
              <a:t>Rosen, Y., Beck-Hill, D. Intertwining digital content and a one-to-one laptop environment in teaching and learning: Lessons from the Time to Know Program. Journal of Research on Technology in Education, 44, 2012., </a:t>
            </a:r>
            <a:r>
              <a:rPr lang="en-US" sz="1800" dirty="0" smtClean="0"/>
              <a:t>225–241</a:t>
            </a:r>
            <a:endParaRPr lang="bg-BG" sz="1800" dirty="0" smtClean="0"/>
          </a:p>
          <a:p>
            <a:pPr marL="457200" indent="-457200" algn="just">
              <a:buAutoNum type="arabicPeriod"/>
            </a:pPr>
            <a:r>
              <a:rPr lang="en-US" sz="1800" dirty="0"/>
              <a:t>Zheng, B., </a:t>
            </a:r>
            <a:r>
              <a:rPr lang="en-US" sz="1800" dirty="0" err="1"/>
              <a:t>Warschauer</a:t>
            </a:r>
            <a:r>
              <a:rPr lang="en-US" sz="1800" dirty="0"/>
              <a:t>, M., Lin, C., Chang. Learning in one-to-one laptop environments: A meta-analysis and research synthesis. Review of Educational Research, 86(4), 2016, 1052–1084</a:t>
            </a:r>
            <a:endParaRPr lang="bg-BG" sz="1800" dirty="0" smtClean="0"/>
          </a:p>
          <a:p>
            <a:pPr marL="457200" indent="-457200" algn="just">
              <a:buAutoNum type="arabicPeriod"/>
            </a:pPr>
            <a:endParaRPr lang="bg-BG" sz="1800" dirty="0" smtClean="0"/>
          </a:p>
          <a:p>
            <a:pPr marL="457200" indent="-457200" algn="just">
              <a:buAutoNum type="arabicPeriod"/>
            </a:pPr>
            <a:endParaRPr lang="bg-BG" sz="1800" dirty="0"/>
          </a:p>
        </p:txBody>
      </p:sp>
    </p:spTree>
    <p:extLst>
      <p:ext uri="{BB962C8B-B14F-4D97-AF65-F5344CB8AC3E}">
        <p14:creationId xmlns:p14="http://schemas.microsoft.com/office/powerpoint/2010/main" val="387986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50360" y="159255"/>
            <a:ext cx="5650085" cy="763525"/>
          </a:xfrm>
        </p:spPr>
        <p:txBody>
          <a:bodyPr>
            <a:noAutofit/>
          </a:bodyPr>
          <a:lstStyle/>
          <a:p>
            <a:r>
              <a:rPr lang="bg-BG" sz="2800" dirty="0" smtClean="0"/>
              <a:t>Предизвикателството: </a:t>
            </a:r>
            <a:br>
              <a:rPr lang="bg-BG" sz="2800" dirty="0" smtClean="0"/>
            </a:br>
            <a:r>
              <a:rPr lang="bg-BG" sz="2800" dirty="0" smtClean="0"/>
              <a:t>Образование 4.0</a:t>
            </a:r>
            <a:endParaRPr lang="en-US" sz="2800" dirty="0"/>
          </a:p>
        </p:txBody>
      </p:sp>
      <p:sp>
        <p:nvSpPr>
          <p:cNvPr id="5" name="Текстов контейнер 3"/>
          <p:cNvSpPr txBox="1">
            <a:spLocks/>
          </p:cNvSpPr>
          <p:nvPr/>
        </p:nvSpPr>
        <p:spPr>
          <a:xfrm>
            <a:off x="457199" y="1197404"/>
            <a:ext cx="8237836" cy="38176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bg-BG" sz="2200" b="1" dirty="0"/>
              <a:t>Образование 4.0: разширява и допълва Образование 3.0 и Педагогика 3.0: </a:t>
            </a:r>
            <a:r>
              <a:rPr lang="bg-BG" sz="2200" dirty="0"/>
              <a:t>смислено и широко приложение на облачните технологии за ефективно преподаване и учене, вкл. модела „Едно към едно (1:1)“; </a:t>
            </a:r>
            <a:r>
              <a:rPr lang="bg-BG" sz="2200" dirty="0" smtClean="0"/>
              <a:t>подготвени</a:t>
            </a:r>
            <a:r>
              <a:rPr lang="ru-RU" sz="2200" dirty="0" smtClean="0"/>
              <a:t> </a:t>
            </a:r>
            <a:r>
              <a:rPr lang="bg-BG" sz="2200" dirty="0" smtClean="0"/>
              <a:t>учебни</a:t>
            </a:r>
            <a:r>
              <a:rPr lang="ru-RU" sz="2200" dirty="0" smtClean="0"/>
              <a:t> </a:t>
            </a:r>
            <a:r>
              <a:rPr lang="ru-RU" sz="2200" dirty="0"/>
              <a:t>ситуации в </a:t>
            </a:r>
            <a:r>
              <a:rPr lang="bg-BG" sz="2200" dirty="0" smtClean="0"/>
              <a:t>дигитална</a:t>
            </a:r>
            <a:r>
              <a:rPr lang="ru-RU" sz="2200" dirty="0" smtClean="0"/>
              <a:t> </a:t>
            </a:r>
            <a:r>
              <a:rPr lang="ru-RU" sz="2200" dirty="0"/>
              <a:t>среда; </a:t>
            </a:r>
            <a:r>
              <a:rPr lang="bg-BG" sz="2200" dirty="0"/>
              <a:t>широко прилагане на </a:t>
            </a:r>
            <a:r>
              <a:rPr lang="bg-BG" sz="2200" dirty="0" err="1"/>
              <a:t>компетентностния</a:t>
            </a:r>
            <a:r>
              <a:rPr lang="bg-BG" sz="2200" dirty="0"/>
              <a:t> подход; преподаване за </a:t>
            </a:r>
            <a:r>
              <a:rPr lang="bg-BG" sz="2200" dirty="0" smtClean="0"/>
              <a:t>овладяване</a:t>
            </a:r>
            <a:r>
              <a:rPr lang="ru-RU" sz="2200" dirty="0" smtClean="0"/>
              <a:t> </a:t>
            </a:r>
            <a:r>
              <a:rPr lang="ru-RU" sz="2200" dirty="0"/>
              <a:t>на </a:t>
            </a:r>
            <a:r>
              <a:rPr lang="bg-BG" sz="2200" dirty="0" smtClean="0"/>
              <a:t>ключови</a:t>
            </a:r>
            <a:r>
              <a:rPr lang="ru-RU" sz="2200" dirty="0" smtClean="0"/>
              <a:t> </a:t>
            </a:r>
            <a:r>
              <a:rPr lang="bg-BG" sz="2200" dirty="0" smtClean="0"/>
              <a:t>компетентности и умения за успех; </a:t>
            </a:r>
            <a:r>
              <a:rPr lang="bg-BG" sz="2200" dirty="0"/>
              <a:t>интерактивно обучение; прилагане на интерактивни техники и методи (проблемно базирано обучение, учене чрез изследване и преживяване; учене чрез сътрудничество и открито взаимодействие); интердисциплинарно образователно съдържание; автентично оценяване.</a:t>
            </a:r>
            <a:endParaRPr lang="bg-BG" sz="2200" b="1" dirty="0"/>
          </a:p>
          <a:p>
            <a:pPr marL="0" indent="0">
              <a:buNone/>
            </a:pPr>
            <a:endParaRPr lang="bg-BG" sz="2200" dirty="0"/>
          </a:p>
        </p:txBody>
      </p:sp>
    </p:spTree>
    <p:extLst>
      <p:ext uri="{BB962C8B-B14F-4D97-AF65-F5344CB8AC3E}">
        <p14:creationId xmlns:p14="http://schemas.microsoft.com/office/powerpoint/2010/main" val="196275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281175"/>
            <a:ext cx="6710786" cy="617856"/>
          </a:xfrm>
        </p:spPr>
        <p:txBody>
          <a:bodyPr>
            <a:noAutofit/>
          </a:bodyPr>
          <a:lstStyle/>
          <a:p>
            <a:r>
              <a:rPr lang="bg-BG" sz="2800" dirty="0" smtClean="0"/>
              <a:t>Образование 4.0 и съвременните ученици</a:t>
            </a:r>
            <a:endParaRPr lang="en-US" sz="2800" dirty="0"/>
          </a:p>
        </p:txBody>
      </p:sp>
      <p:sp>
        <p:nvSpPr>
          <p:cNvPr id="6" name="Текстов контейнер 3"/>
          <p:cNvSpPr txBox="1">
            <a:spLocks/>
          </p:cNvSpPr>
          <p:nvPr/>
        </p:nvSpPr>
        <p:spPr>
          <a:xfrm>
            <a:off x="457199" y="899031"/>
            <a:ext cx="6405376" cy="402737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bg-BG" sz="2000" dirty="0" smtClean="0"/>
              <a:t>В периода 1890 – 2012 г. световната антропологична наука определя 10 поколения</a:t>
            </a:r>
            <a:r>
              <a:rPr lang="bg-BG" sz="2000" dirty="0"/>
              <a:t> </a:t>
            </a:r>
            <a:r>
              <a:rPr lang="bg-BG" sz="2000" dirty="0" smtClean="0"/>
              <a:t>с различни поведенчески характеристики. </a:t>
            </a:r>
          </a:p>
          <a:p>
            <a:pPr marL="0" indent="0">
              <a:buFont typeface="Arial" pitchFamily="34" charset="0"/>
              <a:buNone/>
            </a:pPr>
            <a:r>
              <a:rPr lang="bg-BG" sz="2000" dirty="0" smtClean="0"/>
              <a:t>От тези поколения в съвременните училищни организации се обучават представителите на поколение </a:t>
            </a:r>
            <a:r>
              <a:rPr lang="en-US" sz="2000" dirty="0" smtClean="0"/>
              <a:t>Z </a:t>
            </a:r>
            <a:r>
              <a:rPr lang="bg-BG" sz="2000" dirty="0" smtClean="0"/>
              <a:t>(родени след 1995 г.) и поколение Алфа (родени след 2012 г.). </a:t>
            </a:r>
            <a:endParaRPr lang="bg-BG" sz="2000" dirty="0"/>
          </a:p>
        </p:txBody>
      </p:sp>
    </p:spTree>
    <p:extLst>
      <p:ext uri="{BB962C8B-B14F-4D97-AF65-F5344CB8AC3E}">
        <p14:creationId xmlns:p14="http://schemas.microsoft.com/office/powerpoint/2010/main" val="135572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19295" y="281175"/>
            <a:ext cx="4276617" cy="4581150"/>
          </a:xfrm>
        </p:spPr>
        <p:txBody>
          <a:bodyPr>
            <a:noAutofit/>
          </a:bodyPr>
          <a:lstStyle/>
          <a:p>
            <a:pPr lvl="0"/>
            <a:r>
              <a:rPr lang="bg-BG" dirty="0" smtClean="0"/>
              <a:t>Как съвременната училищна организация </a:t>
            </a:r>
            <a:r>
              <a:rPr lang="bg-BG" dirty="0"/>
              <a:t>осмисля и управлява </a:t>
            </a:r>
            <a:r>
              <a:rPr lang="bg-BG" dirty="0" smtClean="0"/>
              <a:t>някои от тези предизвикателства?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08155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 Whiteboard Tips to Being an Ally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7900" y="1197405"/>
            <a:ext cx="6515413" cy="366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58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281175"/>
            <a:ext cx="6710786" cy="617856"/>
          </a:xfrm>
        </p:spPr>
        <p:txBody>
          <a:bodyPr>
            <a:noAutofit/>
          </a:bodyPr>
          <a:lstStyle/>
          <a:p>
            <a:r>
              <a:rPr lang="bg-BG" sz="2800" dirty="0"/>
              <a:t>Защо </a:t>
            </a:r>
            <a:r>
              <a:rPr lang="bg-BG" sz="2800" dirty="0" smtClean="0"/>
              <a:t>Монтесори педагогиката?</a:t>
            </a:r>
            <a:endParaRPr lang="en-US" sz="2800" dirty="0"/>
          </a:p>
        </p:txBody>
      </p:sp>
      <p:sp>
        <p:nvSpPr>
          <p:cNvPr id="6" name="Текстов контейнер 3"/>
          <p:cNvSpPr txBox="1">
            <a:spLocks/>
          </p:cNvSpPr>
          <p:nvPr/>
        </p:nvSpPr>
        <p:spPr>
          <a:xfrm>
            <a:off x="457199" y="899031"/>
            <a:ext cx="6405376" cy="402737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AutoNum type="arabicPeriod"/>
            </a:pPr>
            <a:r>
              <a:rPr lang="ru-RU" sz="2000" dirty="0" smtClean="0"/>
              <a:t>Образователната </a:t>
            </a:r>
            <a:r>
              <a:rPr lang="ru-RU" sz="2000" dirty="0"/>
              <a:t>среда е </a:t>
            </a:r>
            <a:r>
              <a:rPr lang="ru-RU" sz="2000" dirty="0" err="1" smtClean="0"/>
              <a:t>приобщаваща</a:t>
            </a:r>
            <a:endParaRPr lang="ru-RU" sz="2000" dirty="0" smtClean="0"/>
          </a:p>
          <a:p>
            <a:pPr marL="457200" indent="-457200">
              <a:buAutoNum type="arabicPeriod"/>
            </a:pPr>
            <a:r>
              <a:rPr lang="ru-RU" sz="2000" dirty="0" smtClean="0"/>
              <a:t>Монтесори </a:t>
            </a:r>
            <a:r>
              <a:rPr lang="ru-RU" sz="2000" dirty="0" err="1" smtClean="0"/>
              <a:t>средата</a:t>
            </a:r>
            <a:r>
              <a:rPr lang="ru-RU" sz="2000" dirty="0" smtClean="0"/>
              <a:t> е под </a:t>
            </a:r>
            <a:r>
              <a:rPr lang="ru-RU" sz="2000" dirty="0"/>
              <a:t>формата на </a:t>
            </a:r>
            <a:r>
              <a:rPr lang="ru-RU" sz="2000" dirty="0" err="1" smtClean="0"/>
              <a:t>внимателно</a:t>
            </a:r>
            <a:r>
              <a:rPr lang="ru-RU" sz="2000" dirty="0" smtClean="0"/>
              <a:t> </a:t>
            </a:r>
            <a:r>
              <a:rPr lang="ru-RU" sz="2000" dirty="0" err="1" smtClean="0"/>
              <a:t>подготвен</a:t>
            </a:r>
            <a:r>
              <a:rPr lang="ru-RU" sz="2000" dirty="0" smtClean="0"/>
              <a:t>, </a:t>
            </a:r>
            <a:r>
              <a:rPr lang="ru-RU" sz="2000" dirty="0" err="1"/>
              <a:t>проектиран</a:t>
            </a:r>
            <a:r>
              <a:rPr lang="ru-RU" sz="2000" dirty="0"/>
              <a:t> и последователен набор от практически </a:t>
            </a:r>
            <a:r>
              <a:rPr lang="ru-RU" sz="2000" dirty="0" err="1"/>
              <a:t>учебни</a:t>
            </a:r>
            <a:r>
              <a:rPr lang="ru-RU" sz="2000" dirty="0"/>
              <a:t> </a:t>
            </a:r>
            <a:r>
              <a:rPr lang="ru-RU" sz="2000" dirty="0" err="1"/>
              <a:t>материали</a:t>
            </a:r>
            <a:r>
              <a:rPr lang="ru-RU" sz="2000" dirty="0"/>
              <a:t> и </a:t>
            </a:r>
            <a:r>
              <a:rPr lang="ru-RU" sz="2000" dirty="0" err="1"/>
              <a:t>дейности</a:t>
            </a:r>
            <a:r>
              <a:rPr lang="ru-RU" sz="2000" dirty="0" smtClean="0"/>
              <a:t>.</a:t>
            </a:r>
          </a:p>
          <a:p>
            <a:pPr marL="457200" indent="-457200">
              <a:buAutoNum type="arabicPeriod"/>
            </a:pPr>
            <a:r>
              <a:rPr lang="ru-RU" sz="2000" dirty="0" err="1" smtClean="0"/>
              <a:t>Всички</a:t>
            </a:r>
            <a:r>
              <a:rPr lang="ru-RU" sz="2000" dirty="0" smtClean="0"/>
              <a:t> </a:t>
            </a:r>
            <a:r>
              <a:rPr lang="ru-RU" sz="2000" dirty="0" err="1" smtClean="0"/>
              <a:t>монтесори</a:t>
            </a:r>
            <a:r>
              <a:rPr lang="ru-RU" sz="2000" dirty="0" smtClean="0"/>
              <a:t> </a:t>
            </a:r>
            <a:r>
              <a:rPr lang="ru-RU" sz="2000" dirty="0" err="1" smtClean="0"/>
              <a:t>материали</a:t>
            </a:r>
            <a:r>
              <a:rPr lang="ru-RU" sz="2000" dirty="0" smtClean="0"/>
              <a:t>, вкл. и </a:t>
            </a:r>
            <a:r>
              <a:rPr lang="ru-RU" sz="2000" dirty="0" err="1" smtClean="0"/>
              <a:t>изработените</a:t>
            </a:r>
            <a:r>
              <a:rPr lang="ru-RU" sz="2000" dirty="0" smtClean="0"/>
              <a:t> от </a:t>
            </a:r>
            <a:r>
              <a:rPr lang="ru-RU" sz="2000" dirty="0" err="1" smtClean="0"/>
              <a:t>учителите</a:t>
            </a:r>
            <a:r>
              <a:rPr lang="ru-RU" sz="2000" dirty="0" smtClean="0"/>
              <a:t>, </a:t>
            </a:r>
            <a:r>
              <a:rPr lang="ru-RU" sz="2000" dirty="0" err="1" smtClean="0"/>
              <a:t>са</a:t>
            </a:r>
            <a:r>
              <a:rPr lang="ru-RU" sz="2000" dirty="0" smtClean="0"/>
              <a:t> с определена </a:t>
            </a:r>
            <a:r>
              <a:rPr lang="ru-RU" sz="2000" dirty="0" err="1" smtClean="0"/>
              <a:t>последователност</a:t>
            </a:r>
            <a:endParaRPr lang="bg-BG" sz="2000" dirty="0" smtClean="0"/>
          </a:p>
        </p:txBody>
      </p:sp>
      <p:pic>
        <p:nvPicPr>
          <p:cNvPr id="1026" name="Picture 2" descr="https://lh5.googleusercontent.com/zWaETIwAItVPBKnFJ-DetMlOFKN45sZxyw5PiwHdXq5qn5zU444Cez1iGJhy7VfvnFaEB1QAnL_YYz7ZsCoLa_fzXBUfdwPd7nrx6FATAH8dGs6JtenMl_19ILWfe9wkkX8FjcHUaQDe0RhMN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80" y="3029865"/>
            <a:ext cx="1836577" cy="189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4.googleusercontent.com/p226cotdLGXUzGb9Yd1ngOGCQFAv5N8SfyRN9iN0L58gnHVucA--9MLUt0FiTanmo986ozaqTwCcc4lUAJ3iv6vMmuWdZjKZsE-_GwT58qNGI2qTmpR6leTfIo58JywBGH-b4y2SZmAxV2UsY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942" y="3269937"/>
            <a:ext cx="2123297" cy="134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6.googleusercontent.com/n0caAtDaFSxaHxmhS9jEzpgC0t3lRZu2VwHYH77Ku1sgBtTwbHzVZktCR2ryEpG1Wey-bWsT3-n2KPDJuS4DBI_zqu2lA8Z8A1d0xsqkBn2WVMdzj_9Yq6_wngBT2F6M_fhB0eg4OsN3NYC3_Q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525" y="2959902"/>
            <a:ext cx="1627584" cy="196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80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281175"/>
            <a:ext cx="6710786" cy="617856"/>
          </a:xfrm>
        </p:spPr>
        <p:txBody>
          <a:bodyPr>
            <a:noAutofit/>
          </a:bodyPr>
          <a:lstStyle/>
          <a:p>
            <a:r>
              <a:rPr lang="bg-BG" sz="2800" dirty="0"/>
              <a:t>Защо </a:t>
            </a:r>
            <a:r>
              <a:rPr lang="bg-BG" sz="2800" dirty="0" smtClean="0"/>
              <a:t>Монтесори педагогиката?</a:t>
            </a:r>
            <a:endParaRPr lang="en-US" sz="2800" dirty="0"/>
          </a:p>
        </p:txBody>
      </p:sp>
      <p:sp>
        <p:nvSpPr>
          <p:cNvPr id="6" name="Текстов контейнер 3"/>
          <p:cNvSpPr txBox="1">
            <a:spLocks/>
          </p:cNvSpPr>
          <p:nvPr/>
        </p:nvSpPr>
        <p:spPr>
          <a:xfrm>
            <a:off x="457199" y="899031"/>
            <a:ext cx="6405376" cy="402737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bg-BG" sz="2000" dirty="0" smtClean="0"/>
              <a:t>4. </a:t>
            </a:r>
            <a:r>
              <a:rPr lang="ru-RU" sz="2000" dirty="0" smtClean="0"/>
              <a:t>Монтесори </a:t>
            </a:r>
            <a:r>
              <a:rPr lang="ru-RU" sz="2000" dirty="0" err="1"/>
              <a:t>материалите</a:t>
            </a:r>
            <a:r>
              <a:rPr lang="ru-RU" sz="2000" dirty="0"/>
              <a:t> </a:t>
            </a:r>
            <a:r>
              <a:rPr lang="ru-RU" sz="2000" dirty="0" err="1"/>
              <a:t>имат</a:t>
            </a:r>
            <a:r>
              <a:rPr lang="ru-RU" sz="2000" dirty="0"/>
              <a:t> </a:t>
            </a:r>
            <a:r>
              <a:rPr lang="ru-RU" sz="2000" dirty="0" err="1"/>
              <a:t>вграден</a:t>
            </a:r>
            <a:r>
              <a:rPr lang="ru-RU" sz="2000" dirty="0"/>
              <a:t> </a:t>
            </a:r>
            <a:r>
              <a:rPr lang="ru-RU" sz="2000" dirty="0" err="1"/>
              <a:t>контрол</a:t>
            </a:r>
            <a:r>
              <a:rPr lang="ru-RU" sz="2000" dirty="0"/>
              <a:t> на </a:t>
            </a:r>
            <a:r>
              <a:rPr lang="ru-RU" sz="2000" dirty="0" err="1" smtClean="0"/>
              <a:t>грешката</a:t>
            </a:r>
            <a:r>
              <a:rPr lang="ru-RU" sz="2000" dirty="0" smtClean="0"/>
              <a:t>.</a:t>
            </a:r>
          </a:p>
          <a:p>
            <a:pPr marL="0" indent="0">
              <a:buNone/>
            </a:pPr>
            <a:r>
              <a:rPr lang="ru-RU" sz="2000" dirty="0" smtClean="0"/>
              <a:t>5</a:t>
            </a:r>
            <a:r>
              <a:rPr lang="ru-RU" sz="2000" dirty="0"/>
              <a:t>. </a:t>
            </a:r>
            <a:r>
              <a:rPr lang="ru-RU" sz="2000" dirty="0" smtClean="0"/>
              <a:t>Учениците </a:t>
            </a:r>
            <a:r>
              <a:rPr lang="ru-RU" sz="2000" dirty="0" err="1"/>
              <a:t>могат</a:t>
            </a:r>
            <a:r>
              <a:rPr lang="ru-RU" sz="2000" dirty="0"/>
              <a:t> да намерят интуитивно </a:t>
            </a:r>
            <a:r>
              <a:rPr lang="ru-RU" sz="2000" dirty="0" err="1"/>
              <a:t>материалите</a:t>
            </a:r>
            <a:r>
              <a:rPr lang="ru-RU" sz="2000" dirty="0"/>
              <a:t>, от </a:t>
            </a:r>
            <a:r>
              <a:rPr lang="ru-RU" sz="2000" dirty="0" err="1"/>
              <a:t>които</a:t>
            </a:r>
            <a:r>
              <a:rPr lang="ru-RU" sz="2000" dirty="0"/>
              <a:t> се </a:t>
            </a:r>
            <a:r>
              <a:rPr lang="ru-RU" sz="2000" dirty="0" err="1" smtClean="0"/>
              <a:t>нуждаят</a:t>
            </a:r>
            <a:r>
              <a:rPr lang="ru-RU" sz="2000" dirty="0" smtClean="0"/>
              <a:t>.</a:t>
            </a:r>
          </a:p>
          <a:p>
            <a:pPr marL="0" indent="0">
              <a:buNone/>
            </a:pPr>
            <a:r>
              <a:rPr lang="ru-RU" sz="2000" dirty="0" smtClean="0"/>
              <a:t>6. </a:t>
            </a:r>
            <a:r>
              <a:rPr lang="ru-RU" sz="2000" dirty="0" err="1" smtClean="0"/>
              <a:t>Прилага</a:t>
            </a:r>
            <a:r>
              <a:rPr lang="ru-RU" sz="2000" dirty="0" smtClean="0"/>
              <a:t> се </a:t>
            </a:r>
            <a:r>
              <a:rPr lang="ru-RU" sz="2000" dirty="0" err="1" smtClean="0"/>
              <a:t>тристъпков</a:t>
            </a:r>
            <a:r>
              <a:rPr lang="ru-RU" sz="2000" dirty="0" smtClean="0"/>
              <a:t> урок.</a:t>
            </a:r>
          </a:p>
        </p:txBody>
      </p:sp>
      <p:pic>
        <p:nvPicPr>
          <p:cNvPr id="2052" name="Picture 4" descr="https://lh6.googleusercontent.com/YOs9AzxnNckNG-cjJp0W4Qb-KxuKoWupvJpH4hLNXTmJ4upz9lS-BvYuEHM75o6kMCDrPnWwd8-_Ii5o5_AcV5Hk7Klgt4cbNQVS-AMu5JVq0sva_Tp3WSVv8yNEZePL1EEwVIIuCmhbuWZ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66" y="3423500"/>
            <a:ext cx="1937505" cy="137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lh4.googleusercontent.com/61ysuvcHZA8kqpIvAdcaVGxrN-yfDU8hsEzk3tjK2bSy3ZXa30SLpvsqAvXaZlcFDtbZHqsYDqyNZu3Tq7iHpjv-EUAOXc8X4T_U1FjndxosnmN7MDvvr2TZSNBWk1rK2uWgsjUv0GTme6dHbaSntQ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544" y="3423500"/>
            <a:ext cx="1980422" cy="137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lh5.googleusercontent.com/UBpQiI5DuRjbNtcBIW32s5hOuTnteu4Eiwwt7hOqFDh-Vya639oGFkte7Hd4E7DnjVE8d-oAaNrhBCt1TtsDbaLVmG6dYKh5TR-xXBjTrutcZ7eXJAsg6KWSsW9J3-XG1ukmFWEUZEnHBbQHx_XHC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828827" y="2912719"/>
            <a:ext cx="2104512" cy="137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34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281175"/>
            <a:ext cx="6710786" cy="617856"/>
          </a:xfrm>
        </p:spPr>
        <p:txBody>
          <a:bodyPr>
            <a:noAutofit/>
          </a:bodyPr>
          <a:lstStyle/>
          <a:p>
            <a:r>
              <a:rPr lang="bg-BG" sz="2800" dirty="0"/>
              <a:t>Как </a:t>
            </a:r>
            <a:r>
              <a:rPr lang="bg-BG" sz="2800" dirty="0" smtClean="0"/>
              <a:t>Монтесори педагогиката кореспондира </a:t>
            </a:r>
            <a:r>
              <a:rPr lang="bg-BG" sz="2800" dirty="0"/>
              <a:t>със съвременните </a:t>
            </a:r>
            <a:r>
              <a:rPr lang="bg-BG" sz="2800" dirty="0" smtClean="0"/>
              <a:t>ученици?</a:t>
            </a:r>
            <a:endParaRPr lang="en-US" sz="2800" dirty="0"/>
          </a:p>
        </p:txBody>
      </p:sp>
      <p:sp>
        <p:nvSpPr>
          <p:cNvPr id="6" name="Текстов контейнер 3"/>
          <p:cNvSpPr txBox="1">
            <a:spLocks/>
          </p:cNvSpPr>
          <p:nvPr/>
        </p:nvSpPr>
        <p:spPr>
          <a:xfrm>
            <a:off x="457199" y="1350109"/>
            <a:ext cx="6405376" cy="357629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bg-BG" sz="2000" dirty="0" smtClean="0"/>
              <a:t>1. Учениците имат свобода на движение в класната стая</a:t>
            </a:r>
          </a:p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ru-RU" sz="2000" dirty="0" smtClean="0"/>
              <a:t>2. </a:t>
            </a:r>
            <a:r>
              <a:rPr lang="ru-RU" sz="2000" dirty="0" err="1" smtClean="0"/>
              <a:t>Работата</a:t>
            </a:r>
            <a:r>
              <a:rPr lang="ru-RU" sz="2000" dirty="0" smtClean="0"/>
              <a:t> с </a:t>
            </a:r>
            <a:r>
              <a:rPr lang="ru-RU" sz="2000" dirty="0" err="1" smtClean="0"/>
              <a:t>различни</a:t>
            </a:r>
            <a:r>
              <a:rPr lang="ru-RU" sz="2000" dirty="0" smtClean="0"/>
              <a:t> </a:t>
            </a:r>
            <a:r>
              <a:rPr lang="ru-RU" sz="2000" dirty="0" err="1" smtClean="0"/>
              <a:t>материали</a:t>
            </a:r>
            <a:r>
              <a:rPr lang="ru-RU" sz="2000" dirty="0"/>
              <a:t> </a:t>
            </a:r>
            <a:r>
              <a:rPr lang="ru-RU" sz="2000" dirty="0" smtClean="0"/>
              <a:t>с определена </a:t>
            </a:r>
            <a:r>
              <a:rPr lang="ru-RU" sz="2000" dirty="0" err="1" smtClean="0"/>
              <a:t>последователност</a:t>
            </a:r>
            <a:r>
              <a:rPr lang="ru-RU" sz="2000" dirty="0" smtClean="0"/>
              <a:t> </a:t>
            </a:r>
            <a:r>
              <a:rPr lang="ru-RU" sz="2000" dirty="0" err="1" smtClean="0"/>
              <a:t>осигурява</a:t>
            </a:r>
            <a:r>
              <a:rPr lang="ru-RU" sz="2000" dirty="0" smtClean="0"/>
              <a:t> </a:t>
            </a:r>
            <a:r>
              <a:rPr lang="ru-RU" sz="2000" dirty="0" err="1" smtClean="0"/>
              <a:t>индивидуализирано</a:t>
            </a:r>
            <a:r>
              <a:rPr lang="ru-RU" sz="2000" dirty="0" smtClean="0"/>
              <a:t> </a:t>
            </a:r>
            <a:r>
              <a:rPr lang="ru-RU" sz="2000" dirty="0" err="1" smtClean="0"/>
              <a:t>учене</a:t>
            </a:r>
            <a:r>
              <a:rPr lang="ru-RU" sz="2000" dirty="0" smtClean="0"/>
              <a:t>, </a:t>
            </a:r>
            <a:r>
              <a:rPr lang="ru-RU" sz="2000" dirty="0"/>
              <a:t>при </a:t>
            </a:r>
            <a:r>
              <a:rPr lang="ru-RU" sz="2000" dirty="0" err="1"/>
              <a:t>което</a:t>
            </a:r>
            <a:r>
              <a:rPr lang="ru-RU" sz="2000" dirty="0"/>
              <a:t> всяко </a:t>
            </a:r>
            <a:r>
              <a:rPr lang="ru-RU" sz="2000" dirty="0" err="1"/>
              <a:t>дете</a:t>
            </a:r>
            <a:r>
              <a:rPr lang="ru-RU" sz="2000" dirty="0"/>
              <a:t> </a:t>
            </a:r>
            <a:r>
              <a:rPr lang="ru-RU" sz="2000" dirty="0" err="1"/>
              <a:t>върви</a:t>
            </a:r>
            <a:r>
              <a:rPr lang="ru-RU" sz="2000" dirty="0"/>
              <a:t> </a:t>
            </a:r>
            <a:r>
              <a:rPr lang="ru-RU" sz="2000" dirty="0" err="1" smtClean="0"/>
              <a:t>със</a:t>
            </a:r>
            <a:r>
              <a:rPr lang="ru-RU" sz="2000" dirty="0" smtClean="0"/>
              <a:t> свое </a:t>
            </a:r>
            <a:r>
              <a:rPr lang="ru-RU" sz="2000" dirty="0" err="1" smtClean="0"/>
              <a:t>собствено</a:t>
            </a:r>
            <a:r>
              <a:rPr lang="ru-RU" sz="2000" dirty="0" smtClean="0"/>
              <a:t> темпо.</a:t>
            </a:r>
          </a:p>
          <a:p>
            <a:pPr marL="0" indent="0">
              <a:buNone/>
            </a:pPr>
            <a:endParaRPr lang="bg-BG" sz="2000" dirty="0"/>
          </a:p>
        </p:txBody>
      </p:sp>
      <p:pic>
        <p:nvPicPr>
          <p:cNvPr id="3076" name="Picture 4" descr="https://lh5.googleusercontent.com/fBXC-w6tCnNps7sXlxRlBxM_wNLnVUq9uLiqleQqm6YZcvd7hYQUTlj-p_HZ-ODO1mfvnuyfPqLUSgKzFcs51T7bHZk3qTrk1TxJAUR6e-TU3uDyqcf1WN-YHNJ2TLuDh_1zWMYdTObi7X7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72" y="1893539"/>
            <a:ext cx="1783154" cy="133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lh5.googleusercontent.com/Gy0OtpnhX15jbUseqfV6I8FGS4-zxA3TRiJCgOiJpH2lAUf7TKFITAr76UZY2ybMxYkJgDCyBV8nkRyGXkqU6O-q_YPix8ADhwcAw12s_yA95oFdIAisY8x4L6BoYXTi3phSWARVyQrC91k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310" y="1893539"/>
            <a:ext cx="1783153" cy="133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lh4.googleusercontent.com/gCYYzsKR-FhA8k7LVRiCqK4iPQO4exHYzlldOZCG-B0i1hhzWK1GzhWIPTb97BiJSnoa45r1IDMtDDIHcQp4deBO7ukLDKH9Ro5rPMw40vI28Ek2InWuAXDTHEyB7xbTpV_XInXuebVhDHP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426" y="1893538"/>
            <a:ext cx="1783154" cy="133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9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0</TotalTime>
  <Words>1002</Words>
  <Application>Microsoft Office PowerPoint</Application>
  <PresentationFormat>Презентация на цял екран (16:9)</PresentationFormat>
  <Paragraphs>124</Paragraphs>
  <Slides>22</Slides>
  <Notes>21</Notes>
  <HiddenSlides>0</HiddenSlides>
  <MMClips>1</MMClips>
  <ScaleCrop>false</ScaleCrop>
  <HeadingPairs>
    <vt:vector size="6" baseType="variant">
      <vt:variant>
        <vt:lpstr>Използвани шрифтове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22</vt:i4>
      </vt:variant>
    </vt:vector>
  </HeadingPairs>
  <TitlesOfParts>
    <vt:vector size="26" baseType="lpstr">
      <vt:lpstr>Arial</vt:lpstr>
      <vt:lpstr>Calibri</vt:lpstr>
      <vt:lpstr>Verdana</vt:lpstr>
      <vt:lpstr>Office Theme</vt:lpstr>
      <vt:lpstr>Втори международен образователен форум „Качеството на образованието в условията на дигиталната трансформация и спецификата  на поколенията“ - Варна  </vt:lpstr>
      <vt:lpstr>Промяната: Образование 3.0 и Педагогика 3.0</vt:lpstr>
      <vt:lpstr>Предизвикателството:  Образование 4.0</vt:lpstr>
      <vt:lpstr>Образование 4.0 и съвременните ученици</vt:lpstr>
      <vt:lpstr>Как съвременната училищна организация осмисля и управлява някои от тези предизвикателства?</vt:lpstr>
      <vt:lpstr>Презентация на PowerPoint</vt:lpstr>
      <vt:lpstr>Защо Монтесори педагогиката?</vt:lpstr>
      <vt:lpstr>Защо Монтесори педагогиката?</vt:lpstr>
      <vt:lpstr>Как Монтесори педагогиката кореспондира със съвременните ученици?</vt:lpstr>
      <vt:lpstr>Как Монтесори педагогиката кореспондира със съвременните ученици?</vt:lpstr>
      <vt:lpstr>Как Монтесори педагогиката кореспондира със съвременните ученици?</vt:lpstr>
      <vt:lpstr>Как Монтесори педагогиката кореспондира със съвременните ученици?</vt:lpstr>
      <vt:lpstr>Защо моделът “Едно към едно (1:1)”?</vt:lpstr>
      <vt:lpstr>Защо моделът “Едно към едно (1:1)”?</vt:lpstr>
      <vt:lpstr>Как моделът „Едно към едно (1:1)“ кореспондира със съвременните ученици?</vt:lpstr>
      <vt:lpstr>Как моделът „Едно към едно (1:1) кореспондира със съвременните ученици?</vt:lpstr>
      <vt:lpstr>Как моделът „Едно към едно (1:1) кореспондира със съвременните ученици?</vt:lpstr>
      <vt:lpstr>Как моделът „Едно към едно (1:1) кореспондира със съвременните ученици?</vt:lpstr>
      <vt:lpstr>Как моделът „Едно към едно (1:1) кореспондира със съвременните ученици?</vt:lpstr>
      <vt:lpstr>И учениците са щастливи в своето учене…</vt:lpstr>
      <vt:lpstr>“Ученикът не е съд, който трябва да бъде запълнен, а факел, който трябва да бъде запален“ Плутарх</vt:lpstr>
      <vt:lpstr>Източници: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2017-08-01T15:40:51Z</dcterms:created>
  <dcterms:modified xsi:type="dcterms:W3CDTF">2022-07-25T05:42:09Z</dcterms:modified>
</cp:coreProperties>
</file>