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8B"/>
    <a:srgbClr val="FFE2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5029200"/>
            <a:ext cx="6629400" cy="914400"/>
          </a:xfrm>
        </p:spPr>
        <p:txBody>
          <a:bodyPr>
            <a:no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Second Primary School  "Nikola </a:t>
            </a:r>
            <a:r>
              <a:rPr lang="en-GB" sz="2400" b="1" dirty="0" err="1">
                <a:solidFill>
                  <a:schemeClr val="bg1"/>
                </a:solidFill>
              </a:rPr>
              <a:t>Yonkov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Vaptsarov</a:t>
            </a:r>
            <a:r>
              <a:rPr lang="en-GB" sz="2400" b="1" dirty="0">
                <a:solidFill>
                  <a:schemeClr val="bg1"/>
                </a:solidFill>
              </a:rPr>
              <a:t>", </a:t>
            </a:r>
            <a:r>
              <a:rPr lang="en-GB" sz="2400" b="1" dirty="0" smtClean="0">
                <a:solidFill>
                  <a:schemeClr val="bg1"/>
                </a:solidFill>
              </a:rPr>
              <a:t>Varna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5535" y="1981200"/>
            <a:ext cx="75668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Practical guidelines and modern</a:t>
            </a:r>
          </a:p>
          <a:p>
            <a:pPr algn="ctr"/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approaches in teaching </a:t>
            </a:r>
            <a:r>
              <a:rPr lang="en-GB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7" name="Picture 3" descr="C:\Users\Admin\Desktop\logo-2O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"/>
            <a:ext cx="11811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38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5954" y="1737900"/>
            <a:ext cx="7391400" cy="4449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Digital </a:t>
            </a:r>
            <a:r>
              <a:rPr lang="en-GB" dirty="0" smtClean="0"/>
              <a:t>literacy </a:t>
            </a:r>
            <a:r>
              <a:rPr lang="en-GB" dirty="0" smtClean="0"/>
              <a:t> </a:t>
            </a: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pPr marL="0" indent="0">
              <a:buNone/>
            </a:pPr>
            <a:r>
              <a:rPr lang="en-GB" dirty="0"/>
              <a:t>Modern </a:t>
            </a:r>
            <a:r>
              <a:rPr lang="en-GB" dirty="0" smtClean="0"/>
              <a:t>approaches </a:t>
            </a:r>
            <a:r>
              <a:rPr lang="en-GB" dirty="0" smtClean="0"/>
              <a:t> </a:t>
            </a:r>
            <a:endParaRPr lang="bg-BG" dirty="0" smtClean="0"/>
          </a:p>
          <a:p>
            <a:endParaRPr lang="bg-BG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/>
              <a:t>Qualification of </a:t>
            </a:r>
            <a:r>
              <a:rPr lang="en-GB" dirty="0" smtClean="0"/>
              <a:t>teachers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507915" y="1828800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46015" y="3457574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546015" y="5257800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4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295" y="5334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229600" cy="2468562"/>
          </a:xfrm>
        </p:spPr>
        <p:txBody>
          <a:bodyPr>
            <a:normAutofit/>
          </a:bodyPr>
          <a:lstStyle/>
          <a:p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</a:t>
            </a:r>
            <a:r>
              <a:rPr lang="bg-B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GB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your attention</a:t>
            </a:r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b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57200" y="5638800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b="1" dirty="0" smtClean="0">
                <a:solidFill>
                  <a:schemeClr val="bg1"/>
                </a:solidFill>
              </a:rPr>
              <a:t>Simeon </a:t>
            </a:r>
            <a:r>
              <a:rPr lang="en-GB" sz="1400" b="1" dirty="0" err="1" smtClean="0">
                <a:solidFill>
                  <a:schemeClr val="bg1"/>
                </a:solidFill>
              </a:rPr>
              <a:t>Kateliev</a:t>
            </a:r>
            <a:r>
              <a:rPr lang="en-GB" sz="1400" b="1" dirty="0" smtClean="0">
                <a:solidFill>
                  <a:schemeClr val="bg1"/>
                </a:solidFill>
              </a:rPr>
              <a:t>  </a:t>
            </a:r>
          </a:p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</a:rPr>
              <a:t>Second Primary School  "Nikola </a:t>
            </a:r>
            <a:r>
              <a:rPr lang="en-GB" sz="1400" b="1" dirty="0" err="1" smtClean="0">
                <a:solidFill>
                  <a:schemeClr val="bg1"/>
                </a:solidFill>
              </a:rPr>
              <a:t>Yonkov</a:t>
            </a:r>
            <a:r>
              <a:rPr lang="en-GB" sz="1400" b="1" dirty="0" smtClean="0">
                <a:solidFill>
                  <a:schemeClr val="bg1"/>
                </a:solidFill>
              </a:rPr>
              <a:t> </a:t>
            </a:r>
            <a:r>
              <a:rPr lang="en-GB" sz="1400" b="1" dirty="0" err="1" smtClean="0">
                <a:solidFill>
                  <a:schemeClr val="bg1"/>
                </a:solidFill>
              </a:rPr>
              <a:t>Vaptsarov</a:t>
            </a:r>
            <a:r>
              <a:rPr lang="en-GB" sz="1400" b="1" dirty="0" smtClean="0">
                <a:solidFill>
                  <a:schemeClr val="bg1"/>
                </a:solidFill>
              </a:rPr>
              <a:t>"</a:t>
            </a:r>
          </a:p>
          <a:p>
            <a:pPr marL="0" indent="0">
              <a:buNone/>
            </a:pPr>
            <a:r>
              <a:rPr lang="en-GB" sz="1400" b="1" dirty="0" smtClean="0">
                <a:solidFill>
                  <a:schemeClr val="bg1"/>
                </a:solidFill>
              </a:rPr>
              <a:t> Varna</a:t>
            </a:r>
            <a:endParaRPr lang="bg-BG" sz="1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1400" b="1" dirty="0" smtClean="0">
                <a:solidFill>
                  <a:schemeClr val="bg1"/>
                </a:solidFill>
              </a:rPr>
              <a:t> 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0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bg-BG" dirty="0" smtClean="0"/>
              <a:t>	</a:t>
            </a:r>
            <a:r>
              <a:rPr lang="bg-BG" dirty="0"/>
              <a:t>Early childhood education and care is one of the most important stages of lifelong learning</a:t>
            </a:r>
            <a:r>
              <a:rPr lang="en-GB" dirty="0" smtClean="0"/>
              <a:t>.</a:t>
            </a:r>
            <a:r>
              <a:rPr lang="bg-BG" dirty="0" smtClean="0"/>
              <a:t> Opportunities for a person to </a:t>
            </a:r>
            <a:r>
              <a:rPr lang="bg-BG" dirty="0"/>
              <a:t>consistently and practically effectively form competence and professional </a:t>
            </a:r>
            <a:r>
              <a:rPr lang="en-GB" dirty="0" smtClean="0"/>
              <a:t>aware</a:t>
            </a:r>
            <a:r>
              <a:rPr lang="bg-BG" dirty="0" smtClean="0"/>
              <a:t>ness </a:t>
            </a:r>
            <a:r>
              <a:rPr lang="bg-BG" dirty="0"/>
              <a:t>in modern society are </a:t>
            </a:r>
            <a:r>
              <a:rPr lang="en-GB" dirty="0" smtClean="0"/>
              <a:t>of vital importance</a:t>
            </a:r>
            <a:r>
              <a:rPr lang="bg-BG" dirty="0" smtClean="0"/>
              <a:t>. The </a:t>
            </a:r>
            <a:r>
              <a:rPr lang="bg-BG" dirty="0"/>
              <a:t>quality of education in the context of digitalization and the specificity of generations imply the introduction of new approaches and teaching methods by teachers.</a:t>
            </a:r>
          </a:p>
          <a:p>
            <a:pPr marL="0" indent="0" algn="just">
              <a:buNone/>
            </a:pP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914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05442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C:\Users\Admin\Desktop\dete-che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2362200"/>
            <a:ext cx="42291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93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60"/>
            <a:ext cx="9144000" cy="687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3563864" y="746044"/>
            <a:ext cx="1745260" cy="1006556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rgbClr val="0070C0"/>
                </a:solidFill>
              </a:rPr>
              <a:t>Teacher </a:t>
            </a:r>
            <a:r>
              <a:rPr lang="en-GB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0174" y="1662393"/>
            <a:ext cx="1823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Education  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20552" y="1388634"/>
            <a:ext cx="1511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smtClean="0"/>
              <a:t>Nurture of  virtues</a:t>
            </a:r>
            <a:endParaRPr lang="en-US" b="1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419600" y="1907360"/>
            <a:ext cx="0" cy="64076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158542" y="2245806"/>
            <a:ext cx="1537658" cy="685800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rgbClr val="0070C0"/>
                </a:solidFill>
              </a:rPr>
              <a:t>Teaching </a:t>
            </a:r>
            <a:r>
              <a:rPr lang="en-GB" sz="1200" b="1" dirty="0" smtClean="0">
                <a:solidFill>
                  <a:srgbClr val="0070C0"/>
                </a:solidFill>
              </a:rPr>
              <a:t>content</a:t>
            </a:r>
            <a:endParaRPr lang="en-US" sz="1200" b="1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346506" y="2655123"/>
            <a:ext cx="778174" cy="13817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6324600" y="3689338"/>
            <a:ext cx="1709468" cy="685800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>
                <a:solidFill>
                  <a:srgbClr val="0070C0"/>
                </a:solidFill>
              </a:rPr>
              <a:t>Digitalization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4863142" y="4709835"/>
            <a:ext cx="1295400" cy="779253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70C0"/>
                </a:solidFill>
              </a:rPr>
              <a:t>Freedom of choice, goals, </a:t>
            </a:r>
            <a:r>
              <a:rPr lang="en-US" sz="1200" b="1" dirty="0" smtClean="0">
                <a:solidFill>
                  <a:srgbClr val="0070C0"/>
                </a:solidFill>
              </a:rPr>
              <a:t>dreams</a:t>
            </a:r>
            <a:r>
              <a:rPr lang="bg-BG" sz="1200" b="1" dirty="0" smtClean="0">
                <a:solidFill>
                  <a:srgbClr val="0070C0"/>
                </a:solidFill>
              </a:rPr>
              <a:t> </a:t>
            </a:r>
            <a:r>
              <a:rPr lang="bg-BG" sz="1200" b="1" dirty="0" smtClean="0">
                <a:solidFill>
                  <a:srgbClr val="0070C0"/>
                </a:solidFill>
              </a:rPr>
              <a:t> 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2286000" y="4697856"/>
            <a:ext cx="1676400" cy="877018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70C0"/>
                </a:solidFill>
              </a:rPr>
              <a:t>Support from the family </a:t>
            </a:r>
            <a:r>
              <a:rPr lang="en-US" sz="1200" b="1" dirty="0" smtClean="0">
                <a:solidFill>
                  <a:srgbClr val="0070C0"/>
                </a:solidFill>
              </a:rPr>
              <a:t>environment</a:t>
            </a:r>
            <a:r>
              <a:rPr lang="bg-BG" sz="1200" b="1" dirty="0" smtClean="0">
                <a:solidFill>
                  <a:srgbClr val="0070C0"/>
                </a:solidFill>
              </a:rPr>
              <a:t> </a:t>
            </a:r>
            <a:r>
              <a:rPr lang="bg-BG" sz="1200" b="1" dirty="0" smtClean="0">
                <a:solidFill>
                  <a:srgbClr val="0070C0"/>
                </a:solidFill>
              </a:rPr>
              <a:t> 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543817" y="4014924"/>
            <a:ext cx="1600200" cy="78910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rgbClr val="0070C0"/>
                </a:solidFill>
              </a:rPr>
              <a:t>Evaluation </a:t>
            </a:r>
            <a:r>
              <a:rPr lang="en-GB" sz="1200" b="1" dirty="0" smtClean="0">
                <a:solidFill>
                  <a:srgbClr val="0070C0"/>
                </a:solidFill>
              </a:rPr>
              <a:t>criteria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28600" y="2472703"/>
            <a:ext cx="2057400" cy="112240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70C0"/>
                </a:solidFill>
              </a:rPr>
              <a:t>Active citizenship and critical </a:t>
            </a:r>
            <a:r>
              <a:rPr lang="en-US" sz="1200" b="1" dirty="0" smtClean="0">
                <a:solidFill>
                  <a:srgbClr val="0070C0"/>
                </a:solidFill>
              </a:rPr>
              <a:t>thinking</a:t>
            </a:r>
            <a:endParaRPr lang="en-US" sz="1200" b="1" dirty="0">
              <a:solidFill>
                <a:srgbClr val="0070C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5346506" y="3337548"/>
            <a:ext cx="978094" cy="51511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4724400" y="3505200"/>
            <a:ext cx="700552" cy="110561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3393941" y="3671853"/>
            <a:ext cx="644659" cy="105254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057400" y="3505200"/>
            <a:ext cx="1447800" cy="78654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2362200" y="2997898"/>
            <a:ext cx="1185849" cy="12630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3548049" y="2655123"/>
            <a:ext cx="1630496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 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Right Arrow 38"/>
          <p:cNvSpPr/>
          <p:nvPr/>
        </p:nvSpPr>
        <p:spPr>
          <a:xfrm rot="9025044">
            <a:off x="2965183" y="1339617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ight Arrow 39"/>
          <p:cNvSpPr/>
          <p:nvPr/>
        </p:nvSpPr>
        <p:spPr>
          <a:xfrm rot="1902374">
            <a:off x="5323683" y="1345539"/>
            <a:ext cx="609600" cy="505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48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6029" y="823765"/>
            <a:ext cx="899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 approaches and methods </a:t>
            </a:r>
          </a:p>
          <a:p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teaching</a:t>
            </a:r>
            <a:r>
              <a:rPr lang="bg-B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C:\Users\Admin\Desktop\savremenimetod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66765"/>
            <a:ext cx="6248400" cy="418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4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649299" y="1993426"/>
            <a:ext cx="17526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rgbClr val="0070C0"/>
                </a:solidFill>
              </a:rPr>
              <a:t>Theoretical</a:t>
            </a:r>
            <a:r>
              <a:rPr lang="bg-BG" sz="1600" b="1" dirty="0" smtClean="0">
                <a:solidFill>
                  <a:srgbClr val="0070C0"/>
                </a:solidFill>
              </a:rPr>
              <a:t> </a:t>
            </a:r>
            <a:r>
              <a:rPr lang="bg-BG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478099" y="2326314"/>
            <a:ext cx="107282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96640" y="1956982"/>
            <a:ext cx="2784894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Lessons, lectures, knowledge testing </a:t>
            </a:r>
            <a:r>
              <a:rPr lang="en-US" sz="1400" dirty="0" smtClean="0"/>
              <a:t>– tests</a:t>
            </a:r>
            <a:r>
              <a:rPr lang="bg-BG" sz="1400" dirty="0" smtClean="0"/>
              <a:t>, </a:t>
            </a:r>
            <a:r>
              <a:rPr lang="en-GB" sz="1400" dirty="0" smtClean="0"/>
              <a:t>various types of testing 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1524000" y="3072004"/>
            <a:ext cx="19050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Practical </a:t>
            </a:r>
            <a:r>
              <a:rPr lang="bg-BG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581400" y="3515851"/>
            <a:ext cx="107282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53000" y="3072004"/>
            <a:ext cx="34491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/>
              <a:t>Role and didactic games (analysis), research projects, teamwork, case studies, discussions, visits to cultural events and sites, forest and summer schools, extracurricular </a:t>
            </a:r>
            <a:r>
              <a:rPr lang="en-US" sz="1400" dirty="0" smtClean="0"/>
              <a:t>activities </a:t>
            </a:r>
            <a:r>
              <a:rPr lang="en-GB" sz="1400" dirty="0" smtClean="0"/>
              <a:t> </a:t>
            </a:r>
            <a:endParaRPr lang="en-US" sz="1400" dirty="0"/>
          </a:p>
        </p:txBody>
      </p:sp>
      <p:sp>
        <p:nvSpPr>
          <p:cNvPr id="11" name="5-Point Star 10"/>
          <p:cNvSpPr/>
          <p:nvPr/>
        </p:nvSpPr>
        <p:spPr>
          <a:xfrm>
            <a:off x="6781800" y="2828090"/>
            <a:ext cx="122387" cy="1079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76200" y="4648200"/>
            <a:ext cx="20574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rgbClr val="0070C0"/>
                </a:solidFill>
              </a:rPr>
              <a:t>Interactive</a:t>
            </a:r>
            <a:r>
              <a:rPr lang="bg-BG" sz="1600" b="1" dirty="0" smtClean="0">
                <a:solidFill>
                  <a:srgbClr val="0070C0"/>
                </a:solidFill>
              </a:rPr>
              <a:t> </a:t>
            </a:r>
            <a:r>
              <a:rPr lang="bg-BG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279979" y="5119496"/>
            <a:ext cx="107282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87306" y="4738496"/>
            <a:ext cx="3144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/>
              <a:t>Visual and sound methods, brainstorming, electronic resources and school platforms, </a:t>
            </a:r>
            <a:r>
              <a:rPr lang="en-US" sz="1400" dirty="0" smtClean="0"/>
              <a:t>simulations </a:t>
            </a:r>
            <a:r>
              <a:rPr lang="en-GB" sz="1400" dirty="0" smtClean="0"/>
              <a:t> </a:t>
            </a:r>
            <a:endParaRPr lang="en-US" sz="1400" dirty="0"/>
          </a:p>
        </p:txBody>
      </p:sp>
      <p:sp>
        <p:nvSpPr>
          <p:cNvPr id="18" name="5-Point Star 17"/>
          <p:cNvSpPr/>
          <p:nvPr/>
        </p:nvSpPr>
        <p:spPr>
          <a:xfrm>
            <a:off x="4510806" y="4684532"/>
            <a:ext cx="122387" cy="1079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81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Specificity of 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generations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3" descr="C:\Users\Admin\Desktop\pg-de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8437"/>
            <a:ext cx="3291174" cy="219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\Desktop\7kl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20097"/>
            <a:ext cx="33528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\Desktop\1-4kla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855297"/>
            <a:ext cx="3589593" cy="23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55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89" y="1714883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990600" y="1714883"/>
            <a:ext cx="2413329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Preparatory </a:t>
            </a:r>
            <a:r>
              <a:rPr lang="en-GB" sz="1600" b="1" dirty="0" smtClean="0">
                <a:solidFill>
                  <a:srgbClr val="0070C0"/>
                </a:solidFill>
              </a:rPr>
              <a:t>group </a:t>
            </a:r>
            <a:r>
              <a:rPr lang="en-GB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707246" y="2743200"/>
            <a:ext cx="212580" cy="9810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1089" y="3810000"/>
            <a:ext cx="2784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Pedagogical situations, games - development of emotional </a:t>
            </a:r>
            <a:r>
              <a:rPr lang="en-US" sz="1400" dirty="0" smtClean="0"/>
              <a:t>intelligence </a:t>
            </a:r>
            <a:r>
              <a:rPr lang="en-GB" sz="1400" dirty="0" smtClean="0"/>
              <a:t> 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3581400" y="1590675"/>
            <a:ext cx="17526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rgbClr val="0070C0"/>
                </a:solidFill>
              </a:rPr>
              <a:t>Primary level 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47169" y="1590675"/>
            <a:ext cx="2514600" cy="942592"/>
          </a:xfrm>
          <a:prstGeom prst="ellipse">
            <a:avLst/>
          </a:prstGeom>
          <a:solidFill>
            <a:srgbClr val="FFF1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rgbClr val="0070C0"/>
                </a:solidFill>
              </a:rPr>
              <a:t>Lower secondary level  </a:t>
            </a:r>
            <a:r>
              <a:rPr lang="en-GB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267200" y="2657475"/>
            <a:ext cx="120365" cy="24479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43200" y="5181600"/>
            <a:ext cx="2784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Basic training skills, rules, responsibilities, habits, </a:t>
            </a:r>
            <a:r>
              <a:rPr lang="en-US" sz="1400" dirty="0" smtClean="0"/>
              <a:t>teamwork </a:t>
            </a:r>
            <a:r>
              <a:rPr lang="en-GB" sz="1400" dirty="0" smtClean="0"/>
              <a:t> 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66169" y="3985736"/>
            <a:ext cx="327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Discussions, encouragement of students' personal qualities, work on proposed topics, considering opinions, individual </a:t>
            </a:r>
            <a:r>
              <a:rPr lang="en-US" sz="1400" dirty="0" smtClean="0"/>
              <a:t>consultations  </a:t>
            </a:r>
            <a:r>
              <a:rPr lang="en-GB" sz="1400" dirty="0" smtClean="0"/>
              <a:t> </a:t>
            </a:r>
            <a:endParaRPr lang="en-US" sz="1400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972300" y="2657475"/>
            <a:ext cx="38100" cy="12287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75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2133600"/>
          </a:xfrm>
        </p:spPr>
        <p:txBody>
          <a:bodyPr>
            <a:normAutofit/>
          </a:bodyPr>
          <a:lstStyle/>
          <a:p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improve the quality of education in the context of digitalization and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specificity of generations?</a:t>
            </a:r>
            <a:r>
              <a:rPr lang="en-GB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3" descr="C:\Users\Admin\Desktop\shutterstock_30311274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895600"/>
            <a:ext cx="4946752" cy="330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3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206</Words>
  <Application>Microsoft Office PowerPoint</Application>
  <PresentationFormat>On-screen Show (4:3)</PresentationFormat>
  <Paragraphs>44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Specificity of generations</vt:lpstr>
      <vt:lpstr>PowerPoint Presentation</vt:lpstr>
      <vt:lpstr>How to improve the quality of education in the context of digitalization and specificity of generations? </vt:lpstr>
      <vt:lpstr>PowerPoint Presentation</vt:lpstr>
      <vt:lpstr>Thank you for your attention!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 насоки и съвременни подходи в учителската работа</dc:title>
  <dc:creator>Admin</dc:creator>
  <cp:lastModifiedBy>Силвия</cp:lastModifiedBy>
  <cp:revision>83</cp:revision>
  <dcterms:created xsi:type="dcterms:W3CDTF">2006-08-16T00:00:00Z</dcterms:created>
  <dcterms:modified xsi:type="dcterms:W3CDTF">2022-06-28T10:51:42Z</dcterms:modified>
</cp:coreProperties>
</file>