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80" r:id="rId1"/>
  </p:sldMasterIdLst>
  <p:sldIdLst>
    <p:sldId id="256" r:id="rId2"/>
    <p:sldId id="257" r:id="rId3"/>
    <p:sldId id="258" r:id="rId4"/>
    <p:sldId id="259" r:id="rId5"/>
    <p:sldId id="260" r:id="rId6"/>
    <p:sldId id="261" r:id="rId7"/>
    <p:sldId id="262" r:id="rId8"/>
    <p:sldId id="264" r:id="rId9"/>
    <p:sldId id="266" r:id="rId10"/>
    <p:sldId id="265" r:id="rId11"/>
    <p:sldId id="26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F341"/>
    <a:srgbClr val="F2224F"/>
    <a:srgbClr val="F44A6E"/>
    <a:srgbClr val="EA2671"/>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38" autoAdjust="0"/>
    <p:restoredTop sz="94660"/>
  </p:normalViewPr>
  <p:slideViewPr>
    <p:cSldViewPr snapToGrid="0">
      <p:cViewPr varScale="1">
        <p:scale>
          <a:sx n="128" d="100"/>
          <a:sy n="128" d="100"/>
        </p:scale>
        <p:origin x="70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3FCE02C-6EC6-4E09-BC2C-9FDED4DE236E}" type="datetimeFigureOut">
              <a:rPr lang="en-US" smtClean="0"/>
              <a:t>6/25/22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149525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7205CAA-4E5A-4223-BD55-C5D2841AC9EF}" type="datetimeFigureOut">
              <a:rPr lang="en-US" smtClean="0"/>
              <a:t>6/25/22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2252189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7205CAA-4E5A-4223-BD55-C5D2841AC9EF}" type="datetimeFigureOut">
              <a:rPr lang="en-US" smtClean="0"/>
              <a:t>6/25/22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02561946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7205CAA-4E5A-4223-BD55-C5D2841AC9EF}" type="datetimeFigureOut">
              <a:rPr lang="en-US" smtClean="0"/>
              <a:t>6/25/22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4795277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7205CAA-4E5A-4223-BD55-C5D2841AC9EF}" type="datetimeFigureOut">
              <a:rPr lang="en-US" smtClean="0"/>
              <a:t>6/25/22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5507829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7205CAA-4E5A-4223-BD55-C5D2841AC9EF}" type="datetimeFigureOut">
              <a:rPr lang="en-US" smtClean="0"/>
              <a:t>6/25/22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669000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B075A7A-4A9A-410F-B848-AB998ACC9419}" type="datetimeFigureOut">
              <a:rPr lang="en-US" smtClean="0"/>
              <a:pPr/>
              <a:t>6/25/22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817338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5F3E88-2D66-4D17-B0FA-EA13CB20B2FF}" type="datetimeFigureOut">
              <a:rPr lang="en-US" smtClean="0"/>
              <a:pPr/>
              <a:t>6/25/22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33798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F36E1-9596-4E98-8786-4A17C5D29C65}" type="datetimeFigureOut">
              <a:rPr lang="en-US" smtClean="0"/>
              <a:pPr/>
              <a:t>6/25/22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35864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E4D1A55-63BC-4BA2-9538-7DDEADA10621}" type="datetimeFigureOut">
              <a:rPr lang="en-US" smtClean="0"/>
              <a:t>6/25/22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61207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6D01ABB-8821-4BF5-97A9-E1A66ACAEAA9}" type="datetimeFigureOut">
              <a:rPr lang="en-US" smtClean="0"/>
              <a:pPr/>
              <a:t>6/25/22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92160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0C37B1C-D4A1-4A4F-A470-80868146AFC5}" type="datetimeFigureOut">
              <a:rPr lang="en-US" smtClean="0"/>
              <a:pPr/>
              <a:t>6/25/22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942832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D31D1B9-F39E-471E-80A9-595CAA5664AD}" type="datetimeFigureOut">
              <a:rPr lang="en-US" smtClean="0"/>
              <a:pPr/>
              <a:t>6/25/22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23482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FCEABC-E2B9-4606-A74F-CB06AF596887}" type="datetimeFigureOut">
              <a:rPr lang="en-US" smtClean="0"/>
              <a:pPr/>
              <a:t>6/25/22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06101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A8850A0-01A3-4F4E-AA52-F716A9BFD4EB}" type="datetimeFigureOut">
              <a:rPr lang="en-US" smtClean="0"/>
              <a:pPr/>
              <a:t>6/25/22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99215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5811CCA-BB49-46C7-A0E2-F42339750F9A}" type="datetimeFigureOut">
              <a:rPr lang="en-US" smtClean="0"/>
              <a:t>6/25/22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0140078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205CAA-4E5A-4223-BD55-C5D2841AC9EF}" type="datetimeFigureOut">
              <a:rPr lang="en-US" smtClean="0"/>
              <a:t>6/25/22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9548796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089" y="156148"/>
            <a:ext cx="9910625" cy="1607440"/>
          </a:xfrm>
        </p:spPr>
        <p:txBody>
          <a:bodyPr/>
          <a:lstStyle/>
          <a:p>
            <a:pPr algn="ctr"/>
            <a:r>
              <a:rPr lang="en-US" sz="28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The quality of education in the setting</a:t>
            </a:r>
            <a:br>
              <a:rPr lang="bg-BG" sz="28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br>
            <a:r>
              <a:rPr lang="en-US" sz="28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of digital transformation and the specifics</a:t>
            </a:r>
            <a:br>
              <a:rPr lang="bg-BG" sz="28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br>
            <a:r>
              <a:rPr lang="en-US" sz="28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of generations</a:t>
            </a:r>
            <a:endParaRPr lang="en-US" sz="28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Subtitle 2"/>
          <p:cNvSpPr>
            <a:spLocks noGrp="1"/>
          </p:cNvSpPr>
          <p:nvPr>
            <p:ph type="subTitle" idx="1"/>
          </p:nvPr>
        </p:nvSpPr>
        <p:spPr>
          <a:xfrm>
            <a:off x="512977" y="1920948"/>
            <a:ext cx="9070848" cy="3859618"/>
          </a:xfrm>
        </p:spPr>
        <p:txBody>
          <a:bodyPr>
            <a:normAutofit fontScale="25000" lnSpcReduction="20000"/>
          </a:bodyPr>
          <a:lstStyle/>
          <a:p>
            <a:pPr algn="ctr"/>
            <a:br>
              <a:rPr lang="bg-BG" sz="6200" dirty="0">
                <a:solidFill>
                  <a:schemeClr val="accent3"/>
                </a:solidFill>
                <a:latin typeface="Verdana" panose="020B0604030504040204" pitchFamily="34" charset="0"/>
                <a:ea typeface="Verdana" panose="020B0604030504040204" pitchFamily="34" charset="0"/>
                <a:cs typeface="Verdana" panose="020B0604030504040204" pitchFamily="34" charset="0"/>
              </a:rPr>
            </a:br>
            <a:br>
              <a:rPr lang="bg-BG" sz="6200" dirty="0">
                <a:solidFill>
                  <a:srgbClr val="EA2671"/>
                </a:solidFill>
                <a:latin typeface="Verdana" panose="020B0604030504040204" pitchFamily="34" charset="0"/>
                <a:ea typeface="Verdana" panose="020B0604030504040204" pitchFamily="34" charset="0"/>
                <a:cs typeface="Verdana" panose="020B0604030504040204" pitchFamily="34" charset="0"/>
              </a:rPr>
            </a:br>
            <a:r>
              <a:rPr lang="en-US" sz="96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Subject:</a:t>
            </a:r>
            <a:endParaRPr lang="en-US" sz="80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a:p>
            <a:pPr algn="ctr"/>
            <a:br>
              <a:rPr lang="bg-BG" sz="7200" dirty="0">
                <a:solidFill>
                  <a:srgbClr val="F2224F"/>
                </a:solidFill>
                <a:latin typeface="Verdana" panose="020B0604030504040204" pitchFamily="34" charset="0"/>
                <a:ea typeface="Verdana" panose="020B0604030504040204" pitchFamily="34" charset="0"/>
                <a:cs typeface="Verdana" panose="020B0604030504040204" pitchFamily="34" charset="0"/>
              </a:rPr>
            </a:br>
            <a:r>
              <a:rPr lang="en-US" sz="72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Entrepreneurial spirit in children, parents and teachers.</a:t>
            </a:r>
            <a:endParaRPr lang="en-US" sz="72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endParaRPr>
          </a:p>
          <a:p>
            <a:pPr algn="ctr"/>
            <a:r>
              <a:rPr lang="en-US" sz="72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Opportunities and reality.</a:t>
            </a:r>
            <a:endParaRPr lang="en-US" sz="72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endParaRPr>
          </a:p>
          <a:p>
            <a:pPr algn="ctr"/>
            <a:br>
              <a:rPr lang="bg-BG" sz="72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br>
            <a:r>
              <a:rPr lang="en-US" sz="7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Prepared by:</a:t>
            </a:r>
          </a:p>
          <a:p>
            <a:pPr algn="ctr"/>
            <a:br>
              <a:rPr lang="bg-BG" sz="7200" b="1" dirty="0">
                <a:solidFill>
                  <a:srgbClr val="F44A6E"/>
                </a:solidFill>
                <a:latin typeface="Verdana" panose="020B0604030504040204" pitchFamily="34" charset="0"/>
                <a:ea typeface="Verdana" panose="020B0604030504040204" pitchFamily="34" charset="0"/>
                <a:cs typeface="Verdana" panose="020B0604030504040204" pitchFamily="34" charset="0"/>
              </a:rPr>
            </a:br>
            <a:r>
              <a:rPr lang="en-US" sz="72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Galina </a:t>
            </a:r>
            <a:r>
              <a:rPr lang="en-US" sz="7200" b="1" dirty="0" err="1">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Stefanova</a:t>
            </a:r>
            <a:r>
              <a:rPr lang="en-US" sz="72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 Popova</a:t>
            </a:r>
            <a:endParaRPr lang="en-US" sz="7200"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endParaRPr>
          </a:p>
          <a:p>
            <a:pPr algn="ctr"/>
            <a:r>
              <a:rPr lang="en-US" sz="7200" b="1" dirty="0" err="1">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Blagovesta</a:t>
            </a:r>
            <a:r>
              <a:rPr lang="en-US" sz="72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 </a:t>
            </a:r>
            <a:r>
              <a:rPr lang="en-US" sz="7200" b="1" dirty="0" err="1">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Rumenova</a:t>
            </a:r>
            <a:r>
              <a:rPr lang="en-US" sz="72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 </a:t>
            </a:r>
            <a:r>
              <a:rPr lang="en-US" sz="7200" b="1" dirty="0" err="1">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Encheva</a:t>
            </a:r>
            <a:endParaRPr lang="en-US" sz="7200" b="1" dirty="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endParaRPr>
          </a:p>
          <a:p>
            <a:pPr algn="ctr"/>
            <a:br>
              <a:rPr lang="bg-BG" sz="7200" b="1" dirty="0">
                <a:solidFill>
                  <a:srgbClr val="F44A6E"/>
                </a:solidFill>
                <a:latin typeface="Verdana" panose="020B0604030504040204" pitchFamily="34" charset="0"/>
                <a:ea typeface="Verdana" panose="020B0604030504040204" pitchFamily="34" charset="0"/>
                <a:cs typeface="Verdana" panose="020B0604030504040204" pitchFamily="34" charset="0"/>
              </a:rPr>
            </a:br>
            <a:r>
              <a:rPr lang="en-US" sz="7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DG №42 "</a:t>
            </a:r>
            <a:r>
              <a:rPr lang="en-US" sz="7200" b="1" dirty="0" err="1">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Bulgarche</a:t>
            </a:r>
            <a:r>
              <a:rPr lang="en-US" sz="7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Varna, Bulgaria</a:t>
            </a:r>
          </a:p>
          <a:p>
            <a:pPr algn="ctr"/>
            <a:r>
              <a:rPr lang="en-GB" sz="7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a:t>
            </a:r>
            <a:endParaRPr lang="en-US" sz="7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a:p>
            <a:br>
              <a:rPr lang="bg-BG" dirty="0">
                <a:latin typeface="Verdana" panose="020B0604030504040204" pitchFamily="34" charset="0"/>
                <a:ea typeface="Verdana" panose="020B0604030504040204" pitchFamily="34" charset="0"/>
                <a:cs typeface="Verdana" panose="020B0604030504040204" pitchFamily="34" charset="0"/>
              </a:rPr>
            </a:br>
            <a:br>
              <a:rPr lang="bg-BG" dirty="0">
                <a:latin typeface="Verdana" panose="020B0604030504040204" pitchFamily="34" charset="0"/>
                <a:ea typeface="Verdana" panose="020B0604030504040204" pitchFamily="34" charset="0"/>
                <a:cs typeface="Verdana" panose="020B0604030504040204" pitchFamily="34" charset="0"/>
              </a:rPr>
            </a:br>
            <a:endParaRPr lang="bg-BG"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55873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6687" y="4314038"/>
            <a:ext cx="9002198" cy="599047"/>
          </a:xfrm>
          <a:ln w="12700">
            <a:solidFill>
              <a:schemeClr val="accent2">
                <a:lumMod val="75000"/>
              </a:schemeClr>
            </a:solidFill>
          </a:ln>
        </p:spPr>
        <p:txBody>
          <a:bodyPr>
            <a:normAutofit/>
          </a:bodyPr>
          <a:lstStyle/>
          <a:p>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After a thorough and detailed preparation of the idea for "Children's Eco Workshop" - the children, their parents and we, the team moved on to building the model.</a:t>
            </a:r>
            <a:endParaRPr lang="bg-BG"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Content Placeholder 4"/>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506687" y="1030514"/>
            <a:ext cx="2233339" cy="2869406"/>
          </a:xfrm>
          <a:prstGeom prst="rect">
            <a:avLst/>
          </a:prstGeom>
          <a:effectLst>
            <a:outerShdw blurRad="50800" dist="50800" dir="5400000" algn="ctr" rotWithShape="0">
              <a:schemeClr val="accent2">
                <a:lumMod val="75000"/>
              </a:schemeClr>
            </a:outerShdw>
          </a:effectLst>
        </p:spPr>
      </p:pic>
      <p:pic>
        <p:nvPicPr>
          <p:cNvPr id="6" name="Content Placeholder 5"/>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7182953" y="1030514"/>
            <a:ext cx="2325932" cy="2869406"/>
          </a:xfrm>
          <a:prstGeom prst="rect">
            <a:avLst/>
          </a:prstGeom>
          <a:effectLst>
            <a:outerShdw blurRad="50800" dist="50800" dir="5400000" algn="ctr" rotWithShape="0">
              <a:schemeClr val="accent2">
                <a:lumMod val="75000"/>
              </a:schemeClr>
            </a:outerShdw>
          </a:effectLst>
        </p:spPr>
      </p:pic>
      <p:pic>
        <p:nvPicPr>
          <p:cNvPr id="7" name="Content Placeholder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60182" y="1030514"/>
            <a:ext cx="3095207" cy="2869406"/>
          </a:xfrm>
          <a:prstGeom prst="rect">
            <a:avLst/>
          </a:prstGeom>
          <a:effectLst>
            <a:outerShdw blurRad="50800" dist="50800" dir="5400000" algn="ctr" rotWithShape="0">
              <a:schemeClr val="accent2">
                <a:lumMod val="75000"/>
              </a:schemeClr>
            </a:outerShdw>
          </a:effectLst>
        </p:spPr>
      </p:pic>
    </p:spTree>
    <p:extLst>
      <p:ext uri="{BB962C8B-B14F-4D97-AF65-F5344CB8AC3E}">
        <p14:creationId xmlns:p14="http://schemas.microsoft.com/office/powerpoint/2010/main" val="815638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642" y="943428"/>
            <a:ext cx="8356742" cy="986972"/>
          </a:xfrm>
          <a:ln w="12700">
            <a:solidFill>
              <a:schemeClr val="accent2">
                <a:lumMod val="75000"/>
              </a:schemeClr>
            </a:solidFill>
          </a:ln>
        </p:spPr>
        <p:txBody>
          <a:bodyPr>
            <a:normAutofit/>
          </a:bodyPr>
          <a:lstStyle/>
          <a:p>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The children from the groups "</a:t>
            </a:r>
            <a:r>
              <a:rPr lang="en-US" sz="1400" dirty="0" err="1">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Sinchets</a:t>
            </a: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and "</a:t>
            </a:r>
            <a:r>
              <a:rPr lang="en-US" sz="1400" dirty="0" err="1">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Detelinka</a:t>
            </a: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in order to succeed were: artists, innovators, determined and dedicated to successfully building a better future for children and teachers in "Sunny Dreams" kindergarten with pure organic products from "Children's Eco Workshop".</a:t>
            </a:r>
            <a:endParaRPr lang="bg-BG"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Content Placeholder 4"/>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575642" y="2409371"/>
            <a:ext cx="3943053" cy="2743192"/>
          </a:xfrm>
          <a:prstGeom prst="rect">
            <a:avLst/>
          </a:prstGeom>
          <a:effectLst>
            <a:outerShdw blurRad="50800" dist="50800" dir="5400000" algn="ctr" rotWithShape="0">
              <a:schemeClr val="accent2">
                <a:lumMod val="75000"/>
              </a:schemeClr>
            </a:outerShdw>
          </a:effectLst>
        </p:spPr>
      </p:pic>
      <p:pic>
        <p:nvPicPr>
          <p:cNvPr id="6" name="Content Placeholder 5"/>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4997384" y="2409370"/>
            <a:ext cx="3935000" cy="2743192"/>
          </a:xfrm>
          <a:prstGeom prst="rect">
            <a:avLst/>
          </a:prstGeom>
          <a:effectLst>
            <a:outerShdw blurRad="50800" dist="50800" dir="5400000" algn="ctr" rotWithShape="0">
              <a:schemeClr val="accent2">
                <a:lumMod val="75000"/>
              </a:schemeClr>
            </a:outerShdw>
          </a:effectLst>
        </p:spPr>
      </p:pic>
    </p:spTree>
    <p:extLst>
      <p:ext uri="{BB962C8B-B14F-4D97-AF65-F5344CB8AC3E}">
        <p14:creationId xmlns:p14="http://schemas.microsoft.com/office/powerpoint/2010/main" val="35312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82AB1928-6D2B-A24E-9009-BD287B9F5A8D}"/>
              </a:ext>
            </a:extLst>
          </p:cNvPr>
          <p:cNvSpPr txBox="1">
            <a:spLocks/>
          </p:cNvSpPr>
          <p:nvPr/>
        </p:nvSpPr>
        <p:spPr>
          <a:xfrm>
            <a:off x="690028" y="647151"/>
            <a:ext cx="8639503" cy="5563698"/>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BG" sz="1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The success of an entrepreneur is the result of many efforts, well thought out decisions, invested capital, structured business plan and a combination of personal qualities.</a:t>
            </a:r>
            <a:endParaRPr lang="en-BG" sz="12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a:p>
            <a:pPr marL="0" indent="0">
              <a:buFont typeface="Wingdings 3" charset="2"/>
              <a:buNone/>
            </a:pPr>
            <a:r>
              <a:rPr lang="en-BG" sz="1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The main goal is to stimulate children's skills to apply what they have learned in new situations and environments, solve problems for suggesting and arguing ideas, show creative thinking, develop social skills and the artistic potential of children.</a:t>
            </a:r>
            <a:endParaRPr lang="en-BG" sz="12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a:p>
            <a:pPr marL="0" indent="0">
              <a:lnSpc>
                <a:spcPct val="120000"/>
              </a:lnSpc>
              <a:buFont typeface="Wingdings 3" charset="2"/>
              <a:buNone/>
            </a:pPr>
            <a:r>
              <a:rPr lang="en-US" sz="1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The expected results are:</a:t>
            </a:r>
          </a:p>
          <a:p>
            <a:pPr>
              <a:lnSpc>
                <a:spcPct val="120000"/>
              </a:lnSpc>
            </a:pPr>
            <a:r>
              <a:rPr lang="en-US" sz="12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Modern kindergarten with a innovative and luxurious environment, in line with the global economic crisis and in a pandemic.</a:t>
            </a:r>
          </a:p>
          <a:p>
            <a:pPr>
              <a:lnSpc>
                <a:spcPct val="120000"/>
              </a:lnSpc>
            </a:pPr>
            <a:r>
              <a:rPr lang="en-US" sz="12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Lots of greenery in the yard for games, recreation and educational process in accordance with the state educational competencies for each group and skillful combination of game training with entertainment programs and sports.</a:t>
            </a:r>
          </a:p>
          <a:p>
            <a:pPr>
              <a:lnSpc>
                <a:spcPct val="120000"/>
              </a:lnSpc>
            </a:pPr>
            <a:r>
              <a:rPr lang="en-US" sz="12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Increased number of like-minded parents involved in the cause of raising the entrepreneurial spirit with established motivation and attitude to build "Sunny Dreams" kindergarten and a clean environment "Children's Eco Workshop".</a:t>
            </a:r>
          </a:p>
          <a:p>
            <a:pPr marL="0" indent="0">
              <a:lnSpc>
                <a:spcPct val="120000"/>
              </a:lnSpc>
              <a:buFont typeface="Wingdings 3" charset="2"/>
              <a:buNone/>
            </a:pPr>
            <a:r>
              <a:rPr lang="en-US" sz="1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Inspired by the idea of Sunny Dreams" kindergarten, by the young entrepreneurs from the group "</a:t>
            </a:r>
            <a:r>
              <a:rPr lang="en-US" sz="1200" b="1" dirty="0" err="1">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Sinchets</a:t>
            </a:r>
            <a:r>
              <a:rPr lang="en-US" sz="1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their parents and teacher - Mrs. Elena </a:t>
            </a:r>
            <a:r>
              <a:rPr lang="en-US" sz="1200" b="1" dirty="0" err="1">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Koleva</a:t>
            </a:r>
            <a:r>
              <a:rPr lang="en-US" sz="1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our team with children from the group "</a:t>
            </a:r>
            <a:r>
              <a:rPr lang="en-US" sz="1200" b="1" dirty="0" err="1">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Detelinka</a:t>
            </a:r>
            <a:r>
              <a:rPr lang="en-US" sz="1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further developed the idea of ​​environmental education with the project "Children's Eco Workshop".</a:t>
            </a:r>
            <a:br>
              <a:rPr lang="en-US" sz="1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br>
            <a:br>
              <a:rPr lang="bg-BG" sz="1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br>
            <a:r>
              <a:rPr lang="en-US" sz="12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As a result of the cooperation between teachers and parents, children receive the most necessary and valuable support for their full overall development for the demonstration of creative thinking and the development of artistic potential.</a:t>
            </a:r>
            <a:endParaRPr lang="en-US" sz="12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a:p>
            <a:pPr marL="0" indent="0">
              <a:buFont typeface="Wingdings 3" charset="2"/>
              <a:buNone/>
            </a:pPr>
            <a:br>
              <a:rPr lang="en-US" sz="1200" dirty="0">
                <a:solidFill>
                  <a:srgbClr val="F2224F"/>
                </a:solidFill>
                <a:latin typeface="Verdana" panose="020B0604030504040204" pitchFamily="34" charset="0"/>
                <a:ea typeface="Verdana" panose="020B0604030504040204" pitchFamily="34" charset="0"/>
                <a:cs typeface="Verdana" panose="020B0604030504040204" pitchFamily="34" charset="0"/>
              </a:rPr>
            </a:br>
            <a:endParaRPr lang="en-US" sz="1200" dirty="0">
              <a:solidFill>
                <a:srgbClr val="F2224F"/>
              </a:solidFill>
              <a:latin typeface="Verdana" panose="020B0604030504040204" pitchFamily="34" charset="0"/>
              <a:ea typeface="Verdana" panose="020B0604030504040204" pitchFamily="34" charset="0"/>
              <a:cs typeface="Verdana" panose="020B0604030504040204" pitchFamily="34" charset="0"/>
            </a:endParaRPr>
          </a:p>
          <a:p>
            <a:pPr marL="0" indent="0" algn="just">
              <a:buFont typeface="Wingdings 3" charset="2"/>
              <a:buNone/>
            </a:pPr>
            <a:endParaRPr lang="bg-BG"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82007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76632" y="4146116"/>
            <a:ext cx="7641484" cy="1678488"/>
          </a:xfrm>
          <a:noFill/>
          <a:ln w="12700">
            <a:solidFill>
              <a:schemeClr val="accent2">
                <a:lumMod val="75000"/>
              </a:schemeClr>
            </a:solidFill>
          </a:ln>
        </p:spPr>
        <p:txBody>
          <a:bodyPr>
            <a:noAutofit/>
          </a:bodyPr>
          <a:lstStyle/>
          <a:p>
            <a:r>
              <a:rPr lang="bg-BG" sz="1400" dirty="0">
                <a:latin typeface="Verdana" panose="020B0604030504040204" pitchFamily="34" charset="0"/>
                <a:ea typeface="Verdana" panose="020B0604030504040204" pitchFamily="34" charset="0"/>
                <a:cs typeface="Verdana" panose="020B0604030504040204" pitchFamily="34" charset="0"/>
              </a:rPr>
              <a:t> </a:t>
            </a: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The children from group "</a:t>
            </a:r>
            <a:r>
              <a:rPr lang="en-US" sz="1400" dirty="0" err="1">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Sinchets</a:t>
            </a: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embraced the idea and the desire of the presented building to be the best, and took them in different directions - viewing images and conversations with their parents, forming mini-teams and come together around one idea, multiple drawings, construction and repair of what has already been built. </a:t>
            </a:r>
            <a:b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b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In the end, the whole group unanimously accepted the painted project of Miroslav Krastev's kindergarten and the team of 6 children built with a Lego constructor.</a:t>
            </a:r>
            <a:b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br>
            <a:endParaRPr lang="bg-BG"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8" name="Picture 3"/>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p:blipFill>
        <p:spPr bwMode="auto">
          <a:xfrm>
            <a:off x="1076632" y="630224"/>
            <a:ext cx="3445263" cy="3057843"/>
          </a:xfrm>
          <a:prstGeom prst="rect">
            <a:avLst/>
          </a:prstGeom>
          <a:noFill/>
          <a:effectLst>
            <a:outerShdw blurRad="50800" dist="50800" dir="5400000" algn="ctr" rotWithShape="0">
              <a:schemeClr val="accent2">
                <a:lumMod val="75000"/>
              </a:schemeClr>
            </a:outerShdw>
          </a:effectLst>
        </p:spPr>
      </p:pic>
      <p:pic>
        <p:nvPicPr>
          <p:cNvPr id="9" name="Content Placeholder 8"/>
          <p:cNvPicPr>
            <a:picLocks noGrp="1" noChangeAspect="1"/>
          </p:cNvPicPr>
          <p:nvPr>
            <p:ph sz="half" idx="1"/>
          </p:nvPr>
        </p:nvPicPr>
        <p:blipFill>
          <a:blip r:embed="rId3" cstate="email">
            <a:extLst>
              <a:ext uri="{28A0092B-C50C-407E-A947-70E740481C1C}">
                <a14:useLocalDpi xmlns:a14="http://schemas.microsoft.com/office/drawing/2010/main"/>
              </a:ext>
            </a:extLst>
          </a:blip>
          <a:stretch>
            <a:fillRect/>
          </a:stretch>
        </p:blipFill>
        <p:spPr>
          <a:xfrm>
            <a:off x="4746759" y="630222"/>
            <a:ext cx="3971357" cy="3057845"/>
          </a:xfrm>
          <a:prstGeom prst="rect">
            <a:avLst/>
          </a:prstGeom>
          <a:effectLst>
            <a:outerShdw blurRad="50800" dist="50800" dir="5400000" algn="ctr" rotWithShape="0">
              <a:schemeClr val="accent2">
                <a:lumMod val="75000"/>
              </a:schemeClr>
            </a:outerShdw>
          </a:effectLst>
        </p:spPr>
      </p:pic>
    </p:spTree>
    <p:extLst>
      <p:ext uri="{BB962C8B-B14F-4D97-AF65-F5344CB8AC3E}">
        <p14:creationId xmlns:p14="http://schemas.microsoft.com/office/powerpoint/2010/main" val="2433877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8629" y="1264012"/>
            <a:ext cx="2947792" cy="4047024"/>
          </a:xfrm>
          <a:ln w="12700">
            <a:solidFill>
              <a:schemeClr val="accent2"/>
            </a:solidFill>
          </a:ln>
        </p:spPr>
        <p:txBody>
          <a:bodyPr>
            <a:noAutofit/>
          </a:bodyPr>
          <a:lstStyle/>
          <a:p>
            <a:r>
              <a:rPr lang="bg-BG" sz="1400" dirty="0">
                <a:latin typeface="Verdana" panose="020B0604030504040204" pitchFamily="34" charset="0"/>
                <a:ea typeface="Verdana" panose="020B0604030504040204" pitchFamily="34" charset="0"/>
                <a:cs typeface="Verdana" panose="020B0604030504040204" pitchFamily="34" charset="0"/>
              </a:rPr>
              <a:t> </a:t>
            </a: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The idea of ​​the children from </a:t>
            </a:r>
            <a:r>
              <a:rPr lang="en-US" sz="1400" dirty="0" err="1">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Sinchets</a:t>
            </a: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group is fully supported by their parents, to be built on a large entirely wooded area, away from industrial plants that pollute the environment. The proposal of the kids was elaborated in detail by their leader.</a:t>
            </a:r>
            <a:b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b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The kindergarten will have a capacity of 4 groups - I, II, III, IV group. The building is going to be one level with an underground level in the shape of a sun with 12 rays (different in size), a dome shape in the middle which will have a gym.</a:t>
            </a:r>
            <a:b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br>
            <a:endParaRPr lang="bg-BG"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p:blipFill>
        <p:spPr bwMode="auto">
          <a:xfrm>
            <a:off x="820138" y="1258544"/>
            <a:ext cx="2278662" cy="4063615"/>
          </a:xfrm>
          <a:prstGeom prst="rect">
            <a:avLst/>
          </a:prstGeom>
          <a:noFill/>
        </p:spPr>
      </p:pic>
      <p:pic>
        <p:nvPicPr>
          <p:cNvPr id="7" name="Picture 2">
            <a:extLst>
              <a:ext uri="{FF2B5EF4-FFF2-40B4-BE49-F238E27FC236}">
                <a16:creationId xmlns:a16="http://schemas.microsoft.com/office/drawing/2014/main" id="{576B9F67-4921-5F45-9FD1-CE69685245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3480123" y="1254479"/>
            <a:ext cx="2347361" cy="4051090"/>
          </a:xfrm>
          <a:prstGeom prst="rect">
            <a:avLst/>
          </a:prstGeom>
          <a:noFill/>
        </p:spPr>
      </p:pic>
    </p:spTree>
    <p:extLst>
      <p:ext uri="{BB962C8B-B14F-4D97-AF65-F5344CB8AC3E}">
        <p14:creationId xmlns:p14="http://schemas.microsoft.com/office/powerpoint/2010/main" val="4217524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7675" y="2009488"/>
            <a:ext cx="3523902" cy="2281660"/>
          </a:xfrm>
          <a:ln w="12700">
            <a:solidFill>
              <a:schemeClr val="accent2"/>
            </a:solidFill>
          </a:ln>
        </p:spPr>
        <p:txBody>
          <a:bodyPr>
            <a:noAutofit/>
          </a:bodyPr>
          <a:lstStyle/>
          <a:p>
            <a:pPr algn="ctr"/>
            <a:r>
              <a:rPr lang="bg-BG"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a:t>
            </a: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The terrain of DG "Sunny Dreams" will include a lot of greenery. There will be a colorful fence to prevent outsiders and animals in the yard.  There will be 4 playgrounds in the courtyard, a BDP playground, a bike lane, a maze of pebbles, a chess playground, where the children from the elementary groups will develop their logical thinking.</a:t>
            </a:r>
            <a:b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br>
            <a:endParaRPr lang="bg-BG"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7" name="Content Placeholder 6"/>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929019" y="361480"/>
            <a:ext cx="4184650" cy="2788838"/>
          </a:xfrm>
          <a:prstGeom prst="rect">
            <a:avLst/>
          </a:prstGeom>
          <a:effectLst>
            <a:outerShdw blurRad="50800" dist="50800" dir="5400000" algn="ctr" rotWithShape="0">
              <a:schemeClr val="accent2">
                <a:lumMod val="75000"/>
              </a:schemeClr>
            </a:outerShdw>
          </a:effectLst>
        </p:spPr>
      </p:pic>
      <p:pic>
        <p:nvPicPr>
          <p:cNvPr id="8" name="Content Placeholder 7"/>
          <p:cNvPicPr>
            <a:picLocks noGrp="1" noChangeAspect="1"/>
          </p:cNvPicPr>
          <p:nvPr>
            <p:ph sz="quarter" idx="4"/>
          </p:nvPr>
        </p:nvPicPr>
        <p:blipFill>
          <a:blip r:embed="rId3" cstate="email">
            <a:extLst>
              <a:ext uri="{28A0092B-C50C-407E-A947-70E740481C1C}">
                <a14:useLocalDpi xmlns:a14="http://schemas.microsoft.com/office/drawing/2010/main"/>
              </a:ext>
            </a:extLst>
          </a:blip>
          <a:stretch>
            <a:fillRect/>
          </a:stretch>
        </p:blipFill>
        <p:spPr>
          <a:xfrm>
            <a:off x="927432" y="3409677"/>
            <a:ext cx="4186237" cy="2789895"/>
          </a:xfrm>
          <a:prstGeom prst="rect">
            <a:avLst/>
          </a:prstGeom>
          <a:effectLst>
            <a:outerShdw blurRad="50800" dist="50800" dir="5400000" algn="ctr" rotWithShape="0">
              <a:schemeClr val="accent2">
                <a:lumMod val="75000"/>
              </a:schemeClr>
            </a:outerShdw>
          </a:effectLst>
        </p:spPr>
      </p:pic>
    </p:spTree>
    <p:extLst>
      <p:ext uri="{BB962C8B-B14F-4D97-AF65-F5344CB8AC3E}">
        <p14:creationId xmlns:p14="http://schemas.microsoft.com/office/powerpoint/2010/main" val="1737744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1547" y="2341870"/>
            <a:ext cx="3597817" cy="2513159"/>
          </a:xfrm>
          <a:ln w="12700">
            <a:solidFill>
              <a:schemeClr val="accent2"/>
            </a:solidFill>
          </a:ln>
        </p:spPr>
        <p:txBody>
          <a:bodyPr>
            <a:noAutofit/>
          </a:bodyPr>
          <a:lstStyle/>
          <a:p>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The roof will be a dome. The building is made for 4 groups and the main entrance will lead to a round lobby, in the middle with a rock garden. They will reach the administration and also will be separated by noise insulated walls, and the light will be provided by the sun via the domed roof of the building. The groups are located in 3 rays of the sun - large-study, medium-dining and small-bathrooms.</a:t>
            </a:r>
            <a:endParaRPr lang="bg-BG"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Content Placeholder 4"/>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842010" y="3622841"/>
            <a:ext cx="4183062" cy="2787779"/>
          </a:xfrm>
          <a:prstGeom prst="rect">
            <a:avLst/>
          </a:prstGeom>
          <a:effectLst>
            <a:outerShdw blurRad="50800" dist="50800" dir="5400000" algn="ctr" rotWithShape="0">
              <a:schemeClr val="accent2">
                <a:lumMod val="75000"/>
              </a:schemeClr>
            </a:outerShdw>
          </a:effectLst>
        </p:spPr>
      </p:pic>
      <p:pic>
        <p:nvPicPr>
          <p:cNvPr id="6" name="Content Placeholder 5"/>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842010" y="447380"/>
            <a:ext cx="4184650" cy="2788838"/>
          </a:xfrm>
          <a:prstGeom prst="rect">
            <a:avLst/>
          </a:prstGeom>
          <a:effectLst>
            <a:outerShdw blurRad="50800" dist="50800" dir="5400000" algn="ctr" rotWithShape="0">
              <a:schemeClr val="accent2">
                <a:lumMod val="75000"/>
              </a:schemeClr>
            </a:outerShdw>
          </a:effectLst>
        </p:spPr>
      </p:pic>
    </p:spTree>
    <p:extLst>
      <p:ext uri="{BB962C8B-B14F-4D97-AF65-F5344CB8AC3E}">
        <p14:creationId xmlns:p14="http://schemas.microsoft.com/office/powerpoint/2010/main" val="2132861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928037"/>
            <a:ext cx="7831920" cy="1469722"/>
          </a:xfrm>
          <a:ln w="12700">
            <a:solidFill>
              <a:schemeClr val="accent2"/>
            </a:solidFill>
          </a:ln>
        </p:spPr>
        <p:txBody>
          <a:bodyPr>
            <a:noAutofit/>
          </a:bodyPr>
          <a:lstStyle/>
          <a:p>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Each playground will end with a flower alley, which will be cared for by the children in the group (environmental education).</a:t>
            </a:r>
            <a:b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b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In additional forms of pedagogical interaction with the children from the group "</a:t>
            </a:r>
            <a:r>
              <a:rPr lang="en-US" sz="1400" dirty="0" err="1">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Detelinka</a:t>
            </a: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we discussed what nature is for us and what is needed to protect it. </a:t>
            </a:r>
            <a:b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b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The kids began to share their opinions and the question "What do we make tea from?" Led us to a joint development with the parents of "Children's Eco Workshop".</a:t>
            </a:r>
          </a:p>
        </p:txBody>
      </p:sp>
      <p:pic>
        <p:nvPicPr>
          <p:cNvPr id="5" name="Content Placeholder 3"/>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rot="16200000">
            <a:off x="744974" y="2744790"/>
            <a:ext cx="3117533" cy="3252813"/>
          </a:xfrm>
          <a:effectLst>
            <a:outerShdw blurRad="50800" dist="50800" dir="5400000" algn="ctr" rotWithShape="0">
              <a:schemeClr val="tx1"/>
            </a:outerShdw>
          </a:effectLst>
        </p:spPr>
      </p:pic>
      <p:pic>
        <p:nvPicPr>
          <p:cNvPr id="6" name="Content Placeholder 5"/>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4271848" y="2818356"/>
            <a:ext cx="4237405" cy="3170747"/>
          </a:xfrm>
          <a:prstGeom prst="rect">
            <a:avLst/>
          </a:prstGeom>
          <a:ln>
            <a:solidFill>
              <a:schemeClr val="accent2"/>
            </a:solidFill>
          </a:ln>
          <a:effectLst>
            <a:outerShdw blurRad="50800" dist="50800" dir="5400000" algn="ctr" rotWithShape="0">
              <a:schemeClr val="tx1"/>
            </a:outerShdw>
          </a:effectLst>
        </p:spPr>
      </p:pic>
    </p:spTree>
    <p:extLst>
      <p:ext uri="{BB962C8B-B14F-4D97-AF65-F5344CB8AC3E}">
        <p14:creationId xmlns:p14="http://schemas.microsoft.com/office/powerpoint/2010/main" val="1480489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255" y="4383152"/>
            <a:ext cx="8650783" cy="1065670"/>
          </a:xfrm>
          <a:ln w="12700">
            <a:solidFill>
              <a:schemeClr val="accent2"/>
            </a:solidFill>
          </a:ln>
        </p:spPr>
        <p:txBody>
          <a:bodyPr>
            <a:noAutofit/>
          </a:bodyPr>
          <a:lstStyle/>
          <a:p>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In the yard of the kindergarten next to the playgrounds will be created alleys for herbs, insects, vegetables, spices, flowers, alley of knowledge - </a:t>
            </a:r>
            <a:r>
              <a:rPr lang="en-US" sz="1400" dirty="0" err="1">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Ecopedia</a:t>
            </a: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where children will play, study, create, have fun and follow the path of success and of making their dreams come true.</a:t>
            </a:r>
            <a:b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br>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Our idea with the children is to include all groups, including both of the nursery groups.</a:t>
            </a:r>
          </a:p>
        </p:txBody>
      </p:sp>
      <p:pic>
        <p:nvPicPr>
          <p:cNvPr id="5" name="Content Placeholder 3"/>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514255" y="619566"/>
            <a:ext cx="4223746" cy="3167809"/>
          </a:xfrm>
          <a:effectLst>
            <a:outerShdw blurRad="50800" dist="50800" dir="5400000" algn="ctr" rotWithShape="0">
              <a:schemeClr val="accent2">
                <a:lumMod val="75000"/>
              </a:schemeClr>
            </a:outerShdw>
          </a:effectLst>
        </p:spPr>
      </p:pic>
      <p:pic>
        <p:nvPicPr>
          <p:cNvPr id="6" name="Content Placeholder 5"/>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4980388" y="648888"/>
            <a:ext cx="4184650" cy="3138487"/>
          </a:xfrm>
          <a:prstGeom prst="rect">
            <a:avLst/>
          </a:prstGeom>
          <a:effectLst>
            <a:outerShdw blurRad="50800" dist="50800" dir="5400000" algn="ctr" rotWithShape="0">
              <a:schemeClr val="accent2">
                <a:lumMod val="75000"/>
              </a:schemeClr>
            </a:outerShdw>
          </a:effectLst>
        </p:spPr>
      </p:pic>
    </p:spTree>
    <p:extLst>
      <p:ext uri="{BB962C8B-B14F-4D97-AF65-F5344CB8AC3E}">
        <p14:creationId xmlns:p14="http://schemas.microsoft.com/office/powerpoint/2010/main" val="3673183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138" y="5080606"/>
            <a:ext cx="8462648" cy="325965"/>
          </a:xfrm>
          <a:ln w="12700">
            <a:solidFill>
              <a:schemeClr val="accent2"/>
            </a:solidFill>
          </a:ln>
        </p:spPr>
        <p:txBody>
          <a:bodyPr>
            <a:normAutofit/>
          </a:bodyPr>
          <a:lstStyle/>
          <a:p>
            <a:r>
              <a:rPr lang="en-US"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 Both children and parents enthusiastically prepared and brought materials.</a:t>
            </a:r>
            <a:endParaRPr lang="bg-BG" sz="1400"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Content Placeholder 3"/>
          <p:cNvPicPr>
            <a:picLocks noGrp="1" noChangeAspect="1"/>
          </p:cNvPicPr>
          <p:nvPr>
            <p:ph sz="half" idx="1"/>
          </p:nvPr>
        </p:nvPicPr>
        <p:blipFill>
          <a:blip r:embed="rId2" cstate="email">
            <a:extLst>
              <a:ext uri="{28A0092B-C50C-407E-A947-70E740481C1C}">
                <a14:useLocalDpi xmlns:a14="http://schemas.microsoft.com/office/drawing/2010/main"/>
              </a:ext>
            </a:extLst>
          </a:blip>
          <a:stretch>
            <a:fillRect/>
          </a:stretch>
        </p:blipFill>
        <p:spPr>
          <a:xfrm>
            <a:off x="819138" y="647151"/>
            <a:ext cx="2947319" cy="3920768"/>
          </a:xfrm>
          <a:effectLst>
            <a:outerShdw blurRad="50800" dist="50800" dir="5400000" algn="ctr" rotWithShape="0">
              <a:schemeClr val="accent2">
                <a:lumMod val="75000"/>
              </a:schemeClr>
            </a:outerShdw>
          </a:effectLst>
        </p:spPr>
      </p:pic>
      <p:pic>
        <p:nvPicPr>
          <p:cNvPr id="6" name="Content Placeholder 3"/>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4049486" y="647150"/>
            <a:ext cx="5232300" cy="3915203"/>
          </a:xfrm>
          <a:effectLst>
            <a:outerShdw blurRad="50800" dist="50800" dir="5400000" algn="ctr" rotWithShape="0">
              <a:schemeClr val="accent2">
                <a:lumMod val="75000"/>
              </a:schemeClr>
            </a:outerShdw>
          </a:effectLst>
        </p:spPr>
      </p:pic>
    </p:spTree>
    <p:extLst>
      <p:ext uri="{BB962C8B-B14F-4D97-AF65-F5344CB8AC3E}">
        <p14:creationId xmlns:p14="http://schemas.microsoft.com/office/powerpoint/2010/main" val="1415643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237</TotalTime>
  <Words>932</Words>
  <Application>Microsoft Macintosh PowerPoint</Application>
  <PresentationFormat>Widescreen</PresentationFormat>
  <Paragraphs>27</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Trebuchet MS</vt:lpstr>
      <vt:lpstr>Verdana</vt:lpstr>
      <vt:lpstr>Wingdings 3</vt:lpstr>
      <vt:lpstr>Facet</vt:lpstr>
      <vt:lpstr>The quality of education in the setting of digital transformation and the specifics of generations</vt:lpstr>
      <vt:lpstr>PowerPoint Presentation</vt:lpstr>
      <vt:lpstr> The children from group "Sinchets" embraced the idea and the desire of the presented building to be the best, and took them in different directions - viewing images and conversations with their parents, forming mini-teams and come together around one idea, multiple drawings, construction and repair of what has already been built.  In the end, the whole group unanimously accepted the painted project of Miroslav Krastev's kindergarten and the team of 6 children built with a Lego constructor. </vt:lpstr>
      <vt:lpstr> The idea of ​​the children from Sinchets group is fully supported by their parents, to be built on a large entirely wooded area, away from industrial plants that pollute the environment. The proposal of the kids was elaborated in detail by their leader. The kindergarten will have a capacity of 4 groups - I, II, III, IV group. The building is going to be one level with an underground level in the shape of a sun with 12 rays (different in size), a dome shape in the middle which will have a gym. </vt:lpstr>
      <vt:lpstr> The terrain of DG "Sunny Dreams" will include a lot of greenery. There will be a colorful fence to prevent outsiders and animals in the yard.  There will be 4 playgrounds in the courtyard, a BDP playground, a bike lane, a maze of pebbles, a chess playground, where the children from the elementary groups will develop their logical thinking. </vt:lpstr>
      <vt:lpstr>The roof will be a dome. The building is made for 4 groups and the main entrance will lead to a round lobby, in the middle with a rock garden. They will reach the administration and also will be separated by noise insulated walls, and the light will be provided by the sun via the domed roof of the building. The groups are located in 3 rays of the sun - large-study, medium-dining and small-bathrooms.</vt:lpstr>
      <vt:lpstr>Each playground will end with a flower alley, which will be cared for by the children in the group (environmental education). In additional forms of pedagogical interaction with the children from the group "Detelinka" we discussed what nature is for us and what is needed to protect it.  The kids began to share their opinions and the question "What do we make tea from?" Led us to a joint development with the parents of "Children's Eco Workshop".</vt:lpstr>
      <vt:lpstr>In the yard of the kindergarten next to the playgrounds will be created alleys for herbs, insects, vegetables, spices, flowers, alley of knowledge - Ecopedia, where children will play, study, create, have fun and follow the path of success and of making their dreams come true. Our idea with the children is to include all groups, including both of the nursery groups.</vt:lpstr>
      <vt:lpstr> Both children and parents enthusiastically prepared and brought materials.</vt:lpstr>
      <vt:lpstr>After a thorough and detailed preparation of the idea for "Children's Eco Workshop" - the children, their parents and we, the team moved on to building the model.</vt:lpstr>
      <vt:lpstr>The children from the groups "Sinchets" and "Detelinka" in order to succeed were: artists, innovators, determined and dedicated to successfully building a better future for children and teachers in "Sunny Dreams" kindergarten with pure organic products from "Children's Eco Workshop".</vt:lpstr>
    </vt:vector>
  </TitlesOfParts>
  <Company>by adguard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Качеството на образованието в условията на дигитална трансформация и спецификата на поколенията</dc:title>
  <dc:creator>Lenovo S440</dc:creator>
  <cp:lastModifiedBy>Microsoft Office User</cp:lastModifiedBy>
  <cp:revision>31</cp:revision>
  <dcterms:created xsi:type="dcterms:W3CDTF">2022-06-18T10:26:58Z</dcterms:created>
  <dcterms:modified xsi:type="dcterms:W3CDTF">2022-06-25T13:30:25Z</dcterms:modified>
</cp:coreProperties>
</file>