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1" r:id="rId2"/>
    <p:sldId id="280" r:id="rId3"/>
    <p:sldId id="313" r:id="rId4"/>
    <p:sldId id="314" r:id="rId5"/>
    <p:sldId id="316" r:id="rId6"/>
    <p:sldId id="318" r:id="rId7"/>
    <p:sldId id="315" r:id="rId8"/>
    <p:sldId id="320" r:id="rId9"/>
    <p:sldId id="321" r:id="rId10"/>
  </p:sldIdLst>
  <p:sldSz cx="9144000" cy="6858000" type="screen4x3"/>
  <p:notesSz cx="7010400" cy="92360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93325" autoAdjust="0"/>
  </p:normalViewPr>
  <p:slideViewPr>
    <p:cSldViewPr>
      <p:cViewPr varScale="1">
        <p:scale>
          <a:sx n="82" d="100"/>
          <a:sy n="82" d="100"/>
        </p:scale>
        <p:origin x="131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D929-9426-4AEA-939E-B2415B9D69D9}" type="datetimeFigureOut">
              <a:rPr lang="en-US" smtClean="0"/>
              <a:pPr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E90AB-DF42-4151-8781-12FDF25BD5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6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90AB-DF42-4151-8781-12FDF25BD5A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5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оъгъл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авоъгъл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авоъгъл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авоъгъл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Закръглен правоъгъл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Закръглен правоъгъл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авоъгъл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авоъгъл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авоъгъл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авоъгъл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авоъгъл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авоъгъл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Закръглен правоъгъл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Закръглен правоъгъл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авоъгъл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авоъгъл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авоъгъл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авоъгъл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авоъгъл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авоъгъл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A63BAE-696E-41F8-8277-268847366C5C}" type="datetimeFigureOut">
              <a:rPr lang="bg-BG" smtClean="0"/>
              <a:pPr/>
              <a:t>11.4.2022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27CC6C-D161-4F66-A5BF-D97FA2D5578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571472" y="4077072"/>
            <a:ext cx="8183880" cy="2304256"/>
          </a:xfrm>
        </p:spPr>
        <p:txBody>
          <a:bodyPr>
            <a:normAutofit/>
          </a:bodyPr>
          <a:lstStyle/>
          <a:p>
            <a:pPr algn="ctr"/>
            <a:r>
              <a:rPr lang="bg-BG" sz="2700" b="1" dirty="0" smtClean="0"/>
              <a:t/>
            </a:r>
            <a:br>
              <a:rPr lang="bg-BG" sz="2700" b="1" dirty="0" smtClean="0"/>
            </a:br>
            <a:r>
              <a:rPr lang="bg-BG" sz="2700" b="1" dirty="0"/>
              <a:t/>
            </a:r>
            <a:br>
              <a:rPr lang="bg-BG" sz="2700" b="1" dirty="0"/>
            </a:br>
            <a:r>
              <a:rPr lang="bg-BG" sz="27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пътя на приобщаващото образование - споделяне на опит и добри практики</a:t>
            </a:r>
            <a:endParaRPr lang="bg-BG" sz="48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telefon\Снимка05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133" y="1988840"/>
            <a:ext cx="4876800" cy="317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6171" y="764704"/>
            <a:ext cx="9259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център за подкрепа на процеса на приобщаващото образование -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Варна</a:t>
            </a:r>
          </a:p>
          <a:p>
            <a:pPr algn="ctr"/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бул.</a:t>
            </a:r>
            <a:r>
              <a:rPr lang="bg-BG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Сливница” №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187-189, тел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052 641670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r.centarvarna@abv.bg</a:t>
            </a:r>
            <a:endParaRPr lang="bg-BG" sz="16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96752"/>
            <a:ext cx="944962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0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764704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център за подкрепа на процеса на приобщаващото образование – 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Варна</a:t>
            </a:r>
            <a:r>
              <a:rPr lang="ru-RU" sz="2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 в съответствие с държавната политика за подкрепа на процеса на приобщаващото образование, като подпомага процеса на приобщаване и социализиране на децата и учениците със специални образователни потребности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общообразователна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среда. Осъществява се 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екип специалисти – ресурсни учители (специални педагози),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логопеди, психолози, клиничен психолог, слухово-речев рехабилитатор и егротерапевт.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Регионален център – Варна подпомагат приобщаването на децата и учениците със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специални образователни потребности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образователната и социалната среда чрез провеждане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диагностична и корекционно-терапевтична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с тях, осъществяване на дейности, съдействащи за пълноценното включване на тези деца и ученици в обществения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живот, консултации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 учители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 екипи,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оказване на методическа подкрепа на специалистите в училища и детски градини.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24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Основната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концепция, залегнала в приобщаващото образование е, че всяко дете има право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достъп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качествено образование в общообразователната училищна система и е способно да учи. В този смисъл всяко дете, независимо от различия, основани на възраст, пол, етническа принадлежност, увреждане или други бариери пред ученето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може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следва да се обучава в общообразователно училище. Приобщаващото образование цели да се отговори на нуждите на всяко дете, като се отделя специално внимание на групи деца, които са в риск да бъдат социално изолирани или изключени от общообразователната система.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Децата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 специални образователни потребности искат да живеят и да се развиват, като част от всички нас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Тези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деца искат да споделят живота си с приятели, съседи, близки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роднини. Те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искат да прекарат целия си живот с родителите  си, лишени от приятелства и социална среда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Младите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 със специални образователни потребности искат да живеят самостоятелен живот,  да не са в тежест, а да са пълноценна част от нашето общество. </a:t>
            </a:r>
            <a:endParaRPr lang="bg-BG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51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r>
              <a:rPr lang="bg-BG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bg-BG" sz="24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 на опит и добри практики</a:t>
            </a:r>
            <a:endParaRPr lang="bg-BG" sz="2400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ежедневната си работа специалистите използват адаптирани методи, подходи и материали, 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омощни средства и технологии, като елемент от допълнителната подкрепа за деца и ученици със специални образователни  потребности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Предстои издавана на Алманах, който съдържа добри практики от работата на ресурсните учители с децата и учениците на допълнителна подкрепа.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Изготвени са тематични терапевтични албуми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логопедите,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съдържащи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картинков, снимков и символен  материали за целите на логопедичната терапия в помощ на ежедневната им работа.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Провеждат се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всекидневно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допълнителни консултации от психолози, логопеди и ресурсни учители 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деца и родители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в сградата на Регионален център –Варна и при необходимост по места в детските градини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през пролетта се организират съвместни посещения от деца, родители и специалисти на различни обекти и забележителности в гр. Варна (Делфинариум, Еко-парк, ЖП гара, летище и др.) за обогатяване на социалния опит и умения, и общуване със и между родителите в неформална среда.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190960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Ежемесечно се провежда вътрешноквалификационна дейност на методическите обединения на ресурсните учители, логопеди и психолози, които функционират съгласно вътрешния регламент на Регионален център-Варна по различни теми.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Провеждат се периодични интервизии на психолозите, обсъждат се казуси, споделят се опит и добри практики.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Оказва се методическа подкрепа и квалификационна дейност по избрани теми в училища и детски градини, осъществена от главните учители.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Организирано е наставничество и обучение на новопостъпили колеги.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Регионален център-Варна се провежда семестриална обучителна практика на студенти от Шуменски университет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Епископ Константин Преславски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специалностите логопедия и специална педагогика.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73282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Регионалните екипи за подкрепа на личностно развитие на децата и учениците със специални образователни потребности оказват методическа подкрепа на ЕПЛР и педагогическите специалисти в училищата и детските градини, провеждат презентации по избрани теми и обучения с присъждане на квалификационни кредити.  </a:t>
            </a:r>
          </a:p>
          <a:p>
            <a:pPr marL="109728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сградата на Регионален център- Варна са оборудвани и функционират следните специализирани кабинети: </a:t>
            </a:r>
          </a:p>
          <a:p>
            <a:pPr marL="109728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за слухово-речева рехабилитатация; </a:t>
            </a:r>
          </a:p>
          <a:p>
            <a:pPr marL="109728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за ерготерапия. </a:t>
            </a:r>
          </a:p>
          <a:p>
            <a:pPr marL="109728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 се високо професионално ниво на специалистите чрез участие в обучения и покриване на професионални квалификационни кредити.  Връчена е награда на МОН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Свети Иван Рилски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главен учител А. Радева за високи постижения и принос в образователното дело.</a:t>
            </a:r>
          </a:p>
          <a:p>
            <a:pPr marL="109728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77432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25760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04"/>
            <a:ext cx="8229600" cy="53240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 целия период на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пандемията от коронавирус е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оказвана е дистанционна допълнителна подкрепа за личностно развитие на децата и учениците със специални образователни потребности от гр. Варна и региона. 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Осигурена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възможност за присъствена терапия на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Регионален център, като са спазени всички противоепидемиологични мерки за безопасност на средата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Осигурена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възможност за 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ризисно психологично консултиране и подкрепа на деца и ученици, родители и учители по национален телефон от психолози на РЦПППО-гр. Варна. 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Осъществена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дистанционна психологична подкрепа по телефона на граждани, родители, деца и педагози по инициатива на РЦПППО-Варна "Заедно е по-добре от сам".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34732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25760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04"/>
            <a:ext cx="8229600" cy="5202832"/>
          </a:xfrm>
        </p:spPr>
        <p:txBody>
          <a:bodyPr>
            <a:normAutofit fontScale="92500" lnSpcReduction="10000"/>
          </a:bodyPr>
          <a:lstStyle/>
          <a:p>
            <a:pPr marL="109728" indent="0" algn="r">
              <a:buNone/>
            </a:pPr>
            <a:r>
              <a:rPr lang="bg-BG" sz="2000" dirty="0" smtClean="0"/>
              <a:t>	</a:t>
            </a:r>
            <a:r>
              <a:rPr lang="bg-BG" sz="2400" dirty="0" smtClean="0">
                <a:solidFill>
                  <a:srgbClr val="7030A0"/>
                </a:solidFill>
              </a:rPr>
              <a:t>„</a:t>
            </a:r>
            <a:r>
              <a:rPr lang="bg-BG" sz="2400" b="1" i="1" dirty="0">
                <a:solidFill>
                  <a:srgbClr val="7030A0"/>
                </a:solidFill>
              </a:rPr>
              <a:t>На света ще са нужни всичките различни видове умове, за да работят заедно. Трябва да работим за развитието им, защото всеки един от тях ще е абсолютно необходим в бъдеще</a:t>
            </a:r>
            <a:r>
              <a:rPr lang="bg-BG" sz="2400" b="1" i="1" dirty="0" smtClean="0">
                <a:solidFill>
                  <a:srgbClr val="7030A0"/>
                </a:solidFill>
              </a:rPr>
              <a:t>. Трябва </a:t>
            </a:r>
            <a:r>
              <a:rPr lang="bg-BG" sz="2400" b="1" i="1" dirty="0">
                <a:solidFill>
                  <a:srgbClr val="7030A0"/>
                </a:solidFill>
              </a:rPr>
              <a:t>да работим, за да поддържаме тези деца ангажирани със света</a:t>
            </a:r>
            <a:r>
              <a:rPr lang="bg-BG" sz="2400" b="1" i="1" dirty="0" smtClean="0">
                <a:solidFill>
                  <a:srgbClr val="7030A0"/>
                </a:solidFill>
              </a:rPr>
              <a:t>“.</a:t>
            </a:r>
            <a:br>
              <a:rPr lang="bg-BG" sz="2400" b="1" i="1" dirty="0" smtClean="0">
                <a:solidFill>
                  <a:srgbClr val="7030A0"/>
                </a:solidFill>
              </a:rPr>
            </a:br>
            <a:r>
              <a:rPr lang="bg-BG" sz="2000" i="1" dirty="0" smtClean="0">
                <a:solidFill>
                  <a:srgbClr val="7030A0"/>
                </a:solidFill>
              </a:rPr>
              <a:t>			</a:t>
            </a:r>
          </a:p>
          <a:p>
            <a:pPr marL="109728" indent="0" algn="r">
              <a:buNone/>
            </a:pPr>
            <a:r>
              <a:rPr lang="bg-BG" sz="2000" b="1" i="1" dirty="0" smtClean="0">
                <a:solidFill>
                  <a:srgbClr val="7030A0"/>
                </a:solidFill>
              </a:rPr>
              <a:t>Мери Темпъл </a:t>
            </a:r>
            <a:r>
              <a:rPr lang="bg-BG" sz="2000" b="1" i="1" dirty="0">
                <a:solidFill>
                  <a:srgbClr val="7030A0"/>
                </a:solidFill>
              </a:rPr>
              <a:t>Грандин</a:t>
            </a:r>
            <a:br>
              <a:rPr lang="bg-BG" sz="2000" b="1" i="1" dirty="0">
                <a:solidFill>
                  <a:srgbClr val="7030A0"/>
                </a:solidFill>
              </a:rPr>
            </a:br>
            <a:endParaRPr lang="bg-BG" sz="2000" b="1" i="1" dirty="0" smtClean="0">
              <a:solidFill>
                <a:srgbClr val="7030A0"/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професор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от Щ</a:t>
            </a: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атския университета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в Колорадо</a:t>
            </a: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специалист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по селскостопански науки </a:t>
            </a:r>
            <a:endParaRPr lang="bg-BG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и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животновъдство, изобретател, </a:t>
            </a: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автор на книги, </a:t>
            </a: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говорител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на тема аутизъм, </a:t>
            </a:r>
            <a:endParaRPr lang="bg-BG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участник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в мотивационните презентации на ТЕ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bg-BG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През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2010 г. е </a:t>
            </a: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включена в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списъка на 10-те </a:t>
            </a:r>
            <a:endParaRPr lang="bg-BG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най-влиятелни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личности в света,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в категория „Герои</a:t>
            </a: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“. </a:t>
            </a: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На три годишна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възраст е диагностицирана с аутизъм. </a:t>
            </a:r>
            <a:endParaRPr lang="bg-BG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r">
              <a:buNone/>
            </a:pPr>
            <a:r>
              <a:rPr lang="bg-BG" sz="1800" i="1" dirty="0" smtClean="0">
                <a:solidFill>
                  <a:schemeClr val="accent3">
                    <a:lumMod val="75000"/>
                  </a:schemeClr>
                </a:solidFill>
              </a:rPr>
              <a:t>Тя </a:t>
            </a:r>
            <a:r>
              <a:rPr lang="bg-BG" sz="1800" i="1" dirty="0">
                <a:solidFill>
                  <a:schemeClr val="accent3">
                    <a:lumMod val="75000"/>
                  </a:schemeClr>
                </a:solidFill>
              </a:rPr>
              <a:t>е първият човек, който публично споделя своя опит</a:t>
            </a:r>
            <a:r>
              <a:rPr lang="bg-BG" sz="2000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bg-BG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356992"/>
            <a:ext cx="201622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1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25760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04"/>
            <a:ext cx="8229600" cy="532403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bg-BG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</a:t>
            </a:r>
            <a:r>
              <a:rPr lang="bg-BG" sz="2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център за подкрепа на процеса на приобщаващото образование -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Варна</a:t>
            </a:r>
          </a:p>
          <a:p>
            <a:pPr marL="109728" indent="0" algn="ctr">
              <a:buNone/>
            </a:pP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бул.</a:t>
            </a:r>
            <a:r>
              <a:rPr lang="bg-BG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Сливница” №</a:t>
            </a:r>
            <a:r>
              <a:rPr lang="en-US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187-189, тел</a:t>
            </a:r>
            <a:r>
              <a:rPr lang="en-US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052 641670</a:t>
            </a:r>
            <a:r>
              <a:rPr lang="en-US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r.centarvarna@abv.bg</a:t>
            </a:r>
            <a:endParaRPr lang="bg-BG" sz="14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r">
              <a:buNone/>
            </a:pPr>
            <a:endParaRPr lang="bg-BG" sz="2000" dirty="0" smtClean="0"/>
          </a:p>
          <a:p>
            <a:pPr marL="109728" indent="0" algn="r">
              <a:buNone/>
            </a:pPr>
            <a:endParaRPr lang="bg-BG" sz="2000" dirty="0" smtClean="0"/>
          </a:p>
          <a:p>
            <a:pPr marL="109728" indent="0" algn="ctr">
              <a:buNone/>
            </a:pPr>
            <a:endParaRPr lang="bg-BG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bg-BG" b="1" i="1" dirty="0" smtClean="0">
                <a:solidFill>
                  <a:schemeClr val="accent3">
                    <a:lumMod val="75000"/>
                  </a:schemeClr>
                </a:solidFill>
              </a:rPr>
              <a:t>Благодарим за вниманието ! </a:t>
            </a:r>
          </a:p>
          <a:p>
            <a:pPr marL="109728" indent="0" algn="ctr">
              <a:buNone/>
            </a:pPr>
            <a:endParaRPr lang="bg-BG" sz="24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bg-BG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944962" cy="9388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910" y="3907449"/>
            <a:ext cx="3548180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7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дски">
  <a:themeElements>
    <a:clrScheme name="Градски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радски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дски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2497</TotalTime>
  <Words>501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Georgia</vt:lpstr>
      <vt:lpstr>Times New Roman</vt:lpstr>
      <vt:lpstr>Trebuchet MS</vt:lpstr>
      <vt:lpstr>Wingdings</vt:lpstr>
      <vt:lpstr>Wingdings 2</vt:lpstr>
      <vt:lpstr>Градски</vt:lpstr>
      <vt:lpstr>  По пътя на приобщаващото образование - споделяне на опит и добри практики</vt:lpstr>
      <vt:lpstr>PowerPoint Presentation</vt:lpstr>
      <vt:lpstr>           Основната концепция, залегнала в приобщаващото образование е, че всяко дете има право на достъп до качествено образование в общообразователната училищна система и е способно да учи. В този смисъл всяко дете, независимо от различия, основани на възраст, пол, етническа принадлежност, увреждане или други бариери пред ученето, може и следва да се обучава в общообразователно училище. Приобщаващото образование цели да се отговори на нуждите на всяко дете, като се отделя специално внимание на групи деца, които са в риск да бъдат социално изолирани или изключени от общообразователната система.   Децата със специални образователни потребности искат да живеят и да се развиват, като част от всички нас. Тези деца искат да споделят живота си с приятели, съседи, близки и роднини. Те не искат да прекарат целия си живот с родителите  си, лишени от приятелства и социална среда. Младите хора със специални образователни потребности искат да живеят самостоятелен живот,  да не са в тежест, а да са пълноценна част от нашето общество. </vt:lpstr>
      <vt:lpstr>  Споделяне на опит и добри практики</vt:lpstr>
      <vt:lpstr>PowerPoint Presentation</vt:lpstr>
      <vt:lpstr>PowerPoint Presentation</vt:lpstr>
      <vt:lpstr>                </vt:lpstr>
      <vt:lpstr>                </vt:lpstr>
      <vt:lpstr>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ДЕЦА СЪС СОП</dc:title>
  <dc:creator>User</dc:creator>
  <cp:lastModifiedBy>Марияна Пантелеева</cp:lastModifiedBy>
  <cp:revision>1239</cp:revision>
  <cp:lastPrinted>2022-03-30T09:55:07Z</cp:lastPrinted>
  <dcterms:created xsi:type="dcterms:W3CDTF">2014-04-27T06:19:28Z</dcterms:created>
  <dcterms:modified xsi:type="dcterms:W3CDTF">2022-04-11T11:23:37Z</dcterms:modified>
</cp:coreProperties>
</file>