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2" r:id="rId5"/>
    <p:sldId id="263" r:id="rId6"/>
    <p:sldId id="261" r:id="rId7"/>
    <p:sldId id="264" r:id="rId8"/>
    <p:sldId id="258" r:id="rId9"/>
    <p:sldId id="266" r:id="rId10"/>
    <p:sldId id="267" r:id="rId11"/>
    <p:sldId id="268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9EFF29"/>
    <a:srgbClr val="C33A1F"/>
    <a:srgbClr val="003635"/>
    <a:srgbClr val="D6370C"/>
    <a:srgbClr val="0000CC"/>
    <a:srgbClr val="1D3A00"/>
    <a:srgbClr val="FF856D"/>
    <a:srgbClr val="FF2549"/>
    <a:srgbClr val="0058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533" y="-19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panose="020B060403050404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C8D18E60-4300-4729-A0D7-6AB984C3922D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panose="020B060403050404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AF533E96-F078-4B3D-A8F4-F1AF21EBC35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8315" y="3067665"/>
            <a:ext cx="8067369" cy="95864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r>
              <a:rPr lang="en-US" dirty="0" smtClean="0"/>
              <a:t>Master </a:t>
            </a: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8317" y="4063181"/>
            <a:ext cx="8082115" cy="678426"/>
          </a:xfrm>
        </p:spPr>
        <p:txBody>
          <a:bodyPr>
            <a:normAutofit/>
          </a:bodyPr>
          <a:lstStyle>
            <a:lvl1pPr marL="0" indent="0" algn="ctr">
              <a:buNone/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  <a:r>
              <a:rPr lang="en-US" dirty="0" smtClean="0"/>
              <a:t>Master </a:t>
            </a:r>
            <a:r>
              <a:rPr lang="en-US" dirty="0"/>
              <a:t>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826" y="821646"/>
            <a:ext cx="8259098" cy="763526"/>
          </a:xfrm>
        </p:spPr>
        <p:txBody>
          <a:bodyPr>
            <a:normAutofit/>
          </a:bodyPr>
          <a:lstStyle>
            <a:lvl1pPr algn="ctr">
              <a:defRPr sz="3600" baseline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600200"/>
            <a:ext cx="8246070" cy="3262122"/>
          </a:xfrm>
        </p:spPr>
        <p:txBody>
          <a:bodyPr/>
          <a:lstStyle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0141" y="443407"/>
            <a:ext cx="6571913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2767" y="1177436"/>
            <a:ext cx="6594035" cy="3511061"/>
          </a:xfrm>
        </p:spPr>
        <p:txBody>
          <a:bodyPr/>
          <a:lstStyle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943" y="861582"/>
            <a:ext cx="8093365" cy="763525"/>
          </a:xfrm>
        </p:spPr>
        <p:txBody>
          <a:bodyPr>
            <a:normAutofit/>
          </a:bodyPr>
          <a:lstStyle>
            <a:lvl1pPr algn="ctr">
              <a:defRPr sz="3600" baseline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670265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142662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ctr"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ctr"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ctr"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ctr"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670265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142662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ctr"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ctr"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ctr"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ctr"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53074F12-AA26-4AC8-9962-C36BB8F32554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https:/kahoot.com/" TargetMode="External"/><Relationship Id="rId2" Type="http://schemas.openxmlformats.org/officeDocument/2006/relationships/hyperlink" Target="https://dechica.bg/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kahoot.com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&#1077;du-teachers.mon.bg/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np.mon.bg/" TargetMode="External"/><Relationship Id="rId2" Type="http://schemas.openxmlformats.org/officeDocument/2006/relationships/hyperlink" Target="https://licenses.mon.bg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478" y="3419397"/>
            <a:ext cx="9144000" cy="705721"/>
          </a:xfrm>
        </p:spPr>
        <p:txBody>
          <a:bodyPr>
            <a:noAutofit/>
          </a:bodyPr>
          <a:lstStyle/>
          <a:p>
            <a:r>
              <a:rPr lang="bg-BG" sz="2400" dirty="0" smtClean="0"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</a:effectLst>
              </a:rPr>
              <a:t>ДИГИТАЛИЗАЦИЯ НА УПРАВЛЕНСКИЯ ПРОЦЕС</a:t>
            </a:r>
            <a:br>
              <a:rPr lang="bg-BG" sz="2400" dirty="0" smtClean="0"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</a:effectLst>
              </a:rPr>
            </a:br>
            <a:r>
              <a:rPr lang="bg-BG" sz="2400" dirty="0" smtClean="0"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</a:effectLst>
              </a:rPr>
              <a:t>В ДЕТСКАТА ГРАДИНА</a:t>
            </a:r>
            <a:endParaRPr lang="en-US" sz="2400" dirty="0">
              <a:effectLst>
                <a:glow rad="101600">
                  <a:schemeClr val="accent2">
                    <a:lumMod val="75000"/>
                    <a:alpha val="6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22122" y="2649467"/>
            <a:ext cx="9144000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sz="12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</a:rPr>
              <a:t>ПЪРВИ МЕЖДУНАРОДЕН ОНЛАЙН ФОРУМ</a:t>
            </a:r>
            <a:endParaRPr lang="en-US" sz="1200" b="1" dirty="0">
              <a:solidFill>
                <a:schemeClr val="accent1">
                  <a:lumMod val="75000"/>
                </a:schemeClr>
              </a:solidFill>
              <a:effectLst/>
              <a:latin typeface="Verdana" panose="020B0604030504040204" pitchFamily="34" charset="0"/>
            </a:endParaRPr>
          </a:p>
          <a:p>
            <a:pPr algn="ctr"/>
            <a:r>
              <a:rPr lang="en-US" sz="12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</a:rPr>
              <a:t>„</a:t>
            </a:r>
            <a:r>
              <a:rPr lang="bg-BG" sz="12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</a:rPr>
              <a:t>ДИГИТАЛИЗАЦИЯ И </a:t>
            </a:r>
            <a:r>
              <a:rPr lang="bg-BG" sz="1200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ИНОВАЦИИ В ОБРАЗОВАНИЕТО И НАУКАТА</a:t>
            </a:r>
            <a:r>
              <a:rPr lang="en-US" sz="12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</a:rPr>
              <a:t>“</a:t>
            </a:r>
            <a:endParaRPr lang="en-US" sz="1200" b="1" dirty="0">
              <a:solidFill>
                <a:schemeClr val="accent1">
                  <a:lumMod val="75000"/>
                </a:schemeClr>
              </a:solidFill>
              <a:effectLst/>
              <a:latin typeface="Verdana" panose="020B0604030504040204" pitchFamily="34" charset="0"/>
            </a:endParaRPr>
          </a:p>
          <a:p>
            <a:pPr algn="ctr"/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</a:rPr>
              <a:t>08 - 10 </a:t>
            </a:r>
            <a:r>
              <a:rPr lang="bg-BG" sz="12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</a:rPr>
              <a:t>ЮНИ</a:t>
            </a:r>
            <a:r>
              <a:rPr lang="en-US" sz="12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</a:rPr>
              <a:t>2021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6478" y="4445840"/>
            <a:ext cx="22910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2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Анелия Бодичева</a:t>
            </a:r>
          </a:p>
          <a:p>
            <a:r>
              <a:rPr lang="bg-BG" sz="12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Детска градина „Изворче“</a:t>
            </a:r>
          </a:p>
          <a:p>
            <a:r>
              <a:rPr lang="bg-BG" sz="1200" i="1" dirty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</a:t>
            </a:r>
            <a:r>
              <a:rPr lang="bg-BG" sz="12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р.Варна, България</a:t>
            </a:r>
          </a:p>
          <a:p>
            <a:endParaRPr lang="en-US" sz="1200" i="1" dirty="0">
              <a:solidFill>
                <a:schemeClr val="tx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75668" y="4445840"/>
            <a:ext cx="25683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2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Параскева Люцканова</a:t>
            </a:r>
          </a:p>
          <a:p>
            <a:r>
              <a:rPr lang="bg-BG" sz="12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Детска градина „Маргаритка“</a:t>
            </a:r>
          </a:p>
          <a:p>
            <a:r>
              <a:rPr lang="bg-BG" sz="1200" i="1" dirty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</a:t>
            </a:r>
            <a:r>
              <a:rPr lang="bg-BG" sz="12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р.Варна, България</a:t>
            </a:r>
          </a:p>
          <a:p>
            <a:endParaRPr lang="en-US" sz="1200" i="1" dirty="0">
              <a:solidFill>
                <a:schemeClr val="tx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6879" y="1462083"/>
            <a:ext cx="8093365" cy="763525"/>
          </a:xfrm>
        </p:spPr>
        <p:txBody>
          <a:bodyPr>
            <a:normAutofit fontScale="90000"/>
          </a:bodyPr>
          <a:lstStyle/>
          <a:p>
            <a:r>
              <a:rPr lang="bg-BG" dirty="0" smtClean="0"/>
              <a:t>От дигитализация </a:t>
            </a:r>
            <a:br>
              <a:rPr lang="bg-BG" dirty="0" smtClean="0"/>
            </a:br>
            <a:r>
              <a:rPr lang="bg-BG" dirty="0" smtClean="0"/>
              <a:t>до дигитална трансформация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536879" y="2599862"/>
            <a:ext cx="7972500" cy="227629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dirty="0"/>
              <a:t>Обединяване на платформи със сходно съдържание и функция;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dirty="0"/>
              <a:t>Уеб базиране на софтуера, който се използва в управлението;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dirty="0"/>
              <a:t>Въвеждане на </a:t>
            </a:r>
            <a:r>
              <a:rPr lang="ru-RU" sz="1600"/>
              <a:t>виртуално </a:t>
            </a:r>
            <a:r>
              <a:rPr lang="ru-RU" sz="1600" smtClean="0"/>
              <a:t>деловодство</a:t>
            </a:r>
            <a:r>
              <a:rPr lang="ru-RU" sz="1600" dirty="0"/>
              <a:t>, с възможност за движение на документи между хора и институции, включително и чрез използване на Системата за сигурно електронно връчване.</a:t>
            </a:r>
          </a:p>
          <a:p>
            <a:pPr>
              <a:lnSpc>
                <a:spcPct val="150000"/>
              </a:lnSpc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1808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312" y="2670048"/>
            <a:ext cx="8259098" cy="763526"/>
          </a:xfrm>
        </p:spPr>
        <p:txBody>
          <a:bodyPr>
            <a:normAutofit/>
          </a:bodyPr>
          <a:lstStyle/>
          <a:p>
            <a:r>
              <a:rPr lang="bg-BG" dirty="0" smtClean="0"/>
              <a:t>Благодарим за вниманието!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826" y="1585172"/>
            <a:ext cx="8246070" cy="859809"/>
          </a:xfrm>
        </p:spPr>
        <p:txBody>
          <a:bodyPr>
            <a:normAutofit/>
          </a:bodyPr>
          <a:lstStyle/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587714" y="1153302"/>
            <a:ext cx="797029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6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„В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сичко </a:t>
            </a:r>
            <a:r>
              <a:rPr lang="ru-RU" sz="1600" i="1" dirty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може да бъде направено по-добре, </a:t>
            </a:r>
            <a:endParaRPr lang="ru-RU" sz="1600" i="1" dirty="0" smtClean="0">
              <a:solidFill>
                <a:schemeClr val="tx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отколкото </a:t>
            </a:r>
            <a:r>
              <a:rPr lang="ru-RU" sz="1600" i="1" dirty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е правено до момента.</a:t>
            </a:r>
            <a:r>
              <a:rPr lang="en-US" sz="16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”</a:t>
            </a:r>
            <a:endParaRPr lang="en-US" sz="1600" i="1" dirty="0">
              <a:solidFill>
                <a:schemeClr val="tx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r"/>
            <a:r>
              <a:rPr lang="bg-BG" sz="1600" i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Хенри Форд</a:t>
            </a:r>
            <a:endParaRPr lang="en-US" sz="1600" i="1" dirty="0">
              <a:solidFill>
                <a:schemeClr val="tx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4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Същност на дигитализацията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059" y="1729853"/>
            <a:ext cx="8246070" cy="306051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sz="1400" dirty="0" smtClean="0"/>
              <a:t>Терминът «дигитализация» </a:t>
            </a:r>
            <a:r>
              <a:rPr lang="ru-RU" sz="1400" dirty="0"/>
              <a:t>произхожда от английски език - digital –’’цифров”. Дигитализацията е процес на преобразуване на информацията в цифрова форма с помощта на електронни устройства, което позволява тя да бъде обработвана, съхранявана и предавана в дигитална среда чрез компютърни мрежи, сателит, интернет, социални мрежи.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sz="1400" dirty="0" smtClean="0"/>
          </a:p>
          <a:p>
            <a:pPr algn="just">
              <a:lnSpc>
                <a:spcPct val="150000"/>
              </a:lnSpc>
            </a:pPr>
            <a:r>
              <a:rPr lang="ru-RU" sz="1400" dirty="0"/>
              <a:t>Дигитализацията на управленския процес в детската градина се състои в оптимизиране на административните процеси, чрез използване средствата на информационните и комуникационни технологии.</a:t>
            </a:r>
          </a:p>
          <a:p>
            <a:pPr algn="just">
              <a:lnSpc>
                <a:spcPct val="150000"/>
              </a:lnSpc>
            </a:pPr>
            <a:endParaRPr lang="en-US" sz="1400" dirty="0"/>
          </a:p>
          <a:p>
            <a:pPr algn="just">
              <a:lnSpc>
                <a:spcPct val="150000"/>
              </a:lnSpc>
            </a:pPr>
            <a:endParaRPr lang="en-US" sz="1400" dirty="0"/>
          </a:p>
          <a:p>
            <a:pPr algn="just">
              <a:lnSpc>
                <a:spcPct val="150000"/>
              </a:lnSpc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58856" y="0"/>
            <a:ext cx="6571913" cy="725349"/>
          </a:xfrm>
        </p:spPr>
        <p:txBody>
          <a:bodyPr>
            <a:normAutofit/>
          </a:bodyPr>
          <a:lstStyle/>
          <a:p>
            <a:r>
              <a:rPr lang="bg-BG" dirty="0" smtClean="0"/>
              <a:t>Области на приложение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82" y="922421"/>
            <a:ext cx="7416718" cy="399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79830" y="150124"/>
            <a:ext cx="3079526" cy="725349"/>
          </a:xfrm>
        </p:spPr>
        <p:txBody>
          <a:bodyPr>
            <a:normAutofit/>
          </a:bodyPr>
          <a:lstStyle/>
          <a:p>
            <a:r>
              <a:rPr lang="bg-BG" dirty="0" smtClean="0"/>
              <a:t>Предимства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679830" y="1183552"/>
            <a:ext cx="5697940" cy="3735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Пести време;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Дава възможност да се работи от всяко място, по всяко време, от различно устройство;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Дава възможност за ефективно сътрудничество и работа в екип;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Възможност за повече нагледност;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Възможност за по-голям контрол;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Пести хартия;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Пести място на персоналния компютър, когато приложенията са уеб базирани.</a:t>
            </a:r>
          </a:p>
        </p:txBody>
      </p:sp>
    </p:spTree>
    <p:extLst>
      <p:ext uri="{BB962C8B-B14F-4D97-AF65-F5344CB8AC3E}">
        <p14:creationId xmlns:p14="http://schemas.microsoft.com/office/powerpoint/2010/main" val="38711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79829" y="150124"/>
            <a:ext cx="3557197" cy="725349"/>
          </a:xfrm>
        </p:spPr>
        <p:txBody>
          <a:bodyPr>
            <a:normAutofit/>
          </a:bodyPr>
          <a:lstStyle/>
          <a:p>
            <a:r>
              <a:rPr lang="bg-BG" dirty="0" smtClean="0"/>
              <a:t>Недостатъци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679829" y="1244969"/>
            <a:ext cx="5697940" cy="3366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Обездвижване и увреждане на зрението;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Необходимост от стабилна интернет връзка;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Необходимост от дигитални знания и умения, включително за безопасна работа в онлайн среда;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Необходимост от обучен персонал;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Необходимост от администриране на много и различни платформи;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Опасност от претоварване и „прегаряне“.</a:t>
            </a:r>
          </a:p>
        </p:txBody>
      </p:sp>
    </p:spTree>
    <p:extLst>
      <p:ext uri="{BB962C8B-B14F-4D97-AF65-F5344CB8AC3E}">
        <p14:creationId xmlns:p14="http://schemas.microsoft.com/office/powerpoint/2010/main" val="415208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1119" y="968321"/>
            <a:ext cx="8093365" cy="763525"/>
          </a:xfrm>
        </p:spPr>
        <p:txBody>
          <a:bodyPr>
            <a:noAutofit/>
          </a:bodyPr>
          <a:lstStyle/>
          <a:p>
            <a:r>
              <a:rPr lang="bg-BG" sz="2800" dirty="0" smtClean="0"/>
              <a:t>Приложения и платформи</a:t>
            </a:r>
            <a:br>
              <a:rPr lang="bg-BG" sz="2800" dirty="0" smtClean="0"/>
            </a:br>
            <a:r>
              <a:rPr lang="bg-BG" sz="2800" dirty="0" smtClean="0"/>
              <a:t>за образователно-възпитателния процес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41344" y="2004635"/>
            <a:ext cx="4040188" cy="479822"/>
          </a:xfrm>
        </p:spPr>
        <p:txBody>
          <a:bodyPr/>
          <a:lstStyle/>
          <a:p>
            <a:r>
              <a:rPr lang="bg-BG" dirty="0" smtClean="0"/>
              <a:t>За обучение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63773" y="2624524"/>
            <a:ext cx="4317759" cy="2518976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1400" dirty="0"/>
              <a:t>G Suite for Education – Classroom, Meet, Jam Board, Google Forms, Hangouts</a:t>
            </a:r>
          </a:p>
          <a:p>
            <a:pPr algn="l">
              <a:lnSpc>
                <a:spcPct val="150000"/>
              </a:lnSpc>
            </a:pPr>
            <a:r>
              <a:rPr lang="en-US" sz="1400" dirty="0" smtClean="0">
                <a:hlinkClick r:id="rId2"/>
              </a:rPr>
              <a:t>https</a:t>
            </a:r>
            <a:r>
              <a:rPr lang="en-US" sz="1400" dirty="0">
                <a:hlinkClick r:id="rId2"/>
              </a:rPr>
              <a:t>://dechica.bg</a:t>
            </a:r>
            <a:r>
              <a:rPr lang="en-US" sz="1400" dirty="0" smtClean="0">
                <a:hlinkClick r:id="rId2"/>
              </a:rPr>
              <a:t>/</a:t>
            </a:r>
            <a:r>
              <a:rPr lang="en-US" sz="1400" dirty="0"/>
              <a:t>, </a:t>
            </a:r>
            <a:r>
              <a:rPr lang="en-US" sz="1400" dirty="0">
                <a:hlinkClick r:id="rId3"/>
              </a:rPr>
              <a:t>https://</a:t>
            </a:r>
            <a:r>
              <a:rPr lang="en-US" sz="1400" dirty="0" smtClean="0">
                <a:hlinkClick r:id="rId3"/>
              </a:rPr>
              <a:t>learningapps.org/ </a:t>
            </a:r>
            <a:r>
              <a:rPr lang="en-US" sz="1400" dirty="0" smtClean="0">
                <a:hlinkClick r:id="rId4"/>
              </a:rPr>
              <a:t>https</a:t>
            </a:r>
            <a:r>
              <a:rPr lang="en-US" sz="1400" dirty="0">
                <a:hlinkClick r:id="rId4"/>
              </a:rPr>
              <a:t>://kahoot.com</a:t>
            </a:r>
            <a:r>
              <a:rPr lang="en-US" sz="1400" dirty="0" smtClean="0">
                <a:hlinkClick r:id="rId4"/>
              </a:rPr>
              <a:t>/</a:t>
            </a:r>
            <a:r>
              <a:rPr lang="en-US" sz="1400" dirty="0" smtClean="0"/>
              <a:t>, etc.</a:t>
            </a:r>
            <a:endParaRPr lang="bg-BG" sz="1400" dirty="0" smtClean="0"/>
          </a:p>
          <a:p>
            <a:pPr algn="l">
              <a:lnSpc>
                <a:spcPct val="150000"/>
              </a:lnSpc>
            </a:pPr>
            <a:r>
              <a:rPr lang="bg-BG" sz="1400" dirty="0"/>
              <a:t>Електронни ресурси от издателствата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0239" y="2004635"/>
            <a:ext cx="4041775" cy="479822"/>
          </a:xfrm>
        </p:spPr>
        <p:txBody>
          <a:bodyPr/>
          <a:lstStyle/>
          <a:p>
            <a:r>
              <a:rPr lang="bg-BG" dirty="0" smtClean="0"/>
              <a:t>За администриране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415050" y="2669620"/>
            <a:ext cx="4041775" cy="2473879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1400" dirty="0"/>
              <a:t>G Suite for Education – administrative console, Gmail, Google Forms, Classroom, </a:t>
            </a:r>
            <a:r>
              <a:rPr lang="en-US" sz="1400" dirty="0" smtClean="0"/>
              <a:t>Meet, Sites</a:t>
            </a:r>
          </a:p>
          <a:p>
            <a:pPr algn="l">
              <a:lnSpc>
                <a:spcPct val="150000"/>
              </a:lnSpc>
            </a:pPr>
            <a:r>
              <a:rPr lang="bg-BG" sz="1400" dirty="0" smtClean="0"/>
              <a:t>Електронен дневник</a:t>
            </a:r>
            <a:r>
              <a:rPr lang="en-US" sz="1400" dirty="0" smtClean="0"/>
              <a:t>*</a:t>
            </a:r>
            <a:endParaRPr lang="en-US" sz="1400" dirty="0"/>
          </a:p>
          <a:p>
            <a:pPr marL="0" indent="0" algn="l">
              <a:lnSpc>
                <a:spcPct val="150000"/>
              </a:lnSpc>
              <a:buNone/>
            </a:pPr>
            <a:endParaRPr lang="en-US" sz="1400" dirty="0"/>
          </a:p>
          <a:p>
            <a:pPr marL="0" indent="0" algn="r">
              <a:buNone/>
            </a:pPr>
            <a:r>
              <a:rPr lang="en-US" sz="1400" dirty="0" smtClean="0"/>
              <a:t>    *</a:t>
            </a:r>
            <a:r>
              <a:rPr lang="ru-RU" sz="1100" i="1" dirty="0"/>
              <a:t>Електронният дневник Админ Плюс има възможност за директно прехвърляне на данни от Админ ДГ</a:t>
            </a:r>
          </a:p>
          <a:p>
            <a:pPr marL="0" indent="0" algn="r">
              <a:lnSpc>
                <a:spcPct val="150000"/>
              </a:lnSpc>
              <a:buNone/>
            </a:pPr>
            <a:endParaRPr lang="en-US" sz="1400" i="1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4415050" y="2183642"/>
            <a:ext cx="0" cy="2668137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31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3262" y="1188307"/>
            <a:ext cx="8093365" cy="763525"/>
          </a:xfrm>
        </p:spPr>
        <p:txBody>
          <a:bodyPr>
            <a:noAutofit/>
          </a:bodyPr>
          <a:lstStyle/>
          <a:p>
            <a:r>
              <a:rPr lang="ru-RU" sz="2800" dirty="0"/>
              <a:t>Приложения и платформи</a:t>
            </a:r>
            <a:br>
              <a:rPr lang="ru-RU" sz="2800" dirty="0"/>
            </a:br>
            <a:r>
              <a:rPr lang="ru-RU" sz="2800" dirty="0"/>
              <a:t>за </a:t>
            </a:r>
            <a:r>
              <a:rPr lang="ru-RU" sz="2800" dirty="0" smtClean="0"/>
              <a:t>административно-управленския процес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56498" y="2444210"/>
            <a:ext cx="4040188" cy="479822"/>
          </a:xfrm>
        </p:spPr>
        <p:txBody>
          <a:bodyPr>
            <a:normAutofit/>
          </a:bodyPr>
          <a:lstStyle/>
          <a:p>
            <a:r>
              <a:rPr lang="bg-BG" sz="2000" dirty="0" smtClean="0"/>
              <a:t>За комуникация</a:t>
            </a:r>
            <a:endParaRPr lang="en-US" sz="20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09968" y="3105227"/>
            <a:ext cx="4040188" cy="2038273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50000"/>
              </a:lnSpc>
            </a:pPr>
            <a:r>
              <a:rPr lang="en-US" sz="1400" dirty="0"/>
              <a:t>G Suite for Education – Gmail, Classroom, Meet, Forms, </a:t>
            </a:r>
            <a:r>
              <a:rPr lang="en-US" sz="1400" dirty="0" smtClean="0"/>
              <a:t>Hangouts, Sites</a:t>
            </a:r>
            <a:endParaRPr lang="en-US" sz="1400" dirty="0"/>
          </a:p>
          <a:p>
            <a:pPr algn="l">
              <a:lnSpc>
                <a:spcPct val="150000"/>
              </a:lnSpc>
            </a:pPr>
            <a:r>
              <a:rPr lang="en-US" sz="1400" dirty="0" smtClean="0"/>
              <a:t>ZOOM</a:t>
            </a:r>
            <a:endParaRPr lang="en-US" sz="1400" dirty="0"/>
          </a:p>
          <a:p>
            <a:pPr algn="l">
              <a:lnSpc>
                <a:spcPct val="150000"/>
              </a:lnSpc>
            </a:pPr>
            <a:r>
              <a:rPr lang="bg-BG" sz="1400" dirty="0" smtClean="0"/>
              <a:t>Социални мрежи</a:t>
            </a:r>
            <a:r>
              <a:rPr lang="en-US" sz="1400" dirty="0" smtClean="0"/>
              <a:t> </a:t>
            </a:r>
            <a:r>
              <a:rPr lang="en-US" sz="1400" dirty="0"/>
              <a:t>– Facebook, </a:t>
            </a:r>
            <a:r>
              <a:rPr lang="en-US" sz="1400" dirty="0" smtClean="0"/>
              <a:t>Viber</a:t>
            </a:r>
            <a:r>
              <a:rPr lang="bg-BG" sz="1400" dirty="0" smtClean="0"/>
              <a:t> и др.</a:t>
            </a:r>
            <a:endParaRPr lang="en-US" sz="1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33415" y="2202568"/>
            <a:ext cx="4041775" cy="765861"/>
          </a:xfrm>
        </p:spPr>
        <p:txBody>
          <a:bodyPr>
            <a:normAutofit/>
          </a:bodyPr>
          <a:lstStyle/>
          <a:p>
            <a:r>
              <a:rPr lang="bg-BG" sz="2000" dirty="0" smtClean="0"/>
              <a:t>За управление на човешките ресурси</a:t>
            </a:r>
            <a:endParaRPr lang="en-US" sz="200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98309" y="3105227"/>
            <a:ext cx="4041775" cy="1924334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bg-BG" sz="1400" dirty="0" smtClean="0"/>
              <a:t>Платформа на МОН</a:t>
            </a:r>
            <a:r>
              <a:rPr lang="en-US" sz="1400" dirty="0" smtClean="0"/>
              <a:t> 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400" dirty="0" smtClean="0">
                <a:hlinkClick r:id="rId2"/>
              </a:rPr>
              <a:t>https</a:t>
            </a:r>
            <a:r>
              <a:rPr lang="en-US" sz="1400" dirty="0">
                <a:hlinkClick r:id="rId2"/>
              </a:rPr>
              <a:t>://</a:t>
            </a:r>
            <a:r>
              <a:rPr lang="bg-BG" sz="1400" dirty="0">
                <a:hlinkClick r:id="rId2"/>
              </a:rPr>
              <a:t>е</a:t>
            </a:r>
            <a:r>
              <a:rPr lang="en-US" sz="1400" dirty="0">
                <a:hlinkClick r:id="rId2"/>
              </a:rPr>
              <a:t>du-teachers.mon.bg</a:t>
            </a:r>
            <a:r>
              <a:rPr lang="en-US" sz="1400" dirty="0" smtClean="0">
                <a:hlinkClick r:id="rId2"/>
              </a:rPr>
              <a:t>/</a:t>
            </a:r>
            <a:endParaRPr lang="en-US" sz="1400" dirty="0" smtClean="0"/>
          </a:p>
          <a:p>
            <a:pPr algn="l">
              <a:lnSpc>
                <a:spcPct val="150000"/>
              </a:lnSpc>
            </a:pPr>
            <a:r>
              <a:rPr lang="en-US" sz="1400" dirty="0" smtClean="0"/>
              <a:t>Google</a:t>
            </a:r>
            <a:r>
              <a:rPr lang="bg-BG" sz="1400" dirty="0" smtClean="0"/>
              <a:t>-приложения </a:t>
            </a:r>
            <a:r>
              <a:rPr lang="en-US" sz="1400" dirty="0" smtClean="0"/>
              <a:t>– </a:t>
            </a:r>
            <a:r>
              <a:rPr lang="en-US" sz="1400" dirty="0"/>
              <a:t>Forms, Meet, Gmail</a:t>
            </a:r>
          </a:p>
          <a:p>
            <a:pPr algn="l">
              <a:lnSpc>
                <a:spcPct val="150000"/>
              </a:lnSpc>
            </a:pPr>
            <a:r>
              <a:rPr lang="en-US" sz="1400" dirty="0" smtClean="0"/>
              <a:t>ZOOM</a:t>
            </a:r>
            <a:r>
              <a:rPr lang="bg-BG" sz="1400" dirty="0"/>
              <a:t> </a:t>
            </a:r>
            <a:r>
              <a:rPr lang="bg-BG" sz="1400" dirty="0" smtClean="0"/>
              <a:t>и др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4415050" y="2183642"/>
            <a:ext cx="0" cy="2668137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87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6879" y="1462083"/>
            <a:ext cx="8093365" cy="763525"/>
          </a:xfrm>
        </p:spPr>
        <p:txBody>
          <a:bodyPr>
            <a:noAutofit/>
          </a:bodyPr>
          <a:lstStyle/>
          <a:p>
            <a:r>
              <a:rPr lang="ru-RU" sz="2800" dirty="0"/>
              <a:t>Приложения и платформи</a:t>
            </a:r>
            <a:br>
              <a:rPr lang="ru-RU" sz="2800" dirty="0"/>
            </a:br>
            <a:r>
              <a:rPr lang="ru-RU" sz="2800" dirty="0"/>
              <a:t>за </a:t>
            </a:r>
            <a:r>
              <a:rPr lang="bg-BG" sz="2800" dirty="0" smtClean="0"/>
              <a:t>финансово управление и контрол</a:t>
            </a:r>
            <a:endParaRPr lang="en-US" sz="2800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536879" y="2599862"/>
            <a:ext cx="7972500" cy="2276294"/>
          </a:xfrm>
        </p:spPr>
        <p:txBody>
          <a:bodyPr>
            <a:normAutofit/>
          </a:bodyPr>
          <a:lstStyle/>
          <a:p>
            <a:r>
              <a:rPr lang="bg-BG" sz="1800" dirty="0" smtClean="0"/>
              <a:t>Прок Център</a:t>
            </a:r>
            <a:endParaRPr lang="en-US" sz="1800" dirty="0"/>
          </a:p>
          <a:p>
            <a:r>
              <a:rPr lang="bg-BG" sz="1800" dirty="0" smtClean="0"/>
              <a:t>ПП „Елит“</a:t>
            </a:r>
            <a:endParaRPr lang="en-US" sz="1800" dirty="0"/>
          </a:p>
          <a:p>
            <a:r>
              <a:rPr lang="bg-BG" sz="1800" dirty="0" smtClean="0"/>
              <a:t>ПП „Щастливо детство“</a:t>
            </a:r>
            <a:endParaRPr lang="en-US" sz="1800" dirty="0"/>
          </a:p>
          <a:p>
            <a:r>
              <a:rPr lang="bg-BG" sz="1800" dirty="0" smtClean="0"/>
              <a:t>Онлайн банкиране</a:t>
            </a:r>
            <a:endParaRPr lang="en-US" sz="1800" dirty="0"/>
          </a:p>
          <a:p>
            <a:r>
              <a:rPr lang="bg-BG" sz="1800" dirty="0" smtClean="0"/>
              <a:t>„Бюджетен контрол“ на МОН</a:t>
            </a:r>
            <a:endParaRPr lang="en-US" sz="1800" dirty="0"/>
          </a:p>
          <a:p>
            <a:r>
              <a:rPr lang="bg-BG" sz="1800" dirty="0" smtClean="0"/>
              <a:t>Портал за обществени поръчки</a:t>
            </a: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08579" y="675562"/>
            <a:ext cx="6401778" cy="725349"/>
          </a:xfrm>
        </p:spPr>
        <p:txBody>
          <a:bodyPr>
            <a:noAutofit/>
          </a:bodyPr>
          <a:lstStyle/>
          <a:p>
            <a:r>
              <a:rPr lang="ru-RU" sz="2800" dirty="0"/>
              <a:t>Приложения и платформи</a:t>
            </a:r>
            <a:br>
              <a:rPr lang="ru-RU" sz="2800" dirty="0"/>
            </a:br>
            <a:r>
              <a:rPr lang="ru-RU" sz="2800" dirty="0"/>
              <a:t>за </a:t>
            </a:r>
            <a:r>
              <a:rPr lang="ru-RU" sz="2800" dirty="0" smtClean="0"/>
              <a:t>управление на материално-техническата база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2729552" y="2295846"/>
            <a:ext cx="56979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000" dirty="0" smtClean="0"/>
              <a:t>ПП „Елит“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000" dirty="0" smtClean="0"/>
              <a:t>Платформи на МОН</a:t>
            </a:r>
            <a:r>
              <a:rPr lang="en-US" sz="2000" dirty="0" smtClean="0"/>
              <a:t>:</a:t>
            </a:r>
            <a:endParaRPr lang="en-US" sz="2000" dirty="0"/>
          </a:p>
          <a:p>
            <a:pPr marL="804863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hlinkClick r:id="rId2"/>
              </a:rPr>
              <a:t>https</a:t>
            </a:r>
            <a:r>
              <a:rPr lang="en-US" sz="2000" dirty="0">
                <a:hlinkClick r:id="rId2"/>
              </a:rPr>
              <a:t>://</a:t>
            </a:r>
            <a:r>
              <a:rPr lang="en-US" sz="2000" dirty="0" smtClean="0">
                <a:hlinkClick r:id="rId2"/>
              </a:rPr>
              <a:t>licenses.mon.bg/</a:t>
            </a:r>
            <a:endParaRPr lang="en-US" sz="2000" dirty="0"/>
          </a:p>
          <a:p>
            <a:pPr marL="804863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hlinkClick r:id="rId3"/>
              </a:rPr>
              <a:t>https://np.mon.bg/</a:t>
            </a:r>
            <a:endParaRPr lang="en-US" sz="2000" dirty="0" smtClean="0"/>
          </a:p>
          <a:p>
            <a:pPr marL="804863" indent="-342900"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626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</Words>
  <Application>Microsoft Office PowerPoint</Application>
  <PresentationFormat>On-screen Show (16:9)</PresentationFormat>
  <Paragraphs>72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Verdana</vt:lpstr>
      <vt:lpstr>Wingdings</vt:lpstr>
      <vt:lpstr>Office Theme</vt:lpstr>
      <vt:lpstr>ДИГИТАЛИЗАЦИЯ НА УПРАВЛЕНСКИЯ ПРОЦЕС В ДЕТСКАТА ГРАДИНА</vt:lpstr>
      <vt:lpstr>Същност на дигитализацията</vt:lpstr>
      <vt:lpstr>Области на приложение</vt:lpstr>
      <vt:lpstr>Предимства</vt:lpstr>
      <vt:lpstr>Недостатъци</vt:lpstr>
      <vt:lpstr>Приложения и платформи за образователно-възпитателния процес</vt:lpstr>
      <vt:lpstr>Приложения и платформи за административно-управленския процес</vt:lpstr>
      <vt:lpstr>Приложения и платформи за финансово управление и контрол</vt:lpstr>
      <vt:lpstr>Приложения и платформи за управление на материално-техническата база</vt:lpstr>
      <vt:lpstr>От дигитализация  до дигитална трансформация </vt:lpstr>
      <vt:lpstr>Благодарим за вниманието!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2021-04-27T07:44:24Z</dcterms:modified>
</cp:coreProperties>
</file>