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2" r:id="rId5"/>
    <p:sldId id="263" r:id="rId6"/>
    <p:sldId id="261" r:id="rId7"/>
    <p:sldId id="264" r:id="rId8"/>
    <p:sldId id="258" r:id="rId9"/>
    <p:sldId id="266" r:id="rId10"/>
    <p:sldId id="267" r:id="rId11"/>
    <p:sldId id="268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9EFF29"/>
    <a:srgbClr val="C33A1F"/>
    <a:srgbClr val="003635"/>
    <a:srgbClr val="D6370C"/>
    <a:srgbClr val="0000CC"/>
    <a:srgbClr val="1D3A00"/>
    <a:srgbClr val="FF856D"/>
    <a:srgbClr val="FF2549"/>
    <a:srgbClr val="005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29" y="-3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C8D18E60-4300-4729-A0D7-6AB984C3922D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AF533E96-F078-4B3D-A8F4-F1AF21EBC3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315" y="3067665"/>
            <a:ext cx="8067369" cy="95864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8317" y="4063181"/>
            <a:ext cx="8082115" cy="678426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26" y="821646"/>
            <a:ext cx="8259098" cy="763526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600200"/>
            <a:ext cx="8246070" cy="3262122"/>
          </a:xfrm>
        </p:spPr>
        <p:txBody>
          <a:bodyPr/>
          <a:lstStyle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141" y="443407"/>
            <a:ext cx="6571913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2767" y="1177436"/>
            <a:ext cx="6594035" cy="3511061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943" y="861582"/>
            <a:ext cx="8093365" cy="763525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7026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42662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7026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142662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53074F12-AA26-4AC8-9962-C36BB8F32554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https:/kahoot.com/" TargetMode="External"/><Relationship Id="rId2" Type="http://schemas.openxmlformats.org/officeDocument/2006/relationships/hyperlink" Target="https://dechica.bg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kahoot.com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77;du-teachers.mon.bg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p.mon.bg/" TargetMode="External"/><Relationship Id="rId2" Type="http://schemas.openxmlformats.org/officeDocument/2006/relationships/hyperlink" Target="https://licenses.mon.b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29248"/>
            <a:ext cx="9144000" cy="705721"/>
          </a:xfrm>
        </p:spPr>
        <p:txBody>
          <a:bodyPr>
            <a:noAutofit/>
          </a:bodyPr>
          <a:lstStyle/>
          <a:p>
            <a:r>
              <a:rPr lang="en-US" sz="2400" dirty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DIGITALIZATION </a:t>
            </a:r>
            <a:r>
              <a:rPr lang="en-US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OF </a:t>
            </a:r>
            <a:r>
              <a:rPr lang="en-US" sz="2400" dirty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THE MANAGEMENT PROCESS </a:t>
            </a:r>
            <a:r>
              <a:rPr lang="en-US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en-US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</a:br>
            <a:r>
              <a:rPr lang="en-US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IN </a:t>
            </a:r>
            <a:r>
              <a:rPr lang="en-US" sz="2400" dirty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KINDERGARTEN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22122" y="2649467"/>
            <a:ext cx="914400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FIRST INTERNATIONAL EDUCATIONAL ONLINE FORUM</a:t>
            </a:r>
          </a:p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„DIGITIZATION AND INNOVATION IN EDUCATION AND SCIENCE “</a:t>
            </a:r>
          </a:p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08 - 10 JUNE 2021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50925" y="4412941"/>
            <a:ext cx="2214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Paraskeva </a:t>
            </a:r>
            <a:r>
              <a:rPr lang="en-US" sz="1200" i="1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Lyutskanova</a:t>
            </a:r>
            <a:endParaRPr lang="bg-BG" sz="1200" i="1" dirty="0" smtClean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Kindergarten “</a:t>
            </a:r>
            <a:r>
              <a:rPr lang="en-US" sz="1200" i="1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Margaritka</a:t>
            </a:r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</a:p>
          <a:p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Varna, Bulgaria</a:t>
            </a:r>
            <a:endParaRPr lang="en-US" sz="12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474" y="4420820"/>
            <a:ext cx="2047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Aneliya Bodicheva</a:t>
            </a:r>
          </a:p>
          <a:p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Kindergarten “</a:t>
            </a:r>
            <a:r>
              <a:rPr lang="en-US" sz="1200" i="1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Izvorche</a:t>
            </a:r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</a:p>
          <a:p>
            <a:r>
              <a:rPr lang="en-US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Varna, Bulgaria</a:t>
            </a:r>
            <a:endParaRPr lang="en-US" sz="12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6879" y="1462083"/>
            <a:ext cx="8093365" cy="763525"/>
          </a:xfrm>
        </p:spPr>
        <p:txBody>
          <a:bodyPr>
            <a:normAutofit fontScale="90000"/>
          </a:bodyPr>
          <a:lstStyle/>
          <a:p>
            <a:r>
              <a:rPr lang="en-US" dirty="0"/>
              <a:t>F</a:t>
            </a:r>
            <a:r>
              <a:rPr lang="en-US" dirty="0" smtClean="0"/>
              <a:t>rom Digitalization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to </a:t>
            </a:r>
            <a:r>
              <a:rPr lang="en-US" dirty="0" smtClean="0"/>
              <a:t>Digital </a:t>
            </a:r>
            <a:r>
              <a:rPr lang="en-US" dirty="0"/>
              <a:t>transformation</a:t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536879" y="2599862"/>
            <a:ext cx="7972500" cy="227629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400" dirty="0"/>
              <a:t>Merging platforms with similar content and function;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400" dirty="0"/>
              <a:t>Web-based software used in management;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400" dirty="0"/>
              <a:t>Implementation of virtual office work, with the possibility for </a:t>
            </a:r>
            <a:r>
              <a:rPr lang="en-US" sz="1400" dirty="0" smtClean="0"/>
              <a:t>transfer </a:t>
            </a:r>
            <a:r>
              <a:rPr lang="en-US" sz="1400" dirty="0"/>
              <a:t>of documents between people and institutions, including through the use of the Secure electronic delivery system of State e-Government Agency</a:t>
            </a:r>
          </a:p>
          <a:p>
            <a:pPr>
              <a:lnSpc>
                <a:spcPct val="150000"/>
              </a:lnSpc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1808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312" y="2670048"/>
            <a:ext cx="8259098" cy="763526"/>
          </a:xfrm>
        </p:spPr>
        <p:txBody>
          <a:bodyPr>
            <a:normAutofit/>
          </a:bodyPr>
          <a:lstStyle/>
          <a:p>
            <a:r>
              <a:rPr lang="en-US" dirty="0"/>
              <a:t>Thank you for your </a:t>
            </a:r>
            <a:r>
              <a:rPr lang="en-US" dirty="0" smtClean="0"/>
              <a:t>Attention</a:t>
            </a:r>
            <a:r>
              <a:rPr lang="bg-BG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826" y="1585172"/>
            <a:ext cx="8246070" cy="859809"/>
          </a:xfrm>
        </p:spPr>
        <p:txBody>
          <a:bodyPr>
            <a:normAutofit/>
          </a:bodyPr>
          <a:lstStyle/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1143551" y="1733145"/>
            <a:ext cx="68716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“</a:t>
            </a:r>
            <a:r>
              <a:rPr lang="en-US" sz="16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Everything can always be done better than it is being done”</a:t>
            </a:r>
          </a:p>
          <a:p>
            <a:pPr algn="r"/>
            <a:r>
              <a:rPr lang="en-US" sz="16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Henry Ford</a:t>
            </a:r>
          </a:p>
        </p:txBody>
      </p:sp>
    </p:spTree>
    <p:extLst>
      <p:ext uri="{BB962C8B-B14F-4D97-AF65-F5344CB8AC3E}">
        <p14:creationId xmlns:p14="http://schemas.microsoft.com/office/powerpoint/2010/main" val="3890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Essence of Digitalization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826" y="2023280"/>
            <a:ext cx="8246070" cy="326212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/>
              <a:t>Digitization is a process of converting information into digital form through electronic devices, which allows it to be processed, stored and transmitted in a digital environment through computer networks, satellite, internet, social networks.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1400" dirty="0" smtClean="0"/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The </a:t>
            </a:r>
            <a:r>
              <a:rPr lang="en-US" sz="1400" dirty="0"/>
              <a:t>digitalization of the management process in </a:t>
            </a:r>
            <a:r>
              <a:rPr lang="en-US" sz="1400" dirty="0" smtClean="0"/>
              <a:t>kindergarten </a:t>
            </a:r>
            <a:r>
              <a:rPr lang="en-US" sz="1400" dirty="0"/>
              <a:t>consists in optimizing the administrative processes by using the means of information and communication technologies.</a:t>
            </a:r>
          </a:p>
          <a:p>
            <a:pPr algn="just">
              <a:lnSpc>
                <a:spcPct val="150000"/>
              </a:lnSpc>
            </a:pPr>
            <a:endParaRPr lang="en-US" sz="1400" dirty="0"/>
          </a:p>
          <a:p>
            <a:pPr algn="just">
              <a:lnSpc>
                <a:spcPct val="150000"/>
              </a:lnSpc>
            </a:pPr>
            <a:endParaRPr lang="en-US" sz="1400" dirty="0"/>
          </a:p>
          <a:p>
            <a:pPr algn="just">
              <a:lnSpc>
                <a:spcPct val="150000"/>
              </a:lnSpc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58856" y="0"/>
            <a:ext cx="6571913" cy="725349"/>
          </a:xfrm>
        </p:spPr>
        <p:txBody>
          <a:bodyPr>
            <a:normAutofit/>
          </a:bodyPr>
          <a:lstStyle/>
          <a:p>
            <a:r>
              <a:rPr lang="en-US" dirty="0"/>
              <a:t>Areas of </a:t>
            </a:r>
            <a:r>
              <a:rPr lang="en-US" dirty="0" smtClean="0"/>
              <a:t>Application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141" y="1299917"/>
            <a:ext cx="6489344" cy="353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79830" y="150124"/>
            <a:ext cx="3079526" cy="725349"/>
          </a:xfrm>
        </p:spPr>
        <p:txBody>
          <a:bodyPr>
            <a:normAutofit/>
          </a:bodyPr>
          <a:lstStyle/>
          <a:p>
            <a:r>
              <a:rPr lang="en-US" dirty="0" smtClean="0"/>
              <a:t>Advantages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729552" y="1401918"/>
            <a:ext cx="5697940" cy="299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Saves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time;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It allows to work from any place, at any time, from different device;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Enables effective collaboration and teamwork;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Opportunity for more visibility;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Opportunity for greater control;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Saves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paper;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Saves PC space when applications are web based.</a:t>
            </a:r>
          </a:p>
        </p:txBody>
      </p:sp>
    </p:spTree>
    <p:extLst>
      <p:ext uri="{BB962C8B-B14F-4D97-AF65-F5344CB8AC3E}">
        <p14:creationId xmlns:p14="http://schemas.microsoft.com/office/powerpoint/2010/main" val="38711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79829" y="150124"/>
            <a:ext cx="3557197" cy="725349"/>
          </a:xfrm>
        </p:spPr>
        <p:txBody>
          <a:bodyPr>
            <a:normAutofit/>
          </a:bodyPr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729552" y="1401918"/>
            <a:ext cx="5697940" cy="262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Immobilization and damage to vision;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Need for a stable internet connection;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Need for digital knowledge and skills, including safe work in an online environment;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Need for trained staff;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Need to administer many different platforms;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Danger of overloading and "burn out".</a:t>
            </a:r>
          </a:p>
        </p:txBody>
      </p:sp>
    </p:spTree>
    <p:extLst>
      <p:ext uri="{BB962C8B-B14F-4D97-AF65-F5344CB8AC3E}">
        <p14:creationId xmlns:p14="http://schemas.microsoft.com/office/powerpoint/2010/main" val="415208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1119" y="968321"/>
            <a:ext cx="8093365" cy="7635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Applications and Platforms</a:t>
            </a:r>
            <a:br>
              <a:rPr lang="en-US" dirty="0" smtClean="0"/>
            </a:br>
            <a:r>
              <a:rPr lang="en-US" dirty="0" smtClean="0"/>
              <a:t>for Educational Process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1344" y="2004635"/>
            <a:ext cx="4040188" cy="479822"/>
          </a:xfrm>
        </p:spPr>
        <p:txBody>
          <a:bodyPr/>
          <a:lstStyle/>
          <a:p>
            <a:r>
              <a:rPr lang="en-US" dirty="0" smtClean="0"/>
              <a:t>For Education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63773" y="2624524"/>
            <a:ext cx="4317759" cy="251897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/>
              <a:t>G Suite for Education – Classroom, Meet, Jam Board, Google Forms, Hangouts</a:t>
            </a:r>
          </a:p>
          <a:p>
            <a:pPr algn="l">
              <a:lnSpc>
                <a:spcPct val="150000"/>
              </a:lnSpc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://dechica.bg</a:t>
            </a:r>
            <a:r>
              <a:rPr lang="en-US" sz="1400" dirty="0" smtClean="0">
                <a:hlinkClick r:id="rId2"/>
              </a:rPr>
              <a:t>/</a:t>
            </a:r>
            <a:r>
              <a:rPr lang="en-US" sz="1400" dirty="0"/>
              <a:t>, </a:t>
            </a: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learningapps.org/ </a:t>
            </a:r>
            <a:r>
              <a:rPr lang="en-US" sz="1400" dirty="0" smtClean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://kahoot.com</a:t>
            </a:r>
            <a:r>
              <a:rPr lang="en-US" sz="1400" dirty="0" smtClean="0">
                <a:hlinkClick r:id="rId4"/>
              </a:rPr>
              <a:t>/</a:t>
            </a:r>
            <a:r>
              <a:rPr lang="en-US" sz="1400" dirty="0" smtClean="0"/>
              <a:t>, etc.</a:t>
            </a:r>
            <a:endParaRPr lang="bg-BG" sz="1400" dirty="0" smtClean="0"/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Digital </a:t>
            </a:r>
            <a:r>
              <a:rPr lang="en-US" sz="1400" dirty="0"/>
              <a:t>resources from the publishers of cognitive books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0239" y="2004635"/>
            <a:ext cx="4041775" cy="479822"/>
          </a:xfrm>
        </p:spPr>
        <p:txBody>
          <a:bodyPr/>
          <a:lstStyle/>
          <a:p>
            <a:r>
              <a:rPr lang="en-US" dirty="0" smtClean="0"/>
              <a:t>For Administration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4553" y="2615030"/>
            <a:ext cx="4041775" cy="2528470"/>
          </a:xfrm>
        </p:spPr>
        <p:txBody>
          <a:bodyPr>
            <a:noAutofit/>
          </a:bodyPr>
          <a:lstStyle/>
          <a:p>
            <a:pPr algn="l">
              <a:lnSpc>
                <a:spcPct val="160000"/>
              </a:lnSpc>
            </a:pPr>
            <a:r>
              <a:rPr lang="en-US" sz="1400" dirty="0"/>
              <a:t>G Suite for Education – administrative console, Gmail, Google Forms, Classroom, </a:t>
            </a:r>
            <a:r>
              <a:rPr lang="en-US" sz="1400" dirty="0" smtClean="0"/>
              <a:t>Meet, Sites</a:t>
            </a:r>
          </a:p>
          <a:p>
            <a:pPr algn="l">
              <a:lnSpc>
                <a:spcPct val="160000"/>
              </a:lnSpc>
            </a:pPr>
            <a:r>
              <a:rPr lang="en-US" sz="1400" dirty="0" smtClean="0"/>
              <a:t>e-Journal*</a:t>
            </a:r>
            <a:endParaRPr lang="en-US" sz="1400" dirty="0"/>
          </a:p>
          <a:p>
            <a:pPr marL="0" indent="0" algn="r">
              <a:lnSpc>
                <a:spcPct val="160000"/>
              </a:lnSpc>
              <a:buNone/>
            </a:pPr>
            <a:r>
              <a:rPr lang="en-US" sz="1400" dirty="0" smtClean="0"/>
              <a:t>    *</a:t>
            </a:r>
            <a:r>
              <a:rPr lang="en-US" sz="1100" i="1" dirty="0"/>
              <a:t>Some of the e-Journals allow for direct data transfer from Admin DG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415050" y="2183642"/>
            <a:ext cx="0" cy="266813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1119" y="968321"/>
            <a:ext cx="8093365" cy="7635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Applications and Platforms</a:t>
            </a:r>
            <a:br>
              <a:rPr lang="en-US" dirty="0" smtClean="0"/>
            </a:br>
            <a:r>
              <a:rPr lang="en-US" dirty="0" smtClean="0"/>
              <a:t>for Administrative Process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4862" y="2105370"/>
            <a:ext cx="4040188" cy="479822"/>
          </a:xfrm>
        </p:spPr>
        <p:txBody>
          <a:bodyPr/>
          <a:lstStyle/>
          <a:p>
            <a:r>
              <a:rPr lang="en-US" dirty="0" smtClean="0"/>
              <a:t>For communication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1033" y="3102379"/>
            <a:ext cx="4040188" cy="2038273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/>
              <a:t>G Suite for Education – Gmail, Classroom, Meet, Forms, </a:t>
            </a:r>
            <a:r>
              <a:rPr lang="en-US" sz="1400" dirty="0" smtClean="0"/>
              <a:t>Hangouts, Sites</a:t>
            </a:r>
            <a:endParaRPr lang="en-US" sz="1400" dirty="0"/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ZOOM</a:t>
            </a:r>
            <a:endParaRPr lang="en-US" sz="1400" dirty="0"/>
          </a:p>
          <a:p>
            <a:pPr algn="l">
              <a:lnSpc>
                <a:spcPct val="150000"/>
              </a:lnSpc>
            </a:pPr>
            <a:r>
              <a:rPr lang="en-US" sz="1400" dirty="0"/>
              <a:t>Social networks – Facebook, Viber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3415" y="2158171"/>
            <a:ext cx="4041775" cy="76586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human resource Management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726482" y="3102379"/>
            <a:ext cx="4041775" cy="192433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 smtClean="0"/>
              <a:t>Platform </a:t>
            </a:r>
            <a:r>
              <a:rPr lang="en-US" sz="1400" dirty="0"/>
              <a:t>of the Ministry of Education </a:t>
            </a:r>
            <a:r>
              <a:rPr lang="en-US" sz="1400" dirty="0" smtClean="0"/>
              <a:t>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bg-BG" sz="1400" dirty="0">
                <a:hlinkClick r:id="rId2"/>
              </a:rPr>
              <a:t>е</a:t>
            </a:r>
            <a:r>
              <a:rPr lang="en-US" sz="1400" dirty="0">
                <a:hlinkClick r:id="rId2"/>
              </a:rPr>
              <a:t>du-teachers.mon.bg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Google </a:t>
            </a:r>
            <a:r>
              <a:rPr lang="en-US" sz="1400" dirty="0"/>
              <a:t>applications – Forms, Meet, Gmail</a:t>
            </a:r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ZOOM, etc.</a:t>
            </a:r>
            <a:endParaRPr lang="en-US" sz="14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4415050" y="2183642"/>
            <a:ext cx="0" cy="266813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87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6879" y="1462083"/>
            <a:ext cx="8093365" cy="763525"/>
          </a:xfrm>
        </p:spPr>
        <p:txBody>
          <a:bodyPr>
            <a:normAutofit fontScale="90000"/>
          </a:bodyPr>
          <a:lstStyle/>
          <a:p>
            <a:r>
              <a:rPr lang="en-US" dirty="0"/>
              <a:t>Applications and </a:t>
            </a:r>
            <a:r>
              <a:rPr lang="en-US" dirty="0" smtClean="0"/>
              <a:t>Platforms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for </a:t>
            </a:r>
            <a:r>
              <a:rPr lang="en-US" dirty="0" smtClean="0"/>
              <a:t>Financial management and Control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536879" y="2306435"/>
            <a:ext cx="7972500" cy="22762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Proc Center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SP “</a:t>
            </a:r>
            <a:r>
              <a:rPr lang="en-US" sz="1600" dirty="0" err="1"/>
              <a:t>Elit</a:t>
            </a:r>
            <a:r>
              <a:rPr lang="en-US" sz="1600" dirty="0"/>
              <a:t>”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SP “</a:t>
            </a:r>
            <a:r>
              <a:rPr lang="en-US" sz="1600" dirty="0" err="1"/>
              <a:t>Shtastlivo</a:t>
            </a:r>
            <a:r>
              <a:rPr lang="en-US" sz="1600" dirty="0"/>
              <a:t> </a:t>
            </a:r>
            <a:r>
              <a:rPr lang="en-US" sz="1600" dirty="0" err="1"/>
              <a:t>detstvo</a:t>
            </a:r>
            <a:r>
              <a:rPr lang="en-US" sz="1600" dirty="0"/>
              <a:t>”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Online banking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Budget control of the Ministry of Education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Electronic Public Procurement</a:t>
            </a:r>
          </a:p>
          <a:p>
            <a:pPr>
              <a:lnSpc>
                <a:spcPct val="15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46687" y="675562"/>
            <a:ext cx="5863670" cy="725349"/>
          </a:xfrm>
        </p:spPr>
        <p:txBody>
          <a:bodyPr>
            <a:normAutofit fontScale="90000"/>
          </a:bodyPr>
          <a:lstStyle/>
          <a:p>
            <a:r>
              <a:rPr lang="en-US" dirty="0"/>
              <a:t>Applications and </a:t>
            </a:r>
            <a:r>
              <a:rPr lang="en-US" dirty="0" smtClean="0"/>
              <a:t>Platforms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for </a:t>
            </a:r>
            <a:r>
              <a:rPr lang="en-US" dirty="0" smtClean="0"/>
              <a:t>Material </a:t>
            </a:r>
            <a:r>
              <a:rPr lang="en-US" dirty="0"/>
              <a:t>and </a:t>
            </a:r>
            <a:r>
              <a:rPr lang="en-US" dirty="0" smtClean="0"/>
              <a:t>Technical resource </a:t>
            </a:r>
            <a:r>
              <a:rPr lang="en-US" dirty="0"/>
              <a:t>management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9552" y="2295846"/>
            <a:ext cx="5697940" cy="1889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SP “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Elit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Platforms of the Ministry of Education:</a:t>
            </a:r>
          </a:p>
          <a:p>
            <a:pPr marL="804863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hlinkClick r:id="rId2"/>
              </a:rPr>
              <a:t>https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hlinkClick r:id="rId2"/>
              </a:rPr>
              <a:t>://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hlinkClick r:id="rId2"/>
              </a:rPr>
              <a:t>licenses.mon.bg/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4863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https://np.mon.bg/</a:t>
            </a:r>
            <a:endParaRPr lang="en-US" sz="16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4863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Microsoft Office PowerPoint</Application>
  <PresentationFormat>On-screen Show (16:9)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Office Theme</vt:lpstr>
      <vt:lpstr>DIGITALIZATION OF THE MANAGEMENT PROCESS  IN KINDERGARTEN</vt:lpstr>
      <vt:lpstr>Essence of Digitalization</vt:lpstr>
      <vt:lpstr>Areas of Application</vt:lpstr>
      <vt:lpstr>Advantages</vt:lpstr>
      <vt:lpstr>Disadvantages</vt:lpstr>
      <vt:lpstr>Applications and Platforms for Educational Process</vt:lpstr>
      <vt:lpstr>Applications and Platforms for Administrative Process</vt:lpstr>
      <vt:lpstr>Applications and Platforms for Financial management and Control </vt:lpstr>
      <vt:lpstr>Applications and Platforms for Material and Technical resource management</vt:lpstr>
      <vt:lpstr>From Digitalization  to Digital transformation 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2021-04-27T07:48:14Z</dcterms:modified>
</cp:coreProperties>
</file>