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72" r:id="rId4"/>
    <p:sldId id="273" r:id="rId5"/>
    <p:sldId id="274" r:id="rId6"/>
    <p:sldId id="275" r:id="rId7"/>
    <p:sldId id="276" r:id="rId8"/>
    <p:sldId id="265" r:id="rId9"/>
    <p:sldId id="271" r:id="rId10"/>
    <p:sldId id="277" r:id="rId11"/>
    <p:sldId id="269" r:id="rId12"/>
    <p:sldId id="268" r:id="rId13"/>
    <p:sldId id="261" r:id="rId14"/>
  </p:sldIdLst>
  <p:sldSz cx="9144000" cy="6858000" type="screen4x3"/>
  <p:notesSz cx="6792913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66"/>
    <a:srgbClr val="A93593"/>
    <a:srgbClr val="FFCC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409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481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44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70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57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228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62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9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27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310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30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03-Jun-21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03-Jun-21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73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505200"/>
            <a:ext cx="6400800" cy="712434"/>
          </a:xfrm>
        </p:spPr>
        <p:txBody>
          <a:bodyPr/>
          <a:lstStyle/>
          <a:p>
            <a:pPr algn="r"/>
            <a:r>
              <a:rPr lang="bg-BG" sz="2000" b="1" cap="none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Зухран Халилова Кадиева</a:t>
            </a:r>
            <a:r>
              <a:rPr lang="bg-BG" sz="2000" cap="none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bg-BG" sz="2000" cap="none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bg-BG" sz="800" cap="none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bg-BG" sz="800" cap="none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bg-BG" sz="1800" cap="none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Технически университет – Варна, България</a:t>
            </a:r>
            <a:endParaRPr lang="en-US" sz="18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46" y="5779374"/>
            <a:ext cx="5105399" cy="69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05200" y="304801"/>
            <a:ext cx="4867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ДИГИТАЛИЗАЦИЯ И ИНОВАЦИИ </a:t>
            </a:r>
            <a:endParaRPr lang="ru-RU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</a:t>
            </a:r>
            <a:r>
              <a:rPr lang="ru-RU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ОБРАЗОВАНИЕТО И НАУКАТА</a:t>
            </a:r>
            <a:endParaRPr lang="en-US" sz="2000" dirty="0">
              <a:solidFill>
                <a:schemeClr val="accent3">
                  <a:lumMod val="60000"/>
                  <a:lumOff val="4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04801"/>
            <a:ext cx="3324678" cy="70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1524000"/>
            <a:ext cx="6519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3600" b="1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ОБРАЗОВАНИЕ 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r"/>
            <a:r>
              <a:rPr lang="bg-BG" sz="3600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БЕЗ ГРАНИЦИ</a:t>
            </a:r>
            <a:endParaRPr lang="en-US" sz="3600" b="1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679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11" y="3530803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b="1" dirty="0" smtClean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133 Еразъм партньори от 23 страни</a:t>
            </a:r>
            <a:endParaRPr lang="en-US" b="1" dirty="0">
              <a:solidFill>
                <a:srgbClr val="00B05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00398"/>
            <a:ext cx="2695575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" y="1828800"/>
            <a:ext cx="2361767" cy="1417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090986" y="1992126"/>
            <a:ext cx="4467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85 договора за сътрудничество с висши училища и институти от 24 страни</a:t>
            </a:r>
            <a:endParaRPr lang="en-US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22" y="4209381"/>
            <a:ext cx="3393440" cy="2386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49566" y="5180791"/>
            <a:ext cx="4965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Дипломирани над </a:t>
            </a:r>
            <a:r>
              <a:rPr lang="en-US" sz="16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1600</a:t>
            </a:r>
            <a:r>
              <a:rPr lang="bg-BG" sz="16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чуждестранни студенти </a:t>
            </a:r>
            <a:r>
              <a:rPr lang="bg-BG" sz="1600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 Турция, Гърция, Русия, Украйна, Молдова, Казахстан, Азърбейджан, Македония, Сирия, Египет, Йордания, Дубай, Нигерия и др.</a:t>
            </a:r>
            <a:endParaRPr lang="en-US" sz="16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Технически университет - Варна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71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7135">
            <a:off x="1401222" y="1613090"/>
            <a:ext cx="2840973" cy="18030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4800" y="2514600"/>
            <a:ext cx="48768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bg-BG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10.</a:t>
            </a:r>
            <a:r>
              <a:rPr lang="en-US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Подкрепа за въвеждането на електронната Европейска студентска карта</a:t>
            </a:r>
            <a:r>
              <a:rPr lang="en-US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bg-BG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bg-BG" sz="12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581" y="4724399"/>
            <a:ext cx="3332419" cy="1921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4800" y="3510569"/>
            <a:ext cx="8458200" cy="10775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11</a:t>
            </a:r>
            <a:r>
              <a:rPr lang="bg-BG" sz="1200" b="1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Нормативно 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да се уреди възможността ВУ да признават дипломи за завършено висше образование в чуждестранни ВУ, без необходимост от превод и легализация на дипломите на български език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1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9418" y="4984102"/>
            <a:ext cx="5024582" cy="166199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bg-BG" sz="8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r>
              <a:rPr lang="bg-BG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</a:rPr>
              <a:t>Нормативно да се уреди възможността ВУ да въведат изцяло електронна система за кандидатстване от чужбина със сканирани документи, които да се представят за проверка в оригинал при започване на обучението</a:t>
            </a: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n-US" sz="1100" b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30853"/>
            <a:ext cx="3382242" cy="1767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Интернационализиране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социалната и образователната среда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във висшите училища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23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29000" y="5587745"/>
            <a:ext cx="342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5ECCF3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Зухран Кадиева</a:t>
            </a:r>
          </a:p>
          <a:p>
            <a:r>
              <a:rPr lang="en-US" sz="1600" dirty="0" smtClean="0">
                <a:solidFill>
                  <a:srgbClr val="5ECCF3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e-mail: kadieva@tu-varna.bg</a:t>
            </a:r>
            <a:endParaRPr lang="en-US" sz="1600" dirty="0">
              <a:solidFill>
                <a:srgbClr val="5ECCF3">
                  <a:lumMod val="50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1295400" y="381000"/>
            <a:ext cx="6296025" cy="5105400"/>
          </a:xfrm>
          <a:prstGeom prst="horizontalScroll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86667"/>
            <a:ext cx="5181600" cy="3858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9655"/>
            <a:ext cx="5141029" cy="70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312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60672" cy="103942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bg-BG" sz="36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Образование без граници</a:t>
            </a:r>
            <a:endParaRPr lang="en-US" sz="3600" dirty="0">
              <a:solidFill>
                <a:schemeClr val="bg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4419600"/>
            <a:ext cx="8732983" cy="1524000"/>
          </a:xfrm>
        </p:spPr>
        <p:txBody>
          <a:bodyPr>
            <a:noAutofit/>
          </a:bodyPr>
          <a:lstStyle/>
          <a:p>
            <a:pPr marL="114300" indent="0" algn="just">
              <a:buNone/>
            </a:pPr>
            <a:r>
              <a:rPr lang="ru-RU" sz="1800" b="1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Основни </a:t>
            </a:r>
            <a:r>
              <a:rPr lang="ru-RU" sz="18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аспекта, в които университетите следва да насочат своето внимание и капацитет са</a:t>
            </a:r>
            <a:r>
              <a:rPr lang="ru-RU" sz="1800" b="1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marL="114300" indent="0" algn="just">
              <a:buNone/>
            </a:pPr>
            <a:endParaRPr lang="ru-RU" sz="800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800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Адаптация </a:t>
            </a:r>
            <a:r>
              <a:rPr lang="ru-RU" sz="18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към съвременната иновационна система</a:t>
            </a:r>
            <a:r>
              <a:rPr lang="ru-RU" sz="1800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114300" indent="0">
              <a:buNone/>
            </a:pPr>
            <a:endParaRPr lang="ru-RU" sz="8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800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Интеранационализация.</a:t>
            </a:r>
            <a:endParaRPr lang="en-US" sz="18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5" b="14956"/>
          <a:stretch/>
        </p:blipFill>
        <p:spPr bwMode="auto">
          <a:xfrm>
            <a:off x="443347" y="1851891"/>
            <a:ext cx="3124200" cy="22011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627583" y="2310485"/>
            <a:ext cx="5257800" cy="128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algn="ctr">
              <a:spcBef>
                <a:spcPct val="20000"/>
              </a:spcBef>
              <a:buClr>
                <a:srgbClr val="2DA2BF"/>
              </a:buClr>
            </a:pPr>
            <a:r>
              <a:rPr lang="en-US" sz="2000" dirty="0">
                <a:solidFill>
                  <a:srgbClr val="DEF5FA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„Икономика, базирана на знанието” </a:t>
            </a:r>
            <a:endParaRPr lang="bg-BG" sz="2000" dirty="0" smtClean="0">
              <a:solidFill>
                <a:srgbClr val="DEF5FA">
                  <a:lumMod val="2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14300" algn="ctr">
              <a:spcBef>
                <a:spcPct val="20000"/>
              </a:spcBef>
              <a:buClr>
                <a:srgbClr val="2DA2BF"/>
              </a:buClr>
            </a:pPr>
            <a:r>
              <a:rPr lang="en-US" sz="2000" dirty="0" smtClean="0">
                <a:solidFill>
                  <a:srgbClr val="DEF5FA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en-US" sz="2000" dirty="0">
                <a:solidFill>
                  <a:srgbClr val="DEF5FA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Knowledge-Based Economy</a:t>
            </a:r>
            <a:r>
              <a:rPr lang="en-US" sz="2000" dirty="0" smtClean="0">
                <a:solidFill>
                  <a:srgbClr val="DEF5FA">
                    <a:lumMod val="2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114300" algn="r">
              <a:spcBef>
                <a:spcPct val="20000"/>
              </a:spcBef>
              <a:buClr>
                <a:srgbClr val="2DA2BF"/>
              </a:buClr>
            </a:pPr>
            <a:endParaRPr lang="bg-BG" sz="800" i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14300" algn="r">
              <a:spcBef>
                <a:spcPct val="20000"/>
              </a:spcBef>
              <a:buClr>
                <a:srgbClr val="2DA2BF"/>
              </a:buClr>
            </a:pPr>
            <a:r>
              <a:rPr lang="en-US" sz="2000" i="1" dirty="0" smtClean="0">
                <a:solidFill>
                  <a:srgbClr val="DA1F28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</a:t>
            </a:r>
            <a:r>
              <a:rPr lang="bg-BG" sz="2000" i="1" dirty="0" smtClean="0">
                <a:solidFill>
                  <a:srgbClr val="DA1F28">
                    <a:lumMod val="75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Стратегия „Европа 2020“</a:t>
            </a:r>
            <a:endParaRPr lang="bg-BG" sz="2000" i="1" dirty="0">
              <a:solidFill>
                <a:srgbClr val="DA1F28">
                  <a:lumMod val="75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53452"/>
            <a:ext cx="1676400" cy="1676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289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51994"/>
            <a:ext cx="8763000" cy="4777405"/>
          </a:xfrm>
        </p:spPr>
        <p:txBody>
          <a:bodyPr>
            <a:noAutofit/>
          </a:bodyPr>
          <a:lstStyle/>
          <a:p>
            <a:pPr marL="114300" indent="0">
              <a:lnSpc>
                <a:spcPct val="150000"/>
              </a:lnSpc>
              <a:buNone/>
            </a:pPr>
            <a:r>
              <a:rPr lang="bg-BG" sz="18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ромени 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</a:t>
            </a:r>
            <a:r>
              <a:rPr lang="ru-RU" sz="1800" b="1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концепцията 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 организацията на иновациите, а именно: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en-US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</a:t>
            </a:r>
            <a:r>
              <a:rPr lang="bg-BG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en-US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линейни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повторни иновации;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en-US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        </a:t>
            </a:r>
            <a:r>
              <a:rPr lang="bg-BG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  <a:r>
              <a:rPr lang="en-US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затворена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отворена иновация;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   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                 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технологични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системни иновации;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   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                         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индивидуални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g-BG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комплексни</a:t>
            </a:r>
            <a:r>
              <a:rPr lang="en-US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иновации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   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                             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спонтанни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системни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иновации;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иновации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, базирани на обмена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създаване на съвместни иновационни пространства;</a:t>
            </a:r>
          </a:p>
          <a:p>
            <a:pPr marL="114300" indent="0">
              <a:lnSpc>
                <a:spcPct val="150000"/>
              </a:lnSpc>
              <a:buNone/>
            </a:pP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   </a:t>
            </a:r>
            <a:r>
              <a:rPr lang="ru-RU" sz="1800" dirty="0" smtClean="0">
                <a:latin typeface="Verdana" panose="020B0604030504040204" pitchFamily="34" charset="0"/>
                <a:ea typeface="Verdana" panose="020B0604030504040204" pitchFamily="34" charset="0"/>
              </a:rPr>
              <a:t>иновационни 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проекти </a:t>
            </a:r>
            <a:r>
              <a:rPr lang="ru-RU" sz="18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&gt;&gt;&gt;</a:t>
            </a:r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 иновационни култури.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657600"/>
            <a:ext cx="1867338" cy="1246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20933" y="392881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3200" b="1" cap="none" dirty="0" smtClean="0">
                <a:solidFill>
                  <a:srgbClr val="DEF5FA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Характеристики на съвременната </a:t>
            </a:r>
            <a:r>
              <a:rPr lang="ru-RU" sz="3200" b="1" cap="none" dirty="0">
                <a:solidFill>
                  <a:srgbClr val="DEF5FA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иновационна система</a:t>
            </a:r>
            <a:endParaRPr lang="en-US" dirty="0">
              <a:solidFill>
                <a:srgbClr val="DEF5FA">
                  <a:lumMod val="50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54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1676400"/>
            <a:ext cx="8534400" cy="92333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Необходимост от изграждане на мрежи, които съчетават академичната перспектива с иновационните нужди на бизнеса и публичните агенции. - концепцията за „тройна спирала“ на </a:t>
            </a:r>
            <a:r>
              <a:rPr lang="ru-RU" dirty="0">
                <a:solidFill>
                  <a:srgbClr val="EB641B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Etzkowitz, Н.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7108" y="2667000"/>
            <a:ext cx="8532091" cy="92333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Университетът, който е призван да взаимодейства, да създава и да постига всеобхватно въздействие върху регионалното, националното и глобалното развитие, е наречен от </a:t>
            </a:r>
            <a:r>
              <a:rPr lang="ru-RU" dirty="0">
                <a:solidFill>
                  <a:srgbClr val="EB641B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Pawlowski, К. </a:t>
            </a:r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„Университет от четвърто поколение“.</a:t>
            </a:r>
          </a:p>
        </p:txBody>
      </p:sp>
      <p:sp>
        <p:nvSpPr>
          <p:cNvPr id="6" name="Rectangle 5"/>
          <p:cNvSpPr/>
          <p:nvPr/>
        </p:nvSpPr>
        <p:spPr>
          <a:xfrm>
            <a:off x="320963" y="3657600"/>
            <a:ext cx="8518235" cy="92333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Сътрудничеството на бизнеса с външни изследователски и научни университетски центрове се превръща във важен метод за повишаване на конкурентоспособността. – </a:t>
            </a:r>
            <a:r>
              <a:rPr lang="ru-RU" dirty="0">
                <a:solidFill>
                  <a:srgbClr val="EB641B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Chesbrough, Н.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800" y="4650662"/>
            <a:ext cx="8534398" cy="92333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Университетите стават оркестри на регионална свързаност във всички сектори, изискващи знания, т.к. обединява широк спектър от дисциплинарни експерти. - </a:t>
            </a:r>
            <a:r>
              <a:rPr lang="ru-RU" dirty="0">
                <a:solidFill>
                  <a:srgbClr val="EB641B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Drucker, J. and Goldstein, H. </a:t>
            </a:r>
          </a:p>
        </p:txBody>
      </p:sp>
      <p:sp>
        <p:nvSpPr>
          <p:cNvPr id="9" name="Rectangle 8"/>
          <p:cNvSpPr/>
          <p:nvPr/>
        </p:nvSpPr>
        <p:spPr>
          <a:xfrm>
            <a:off x="312880" y="5651127"/>
            <a:ext cx="8518237" cy="92333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Университетът изгражда и предава „културен капитал“ в смисъл на общи ценности и норми и „социален капитал“ в смисъл на качеството на мрежите, които позволяват на циркулацията и натрупването на ресурси. - </a:t>
            </a:r>
            <a:r>
              <a:rPr lang="ru-RU" dirty="0">
                <a:solidFill>
                  <a:srgbClr val="EB641B">
                    <a:lumMod val="75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Bourdieu, P. </a:t>
            </a:r>
            <a:endParaRPr lang="en-US" dirty="0">
              <a:solidFill>
                <a:srgbClr val="EB641B">
                  <a:lumMod val="75000"/>
                </a:srgb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49744" y="457200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500" kern="1200" cap="all" baseline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Ролята на университетите </a:t>
            </a:r>
            <a:br>
              <a:rPr lang="ru-RU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</a:br>
            <a:r>
              <a:rPr lang="ru-RU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в съвременн</a:t>
            </a:r>
            <a:r>
              <a:rPr lang="en-US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</a:t>
            </a:r>
            <a:r>
              <a:rPr lang="ru-RU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та иновационна система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120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60672" cy="103942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800" b="1" cap="none" dirty="0" smtClean="0">
                <a:solidFill>
                  <a:schemeClr val="bg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Университети – индустрия – политика</a:t>
            </a:r>
            <a:endParaRPr lang="en-US" sz="2800" dirty="0">
              <a:solidFill>
                <a:schemeClr val="bg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9836" y="1752600"/>
            <a:ext cx="8763000" cy="50292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Програма </a:t>
            </a:r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</a:rPr>
              <a:t>UNISPAR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ЮНЕСКО (1993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.)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ru-RU" sz="16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</a:rPr>
              <a:t>ЗАКОН ЗА ВИСШЕТО </a:t>
            </a: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ОБРАЗОВАНИЕ</a:t>
            </a:r>
          </a:p>
          <a:p>
            <a:pPr marL="114300" indent="0" algn="just">
              <a:buNone/>
            </a:pP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чл</a:t>
            </a:r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21, ал.1, т.15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(нова - ДВ, бр. 17 от 2016 г., в сила от 01.03.2016 г., изм. - ДВ, бр. 98 от 2016 г., в сила от 01.01.2017 г.)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«право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на сдружаване с други лица, както и на създаване на търговски дружества за целите на стопанската реализация на резултати от научни изследвания и обекти на интелектуална собственост със собствени средства по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чл.90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ал.3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т.4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и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ал.9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при условия и по ред, определени с акт на 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МС» 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ru-RU" sz="16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ПОСТАНОВЛЕНИЕ № 61 на МС от 02.04.2020 г. за условията и реда за създаване на ТД от държавните ВУ за целите на стопанската реализация на резултатите от научни изследвания и обекти на интелектуалната собственост </a:t>
            </a:r>
          </a:p>
          <a:p>
            <a:pPr marL="114300" indent="0" algn="just">
              <a:buNone/>
            </a:pP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чл. </a:t>
            </a:r>
            <a:r>
              <a:rPr lang="ru-RU" sz="1600" b="1" dirty="0">
                <a:latin typeface="Verdana" panose="020B0604030504040204" pitchFamily="34" charset="0"/>
                <a:ea typeface="Verdana" panose="020B0604030504040204" pitchFamily="34" charset="0"/>
              </a:rPr>
              <a:t>8, ал. 3, т. </a:t>
            </a:r>
            <a:r>
              <a:rPr lang="ru-RU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3 „</a:t>
            </a:r>
            <a:r>
              <a:rPr lang="ru-RU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постъпилите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средства от отчисленията по ал. 2 могат да се разходват от висшите училища за оценка на пазарния потенциал на интелектуалната собственост, която </a:t>
            </a:r>
            <a:r>
              <a:rPr lang="ru-RU" sz="1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 регистрирана или подлежи на регистрация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“. </a:t>
            </a:r>
            <a:endParaRPr lang="ru-RU" sz="1600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14300" indent="0" algn="just">
              <a:buNone/>
            </a:pPr>
            <a:endParaRPr lang="ru-RU" sz="1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0" algn="just">
              <a:buNone/>
            </a:pPr>
            <a:endParaRPr lang="ru-RU" sz="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17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Интернационализиране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социалната и образователната среда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във висшите училища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04800" y="2057400"/>
          <a:ext cx="8534400" cy="417738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733800"/>
                <a:gridCol w="4800600"/>
              </a:tblGrid>
              <a:tr h="236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Мярка</a:t>
                      </a:r>
                      <a:endParaRPr lang="en-US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Предложения</a:t>
                      </a:r>
                      <a:endParaRPr lang="en-US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02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</a:t>
                      </a: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r>
                        <a:rPr lang="en-US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Повишаване на подготвеността на академичния състав, на служителите в администрацията и на студентите за работа в мултикултурна и многоезикова среда чрез </a:t>
                      </a:r>
                      <a:r>
                        <a:rPr lang="en-US" sz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квалификация</a:t>
                      </a:r>
                      <a:endParaRPr lang="en-US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chemeClr val="accent3">
                            <a:lumMod val="40000"/>
                            <a:lumOff val="60000"/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lumMod val="40000"/>
                            <a:lumOff val="60000"/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i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Да се стимулира участието на преподаватели и служители в езикови курсове </a:t>
                      </a: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чрез</a:t>
                      </a:r>
                      <a:r>
                        <a:rPr lang="bg-BG" sz="1200" i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: поемане на разходите по курса, възможност за посещение на курса в работно време, допълнителни точки при атестиране и др</a:t>
                      </a: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Да се увеличат учебните часове по чужд език предвидени в учебните планове на всички специалности</a:t>
                      </a:r>
                      <a:endParaRPr lang="en-US" sz="1200" i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079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</a:t>
                      </a:r>
                      <a:r>
                        <a:rPr lang="en-US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Стимулиране на изготвяне и издаване на учебници, учебни помагала и монографични трудове на чужди езици.</a:t>
                      </a:r>
                      <a:endParaRPr lang="en-US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AFB2D0">
                            <a:shade val="30000"/>
                            <a:satMod val="115000"/>
                          </a:srgbClr>
                        </a:gs>
                        <a:gs pos="50000">
                          <a:srgbClr val="AFB2D0">
                            <a:shade val="67500"/>
                            <a:satMod val="115000"/>
                          </a:srgbClr>
                        </a:gs>
                        <a:gs pos="100000">
                          <a:srgbClr val="AFB2D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 </a:t>
                      </a:r>
                      <a:r>
                        <a:rPr lang="bg-BG" sz="1200" i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критериите при </a:t>
                      </a: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атестиране</a:t>
                      </a:r>
                      <a:r>
                        <a:rPr lang="bg-BG" sz="1200" i="1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да бъдат включени определен брой точки </a:t>
                      </a:r>
                      <a:r>
                        <a:rPr lang="ru-RU" sz="1200" i="1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за изготвяне и издаване на учебници, учебни помагала и монографични трудове на чужди езици </a:t>
                      </a:r>
                      <a:endParaRPr lang="en-US" sz="1200" i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33061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3.</a:t>
                      </a:r>
                      <a:r>
                        <a:rPr lang="en-US" sz="120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US" sz="12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Осъществяване на контакти с българската диаспора и с българските училища в чужбина с цел привличане на студенти от българските общности.</a:t>
                      </a:r>
                      <a:endParaRPr lang="en-US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D5A7B1">
                            <a:shade val="30000"/>
                            <a:satMod val="115000"/>
                          </a:srgbClr>
                        </a:gs>
                        <a:gs pos="50000">
                          <a:srgbClr val="D5A7B1">
                            <a:shade val="67500"/>
                            <a:satMod val="115000"/>
                          </a:srgbClr>
                        </a:gs>
                        <a:gs pos="100000">
                          <a:srgbClr val="D5A7B1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Да бъдат организирани на местно/национално ниво периодични срещи с ръководствата на тези училища и форуми с цел онлайн</a:t>
                      </a:r>
                      <a:r>
                        <a:rPr lang="bg-BG" sz="1200" i="1" baseline="0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представяне на българските висши училища</a:t>
                      </a:r>
                      <a:r>
                        <a:rPr lang="bg-BG" sz="1200" i="1" dirty="0" smtClean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endParaRPr lang="en-US" sz="1200" i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312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4127" y="1676400"/>
            <a:ext cx="8305800" cy="1118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rPr>
              <a:t>4. </a:t>
            </a:r>
            <a:r>
              <a:rPr lang="ru-RU" sz="12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rPr>
              <a:t>Разкриване на специалности и програми на чужд език във всички образователни степени за привличане на по-голям брой чуждестранни студенти</a:t>
            </a:r>
            <a:r>
              <a:rPr lang="ru-RU" sz="12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/>
              </a:rPr>
              <a:t>Към момента ТУ-Варна предлага чуждоезиково обучение по:</a:t>
            </a:r>
          </a:p>
          <a:p>
            <a:pPr>
              <a:lnSpc>
                <a:spcPct val="115000"/>
              </a:lnSpc>
            </a:pPr>
            <a:endParaRPr lang="en-US" sz="12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/>
            </a:endParaRPr>
          </a:p>
          <a:p>
            <a:pPr>
              <a:lnSpc>
                <a:spcPct val="115000"/>
              </a:lnSpc>
            </a:pPr>
            <a:endParaRPr lang="bg-BG" sz="1000" b="1" dirty="0" smtClean="0">
              <a:solidFill>
                <a:prstClr val="black"/>
              </a:solidFill>
              <a:latin typeface="Centaur" panose="020305040502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22135"/>
              </p:ext>
            </p:extLst>
          </p:nvPr>
        </p:nvGraphicFramePr>
        <p:xfrm>
          <a:off x="450271" y="2514600"/>
          <a:ext cx="83058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311"/>
                <a:gridCol w="43584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FFFFCC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12 бакалавърски програми</a:t>
                      </a:r>
                      <a:endParaRPr lang="en-US" sz="1200" dirty="0">
                        <a:solidFill>
                          <a:srgbClr val="FFFFCC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dirty="0" smtClean="0">
                          <a:solidFill>
                            <a:srgbClr val="FFCC99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14 магистърски програми</a:t>
                      </a:r>
                      <a:endParaRPr lang="en-US" sz="1200" dirty="0">
                        <a:solidFill>
                          <a:srgbClr val="FFCC99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Софтуерни и интернет технологии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Компютъризирани и интернет технологии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Информационни и комуникационни технологии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Електроника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Електротехника и възобновяеми енергийни източници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Топлотехника и възобновяеми източници на енергия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Корабоводене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Корабни машини и механизми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Корабостроене и морска техника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Агрономство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Технологично предприемачество и иновации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Индустриален мениджмънт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solidFill>
                            <a:prstClr val="black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/>
                        </a:rPr>
                        <a:t>Социален мениджмънт</a:t>
                      </a:r>
                      <a:endParaRPr lang="en-US" sz="1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Софтуерно инженерство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Компютърни мрежи и комуникации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Телекомуникационни и мобилни технологии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Електроника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Възобновяеми енергийни източници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Топлотехника и възобновяеми източници на енергия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Корабоводене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Корабостроене и морска техника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Семепроизводство и растителна защита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Производство</a:t>
                      </a:r>
                      <a:r>
                        <a:rPr lang="ru-RU" sz="10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на посевен и посадъчен материал</a:t>
                      </a:r>
                      <a:endParaRPr lang="ru-RU" sz="1000" dirty="0" smtClean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Технологично предприемачество и иновации 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Корпоративен мениджмънт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Индустриален мениджмънт</a:t>
                      </a:r>
                    </a:p>
                    <a:p>
                      <a:pPr marL="171450" indent="-1714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Социален мениджмънт</a:t>
                      </a:r>
                      <a:endParaRPr lang="en-US" sz="1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43343" y="5228317"/>
            <a:ext cx="83196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</a:rPr>
              <a:t>5. Полагане на грижи за чуждестранните студенти и на студентите от български произход, които са учили и живели в друга държава преди да се запишат в българско ВУ, от тяхното посрещане, записване и настаняване, през обучението, до завършването и издаването на диплома. </a:t>
            </a:r>
            <a:endParaRPr lang="ru-RU" sz="1200" b="1" dirty="0" smtClean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Назначаване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на лица за контакт, които говорят родният език на студентите с цел подпомагане адаптацията им и връзката с родителите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Интернационализиране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социалната и образователната среда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във висшите училища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692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905000"/>
            <a:ext cx="8229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Международна </a:t>
            </a:r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класификация за стандарти в образованието </a:t>
            </a: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(ISCED)</a:t>
            </a:r>
            <a:endParaRPr lang="en-US" sz="1600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615537"/>
              </p:ext>
            </p:extLst>
          </p:nvPr>
        </p:nvGraphicFramePr>
        <p:xfrm>
          <a:off x="381000" y="2514600"/>
          <a:ext cx="8458201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34340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2011 </a:t>
                      </a:r>
                      <a:endParaRPr lang="en-US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ISCED-F 2013</a:t>
                      </a:r>
                      <a:endParaRPr lang="en-US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0: Образование в ранна детска възраст („по-малко от основното“ за постигане на образование)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1: Начално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2: Прогимназиално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3: Средно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4: След средно не-висше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5: Висше образование с кратък цикъл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6: Бакалавърско или еквивалентно ниво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7: магистърско или еквивалентно ниво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ISCED 8: Докторско или еквивалентно ниво</a:t>
                      </a:r>
                    </a:p>
                    <a:p>
                      <a:endParaRPr lang="en-US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00 - Общи програми и квалификации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01 – Образование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02 - Изкуства и хуманитарни науки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03 - Социални науки, журналистика и информация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04 - Бизнес, администрация и право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05 - Природни науки, математика и статистика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06 - Информационни и комуникационни технологии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07 - Инженеринг, производство и строителство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08 - Земеделие, горско стопанство, рибарство и ветеринарна медицина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09 - Здраве и благосъстояние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10 - Услуги</a:t>
                      </a:r>
                      <a:endParaRPr lang="en-US" sz="12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Интернационализиране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социалната и образователната среда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във висшите училища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52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78691" y="3657601"/>
          <a:ext cx="8458200" cy="6858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8458200"/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6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</a:t>
                      </a:r>
                      <a:r>
                        <a:rPr lang="ru-RU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 Стимулиране на привличането на чуждестранни преподаватели в българските висши училища.</a:t>
                      </a:r>
                      <a:endParaRPr lang="en-US" sz="1200" b="1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59423" marR="59423" marT="0" marB="0" anchor="ctr">
                    <a:gradFill flip="none" rotWithShape="1">
                      <a:gsLst>
                        <a:gs pos="0">
                          <a:schemeClr val="accent5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2288309" cy="14009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04150" y="1828800"/>
            <a:ext cx="6032741" cy="1508105"/>
          </a:xfrm>
          <a:prstGeom prst="rect">
            <a:avLst/>
          </a:prstGeom>
          <a:gradFill flip="none" rotWithShape="1">
            <a:gsLst>
              <a:gs pos="0">
                <a:srgbClr val="CC5CB7">
                  <a:shade val="30000"/>
                  <a:satMod val="115000"/>
                </a:srgbClr>
              </a:gs>
              <a:gs pos="50000">
                <a:srgbClr val="CC5CB7">
                  <a:shade val="67500"/>
                  <a:satMod val="115000"/>
                </a:srgbClr>
              </a:gs>
              <a:gs pos="100000">
                <a:srgbClr val="CC5CB7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bg-BG" sz="12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6.</a:t>
            </a:r>
            <a:r>
              <a:rPr lang="en-US" sz="1200" b="1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Хармонизиране на учебните планове и програми с тези на водещи чуждестранни университети, обучаващи в сходни професионални направления</a:t>
            </a:r>
            <a:r>
              <a:rPr lang="en-US" sz="12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bg-BG" sz="12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1200" dirty="0" smtClean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lnSpc>
                <a:spcPct val="115000"/>
              </a:lnSpc>
            </a:pPr>
            <a:endParaRPr lang="en-US" sz="800" dirty="0" smtClean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71450" indent="-1714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bg-BG" sz="1200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Да </a:t>
            </a:r>
            <a:r>
              <a:rPr lang="bg-BG" sz="12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 огранизира онлайн форум на национално ниво за обсъждане на промените. Мерките по т.6 ще премахнат основните пречки пред осъществяването на инициативите по дейностите по т.7, 8 и 9</a:t>
            </a:r>
            <a:r>
              <a:rPr lang="bg-BG" sz="1200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n-US" sz="1200" b="1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71764" y="4572000"/>
          <a:ext cx="8458200" cy="685800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8458200"/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8. Стимулиране на двойното научно ръководство на докторанти с български и чуждестранен научен ръководител.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6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59423" marR="59423" marT="0" marB="0" anchor="ctr"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378691" y="5486400"/>
          <a:ext cx="8458200" cy="1088327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8458200"/>
              </a:tblGrid>
              <a:tr h="1088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</a:t>
                      </a:r>
                      <a:r>
                        <a:rPr lang="bg-BG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r>
                        <a:rPr lang="en-US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Стимулиране на създаването и подпомагане на функционирането на съвместни образователни програми между български и чуждестранни висши училища, както и на нови форми на образователен обмен в рамките на европейското сътрудничество като двойните и съвместни образователни степени,  и други</a:t>
                      </a:r>
                      <a:r>
                        <a:rPr lang="en-US" sz="12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</a:t>
                      </a:r>
                      <a:endParaRPr lang="bg-BG" sz="1200" dirty="0" smtClean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6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/>
                      </a:endParaRPr>
                    </a:p>
                  </a:txBody>
                  <a:tcPr marL="59423" marR="59423" marT="0" marB="0" anchor="ctr">
                    <a:gradFill flip="none" rotWithShape="1">
                      <a:gsLst>
                        <a:gs pos="0">
                          <a:schemeClr val="bg2">
                            <a:lumMod val="25000"/>
                            <a:shade val="30000"/>
                            <a:satMod val="115000"/>
                          </a:schemeClr>
                        </a:gs>
                        <a:gs pos="50000">
                          <a:schemeClr val="bg2">
                            <a:lumMod val="25000"/>
                            <a:shade val="67500"/>
                            <a:satMod val="115000"/>
                          </a:schemeClr>
                        </a:gs>
                        <a:gs pos="100000">
                          <a:schemeClr val="bg2">
                            <a:lumMod val="2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Интернационализиране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/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на социалната и образователната среда </a:t>
            </a:r>
            <a:b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</a:rPr>
              <a:t>във висшите училища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74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378</TotalTime>
  <Words>1264</Words>
  <Application>Microsoft Office PowerPoint</Application>
  <PresentationFormat>On-screen Show (4:3)</PresentationFormat>
  <Paragraphs>125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Book Antiqua</vt:lpstr>
      <vt:lpstr>Calibri</vt:lpstr>
      <vt:lpstr>Cambria</vt:lpstr>
      <vt:lpstr>Centaur</vt:lpstr>
      <vt:lpstr>Century Gothic</vt:lpstr>
      <vt:lpstr>Georgia</vt:lpstr>
      <vt:lpstr>Times New Roman</vt:lpstr>
      <vt:lpstr>Trebuchet MS</vt:lpstr>
      <vt:lpstr>Verdana</vt:lpstr>
      <vt:lpstr>Wingdings</vt:lpstr>
      <vt:lpstr>Apothecary</vt:lpstr>
      <vt:lpstr>Slipstream</vt:lpstr>
      <vt:lpstr>Зухран Халилова Кадиева  Технически университет – Варна, България</vt:lpstr>
      <vt:lpstr>Образование без граници</vt:lpstr>
      <vt:lpstr>PowerPoint Presentation</vt:lpstr>
      <vt:lpstr>PowerPoint Presentation</vt:lpstr>
      <vt:lpstr>Университети – индустрия – политика</vt:lpstr>
      <vt:lpstr>Интернационализиране  на социалната и образователната среда  във висшите училища</vt:lpstr>
      <vt:lpstr>Интернационализиране  на социалната и образователната среда  във висшите училища</vt:lpstr>
      <vt:lpstr>Интернационализиране  на социалната и образователната среда  във висшите училища</vt:lpstr>
      <vt:lpstr>Интернационализиране  на социалната и образователната среда  във висшите училища</vt:lpstr>
      <vt:lpstr>Технически университет - Варна</vt:lpstr>
      <vt:lpstr>Интернационализиране  на социалната и образователната среда  във висшите училища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дейност 4.2 Интернационализиране на социалната и образователната среда във висшите училища.</dc:title>
  <dc:creator>MC1</dc:creator>
  <cp:lastModifiedBy>User</cp:lastModifiedBy>
  <cp:revision>37</cp:revision>
  <cp:lastPrinted>2021-05-21T10:01:02Z</cp:lastPrinted>
  <dcterms:created xsi:type="dcterms:W3CDTF">2006-08-16T00:00:00Z</dcterms:created>
  <dcterms:modified xsi:type="dcterms:W3CDTF">2021-06-03T17:44:26Z</dcterms:modified>
</cp:coreProperties>
</file>