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6" r:id="rId3"/>
    <p:sldId id="272" r:id="rId4"/>
    <p:sldId id="274" r:id="rId5"/>
    <p:sldId id="275" r:id="rId6"/>
    <p:sldId id="276" r:id="rId7"/>
    <p:sldId id="257" r:id="rId8"/>
    <p:sldId id="265" r:id="rId9"/>
    <p:sldId id="270" r:id="rId10"/>
    <p:sldId id="267" r:id="rId11"/>
    <p:sldId id="269" r:id="rId12"/>
    <p:sldId id="268" r:id="rId13"/>
    <p:sldId id="261" r:id="rId14"/>
  </p:sldIdLst>
  <p:sldSz cx="9144000" cy="6858000" type="screen4x3"/>
  <p:notesSz cx="6792913" cy="9925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3593"/>
    <a:srgbClr val="FFCC99"/>
    <a:srgbClr val="FFFFCC"/>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280" y="4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03-Jun-21</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B6F15528-21DE-4FAA-801E-634DDDAF4B2B}" type="slidenum">
              <a:rPr lang="en-US" smtClean="0"/>
              <a:pPr/>
              <a:t>‹#›</a:t>
            </a:fld>
            <a:endParaRPr lang="en-US"/>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03-Jun-21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03-Jun-21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extLst>
      <p:ext uri="{BB962C8B-B14F-4D97-AF65-F5344CB8AC3E}">
        <p14:creationId xmlns:p14="http://schemas.microsoft.com/office/powerpoint/2010/main" val="428040986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64817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84334484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en-US">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070401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8" name="Footer Placeholder 7"/>
          <p:cNvSpPr>
            <a:spLocks noGrp="1"/>
          </p:cNvSpPr>
          <p:nvPr>
            <p:ph type="ftr" sz="quarter" idx="11"/>
          </p:nvPr>
        </p:nvSpPr>
        <p:spPr/>
        <p:txBody>
          <a:bodyPr/>
          <a:lstStyle/>
          <a:p>
            <a:endParaRPr lang="en-US">
              <a:solidFill>
                <a:prstClr val="black">
                  <a:lumMod val="50000"/>
                  <a:lumOff val="50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4305750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4" name="Footer Placeholder 3"/>
          <p:cNvSpPr>
            <a:spLocks noGrp="1"/>
          </p:cNvSpPr>
          <p:nvPr>
            <p:ph type="ftr" sz="quarter" idx="11"/>
          </p:nvPr>
        </p:nvSpPr>
        <p:spPr/>
        <p:txBody>
          <a:bodyPr/>
          <a:lstStyle/>
          <a:p>
            <a:endParaRPr lang="en-US">
              <a:solidFill>
                <a:prstClr val="black">
                  <a:lumMod val="50000"/>
                  <a:lumOff val="50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74522855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3" name="Footer Placeholder 2"/>
          <p:cNvSpPr>
            <a:spLocks noGrp="1"/>
          </p:cNvSpPr>
          <p:nvPr>
            <p:ph type="ftr" sz="quarter" idx="11"/>
          </p:nvPr>
        </p:nvSpPr>
        <p:spPr/>
        <p:txBody>
          <a:bodyPr/>
          <a:lstStyle/>
          <a:p>
            <a:endParaRPr lang="en-US">
              <a:solidFill>
                <a:prstClr val="black">
                  <a:lumMod val="50000"/>
                  <a:lumOff val="50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42776215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en-US">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4875933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03-Jun-21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6" name="Footer Placeholder 5"/>
          <p:cNvSpPr>
            <a:spLocks noGrp="1"/>
          </p:cNvSpPr>
          <p:nvPr>
            <p:ph type="ftr" sz="quarter" idx="11"/>
          </p:nvPr>
        </p:nvSpPr>
        <p:spPr/>
        <p:txBody>
          <a:bodyPr/>
          <a:lstStyle/>
          <a:p>
            <a:endParaRPr lang="en-US">
              <a:solidFill>
                <a:prstClr val="black">
                  <a:lumMod val="50000"/>
                  <a:lumOff val="50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extLst>
      <p:ext uri="{BB962C8B-B14F-4D97-AF65-F5344CB8AC3E}">
        <p14:creationId xmlns:p14="http://schemas.microsoft.com/office/powerpoint/2010/main" val="742278927"/>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426131010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p>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7515308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03-Jun-21</a:t>
            </a:fld>
            <a:endParaRPr lang="en-US"/>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smtClean="0"/>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03-Jun-21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03-Jun-21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03-Jun-21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1D8BD707-D9CF-40AE-B4C6-C98DA3205C09}" type="datetimeFigureOut">
              <a:rPr lang="en-US" smtClean="0"/>
              <a:pPr/>
              <a:t>03-Jun-21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03-Jun-21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03-Jun-21</a:t>
            </a:fld>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1D8BD707-D9CF-40AE-B4C6-C98DA3205C09}" type="datetimeFigureOut">
              <a:rPr lang="en-US" smtClean="0"/>
              <a:pPr/>
              <a:t>03-Jun-21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B6F15528-21DE-4FAA-801E-634DDDAF4B2B}" type="slidenum">
              <a:rPr lang="en-US" smtClean="0"/>
              <a:pPr/>
              <a:t>‹#›</a:t>
            </a:fld>
            <a:endParaRPr lang="en-US"/>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1D8BD707-D9CF-40AE-B4C6-C98DA3205C09}" type="datetimeFigureOut">
              <a:rPr lang="en-US" smtClean="0">
                <a:solidFill>
                  <a:prstClr val="black">
                    <a:lumMod val="50000"/>
                    <a:lumOff val="50000"/>
                  </a:prstClr>
                </a:solidFill>
              </a:rPr>
              <a:pPr/>
              <a:t>03-Jun-21</a:t>
            </a:fld>
            <a:endParaRPr lang="en-US">
              <a:solidFill>
                <a:prstClr val="black">
                  <a:lumMod val="50000"/>
                  <a:lumOff val="50000"/>
                </a:prstClr>
              </a:solidFill>
            </a:endParaRP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solidFill>
                <a:prstClr val="black">
                  <a:lumMod val="50000"/>
                  <a:lumOff val="50000"/>
                </a:prstClr>
              </a:solidFill>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6F15528-21DE-4FAA-801E-634DDDAF4B2B}" type="slidenum">
              <a:rPr lang="en-US" smtClean="0">
                <a:solidFill>
                  <a:prstClr val="black">
                    <a:lumMod val="50000"/>
                    <a:lumOff val="50000"/>
                  </a:prstClr>
                </a:solidFill>
              </a: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3477376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4495800"/>
            <a:ext cx="6400800" cy="712434"/>
          </a:xfrm>
        </p:spPr>
        <p:txBody>
          <a:bodyPr/>
          <a:lstStyle/>
          <a:p>
            <a:pPr algn="r"/>
            <a:r>
              <a:rPr lang="en-US" sz="1800" b="1" cap="none" dirty="0">
                <a:solidFill>
                  <a:schemeClr val="accent3">
                    <a:lumMod val="60000"/>
                    <a:lumOff val="40000"/>
                  </a:schemeClr>
                </a:solidFill>
                <a:latin typeface="Verdana" panose="020B0604030504040204" pitchFamily="34" charset="0"/>
                <a:ea typeface="Verdana" panose="020B0604030504040204" pitchFamily="34" charset="0"/>
              </a:rPr>
              <a:t>Zuhran Halilova Kadieva </a:t>
            </a:r>
            <a:r>
              <a:rPr lang="en-US" sz="1800" cap="none" dirty="0" smtClean="0">
                <a:solidFill>
                  <a:schemeClr val="accent3">
                    <a:lumMod val="60000"/>
                    <a:lumOff val="40000"/>
                  </a:schemeClr>
                </a:solidFill>
                <a:latin typeface="Verdana" panose="020B0604030504040204" pitchFamily="34" charset="0"/>
                <a:ea typeface="Verdana" panose="020B0604030504040204" pitchFamily="34" charset="0"/>
              </a:rPr>
              <a:t/>
            </a:r>
            <a:br>
              <a:rPr lang="en-US" sz="1800" cap="none" dirty="0" smtClean="0">
                <a:solidFill>
                  <a:schemeClr val="accent3">
                    <a:lumMod val="60000"/>
                    <a:lumOff val="40000"/>
                  </a:schemeClr>
                </a:solidFill>
                <a:latin typeface="Verdana" panose="020B0604030504040204" pitchFamily="34" charset="0"/>
                <a:ea typeface="Verdana" panose="020B0604030504040204" pitchFamily="34" charset="0"/>
              </a:rPr>
            </a:br>
            <a:r>
              <a:rPr lang="en-US" sz="1800" cap="none" dirty="0" smtClean="0">
                <a:solidFill>
                  <a:schemeClr val="accent3">
                    <a:lumMod val="60000"/>
                    <a:lumOff val="40000"/>
                  </a:schemeClr>
                </a:solidFill>
                <a:latin typeface="Verdana" panose="020B0604030504040204" pitchFamily="34" charset="0"/>
                <a:ea typeface="Verdana" panose="020B0604030504040204" pitchFamily="34" charset="0"/>
              </a:rPr>
              <a:t>Technical </a:t>
            </a:r>
            <a:r>
              <a:rPr lang="en-US" sz="1800" cap="none" dirty="0">
                <a:solidFill>
                  <a:schemeClr val="accent3">
                    <a:lumMod val="60000"/>
                    <a:lumOff val="40000"/>
                  </a:schemeClr>
                </a:solidFill>
                <a:latin typeface="Verdana" panose="020B0604030504040204" pitchFamily="34" charset="0"/>
                <a:ea typeface="Verdana" panose="020B0604030504040204" pitchFamily="34" charset="0"/>
              </a:rPr>
              <a:t>University </a:t>
            </a:r>
            <a:r>
              <a:rPr lang="en-US" sz="1800" cap="none" dirty="0" smtClean="0">
                <a:solidFill>
                  <a:schemeClr val="accent3">
                    <a:lumMod val="60000"/>
                    <a:lumOff val="40000"/>
                  </a:schemeClr>
                </a:solidFill>
                <a:latin typeface="Verdana" panose="020B0604030504040204" pitchFamily="34" charset="0"/>
                <a:ea typeface="Verdana" panose="020B0604030504040204" pitchFamily="34" charset="0"/>
              </a:rPr>
              <a:t>of </a:t>
            </a:r>
            <a:r>
              <a:rPr lang="en-US" sz="1800" cap="none" dirty="0">
                <a:solidFill>
                  <a:schemeClr val="accent3">
                    <a:lumMod val="60000"/>
                    <a:lumOff val="40000"/>
                  </a:schemeClr>
                </a:solidFill>
                <a:latin typeface="Verdana" panose="020B0604030504040204" pitchFamily="34" charset="0"/>
                <a:ea typeface="Verdana" panose="020B0604030504040204" pitchFamily="34" charset="0"/>
              </a:rPr>
              <a:t>Varna, Bulgaria</a:t>
            </a:r>
            <a:endParaRPr lang="en-US" sz="1800" dirty="0">
              <a:solidFill>
                <a:srgbClr val="0070C0"/>
              </a:solidFill>
              <a:latin typeface="Verdana" panose="020B0604030504040204" pitchFamily="34" charset="0"/>
              <a:ea typeface="Verdana" panose="020B0604030504040204" pitchFamily="34"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3346" y="5779374"/>
            <a:ext cx="5105399" cy="69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38200" y="3429000"/>
            <a:ext cx="5943600" cy="954107"/>
          </a:xfrm>
          <a:prstGeom prst="rect">
            <a:avLst/>
          </a:prstGeom>
        </p:spPr>
        <p:txBody>
          <a:bodyPr wrap="square">
            <a:spAutoFit/>
          </a:bodyPr>
          <a:lstStyle/>
          <a:p>
            <a:pPr algn="ctr"/>
            <a:r>
              <a:rPr lang="en-US" sz="2800" b="1" dirty="0">
                <a:solidFill>
                  <a:schemeClr val="bg2">
                    <a:lumMod val="50000"/>
                  </a:schemeClr>
                </a:solidFill>
                <a:latin typeface="Verdana" panose="020B0604030504040204" pitchFamily="34" charset="0"/>
                <a:ea typeface="Verdana" panose="020B0604030504040204" pitchFamily="34" charset="0"/>
              </a:rPr>
              <a:t>EDUCATION WITHOUT BORDERS</a:t>
            </a:r>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3339"/>
          <a:stretch/>
        </p:blipFill>
        <p:spPr bwMode="auto">
          <a:xfrm>
            <a:off x="177800" y="182417"/>
            <a:ext cx="8813800" cy="269932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1679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solidFill>
                  <a:srgbClr val="2DA2BF">
                    <a:lumMod val="75000"/>
                  </a:srgbClr>
                </a:solidFill>
                <a:latin typeface="Verdana" panose="020B0604030504040204" pitchFamily="34" charset="0"/>
                <a:ea typeface="Verdana" panose="020B0604030504040204" pitchFamily="34" charset="0"/>
              </a:rPr>
              <a:t>TECHNICAL UNIVERSITY OF VARNA</a:t>
            </a:r>
            <a:endParaRPr lang="en-US" sz="2800" dirty="0">
              <a:latin typeface="Verdana" panose="020B0604030504040204" pitchFamily="34" charset="0"/>
              <a:ea typeface="Verdana" panose="020B0604030504040204" pitchFamily="34" charset="0"/>
            </a:endParaRPr>
          </a:p>
        </p:txBody>
      </p:sp>
      <p:sp>
        <p:nvSpPr>
          <p:cNvPr id="5" name="TextBox 4"/>
          <p:cNvSpPr txBox="1"/>
          <p:nvPr/>
        </p:nvSpPr>
        <p:spPr>
          <a:xfrm>
            <a:off x="410086" y="3739177"/>
            <a:ext cx="5440913" cy="369332"/>
          </a:xfrm>
          <a:prstGeom prst="rect">
            <a:avLst/>
          </a:prstGeom>
          <a:noFill/>
        </p:spPr>
        <p:txBody>
          <a:bodyPr wrap="none" rtlCol="0">
            <a:spAutoFit/>
          </a:bodyPr>
          <a:lstStyle/>
          <a:p>
            <a:r>
              <a:rPr lang="en-US" b="1" dirty="0">
                <a:solidFill>
                  <a:srgbClr val="00B050"/>
                </a:solidFill>
                <a:latin typeface="Verdana" panose="020B0604030504040204" pitchFamily="34" charset="0"/>
                <a:ea typeface="Verdana" panose="020B0604030504040204" pitchFamily="34" charset="0"/>
              </a:rPr>
              <a:t>133 Erasmus partners from 23 countries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4058" y="3200400"/>
            <a:ext cx="2695575" cy="1695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117" y="1828800"/>
            <a:ext cx="2762250" cy="16573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4038600" y="2101187"/>
            <a:ext cx="4191000" cy="923330"/>
          </a:xfrm>
          <a:prstGeom prst="rect">
            <a:avLst/>
          </a:prstGeom>
          <a:noFill/>
        </p:spPr>
        <p:txBody>
          <a:bodyPr wrap="square" rtlCol="0">
            <a:spAutoFit/>
          </a:bodyPr>
          <a:lstStyle/>
          <a:p>
            <a:r>
              <a:rPr lang="en-US" b="1" dirty="0">
                <a:solidFill>
                  <a:srgbClr val="FF0000"/>
                </a:solidFill>
                <a:latin typeface="Verdana" panose="020B0604030504040204" pitchFamily="34" charset="0"/>
                <a:ea typeface="Verdana" panose="020B0604030504040204" pitchFamily="34" charset="0"/>
              </a:rPr>
              <a:t>85 cooperation agreements with universities and institutes from 24 countries</a:t>
            </a: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4522" y="4209381"/>
            <a:ext cx="3393440" cy="238601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3959192" y="5148877"/>
            <a:ext cx="4724400" cy="1477328"/>
          </a:xfrm>
          <a:prstGeom prst="rect">
            <a:avLst/>
          </a:prstGeom>
          <a:noFill/>
        </p:spPr>
        <p:txBody>
          <a:bodyPr wrap="square" rtlCol="0">
            <a:spAutoFit/>
          </a:bodyPr>
          <a:lstStyle/>
          <a:p>
            <a:r>
              <a:rPr lang="en-US" b="1" dirty="0">
                <a:solidFill>
                  <a:srgbClr val="0070C0"/>
                </a:solidFill>
                <a:latin typeface="Verdana" panose="020B0604030504040204" pitchFamily="34" charset="0"/>
                <a:ea typeface="Verdana" panose="020B0604030504040204" pitchFamily="34" charset="0"/>
              </a:rPr>
              <a:t>Graduated over 1600 foreign students </a:t>
            </a:r>
            <a:r>
              <a:rPr lang="en-US" dirty="0">
                <a:solidFill>
                  <a:srgbClr val="0070C0"/>
                </a:solidFill>
                <a:latin typeface="Verdana" panose="020B0604030504040204" pitchFamily="34" charset="0"/>
                <a:ea typeface="Verdana" panose="020B0604030504040204" pitchFamily="34" charset="0"/>
              </a:rPr>
              <a:t>from Turkey, Greece, Russia, Ukraine, Moldova, Kazakhstan, Azerbaijan, Macedonia, Syria, Egypt, Jordan, Dubai, Nigeria and others.</a:t>
            </a:r>
          </a:p>
        </p:txBody>
      </p:sp>
    </p:spTree>
    <p:extLst>
      <p:ext uri="{BB962C8B-B14F-4D97-AF65-F5344CB8AC3E}">
        <p14:creationId xmlns:p14="http://schemas.microsoft.com/office/powerpoint/2010/main" val="9244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764" y="381000"/>
            <a:ext cx="8260672" cy="1039427"/>
          </a:xfrm>
        </p:spPr>
        <p:txBody>
          <a:bodyPr>
            <a:normAutofit/>
          </a:bodyPr>
          <a:lstStyle/>
          <a:p>
            <a:r>
              <a:rPr lang="en-US" sz="2000" b="1" dirty="0" smtClean="0">
                <a:solidFill>
                  <a:srgbClr val="2DA2BF">
                    <a:lumMod val="75000"/>
                  </a:srgbClr>
                </a:solidFill>
                <a:latin typeface="Verdana" panose="020B0604030504040204" pitchFamily="34" charset="0"/>
                <a:ea typeface="Verdana" panose="020B0604030504040204" pitchFamily="34" charset="0"/>
              </a:rPr>
              <a:t>Internationalization </a:t>
            </a:r>
            <a:r>
              <a:rPr lang="en-US" sz="2000" b="1" dirty="0">
                <a:solidFill>
                  <a:srgbClr val="2DA2BF">
                    <a:lumMod val="75000"/>
                  </a:srgbClr>
                </a:solidFill>
                <a:latin typeface="Verdana" panose="020B0604030504040204" pitchFamily="34" charset="0"/>
                <a:ea typeface="Verdana" panose="020B0604030504040204" pitchFamily="34" charset="0"/>
              </a:rPr>
              <a:t/>
            </a:r>
            <a:br>
              <a:rPr lang="en-US" sz="2000" b="1" dirty="0">
                <a:solidFill>
                  <a:srgbClr val="2DA2BF">
                    <a:lumMod val="75000"/>
                  </a:srgbClr>
                </a:solidFill>
                <a:latin typeface="Verdana" panose="020B0604030504040204" pitchFamily="34" charset="0"/>
                <a:ea typeface="Verdana" panose="020B0604030504040204" pitchFamily="34" charset="0"/>
              </a:rPr>
            </a:br>
            <a:r>
              <a:rPr lang="en-US" sz="2000" dirty="0">
                <a:solidFill>
                  <a:srgbClr val="2DA2BF">
                    <a:lumMod val="75000"/>
                  </a:srgbClr>
                </a:solidFill>
                <a:latin typeface="Verdana" panose="020B0604030504040204" pitchFamily="34" charset="0"/>
                <a:ea typeface="Verdana" panose="020B0604030504040204" pitchFamily="34" charset="0"/>
              </a:rPr>
              <a:t>of the social and educational environment </a:t>
            </a:r>
            <a:br>
              <a:rPr lang="en-US" sz="2000" dirty="0">
                <a:solidFill>
                  <a:srgbClr val="2DA2BF">
                    <a:lumMod val="75000"/>
                  </a:srgbClr>
                </a:solidFill>
                <a:latin typeface="Verdana" panose="020B0604030504040204" pitchFamily="34" charset="0"/>
                <a:ea typeface="Verdana" panose="020B0604030504040204" pitchFamily="34" charset="0"/>
              </a:rPr>
            </a:br>
            <a:r>
              <a:rPr lang="en-US" sz="2000" dirty="0">
                <a:solidFill>
                  <a:srgbClr val="2DA2BF">
                    <a:lumMod val="75000"/>
                  </a:srgbClr>
                </a:solidFill>
                <a:latin typeface="Verdana" panose="020B0604030504040204" pitchFamily="34" charset="0"/>
                <a:ea typeface="Verdana" panose="020B0604030504040204" pitchFamily="34" charset="0"/>
              </a:rPr>
              <a:t>in higher schools</a:t>
            </a:r>
            <a:endParaRPr lang="en-US" sz="2000" dirty="0">
              <a:latin typeface="Verdana" panose="020B0604030504040204" pitchFamily="34" charset="0"/>
              <a:ea typeface="Verdana" panose="020B060403050404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687135">
            <a:off x="1401222" y="1613090"/>
            <a:ext cx="2840973" cy="18030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04800" y="2514600"/>
            <a:ext cx="487680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lnSpc>
                <a:spcPct val="150000"/>
              </a:lnSpc>
            </a:pPr>
            <a:r>
              <a:rPr lang="bg-BG" sz="1200" b="1" dirty="0">
                <a:solidFill>
                  <a:prstClr val="black"/>
                </a:solidFill>
                <a:latin typeface="Verdana" panose="020B0604030504040204" pitchFamily="34" charset="0"/>
                <a:ea typeface="Verdana" panose="020B0604030504040204" pitchFamily="34" charset="0"/>
              </a:rPr>
              <a:t>10.</a:t>
            </a:r>
            <a:r>
              <a:rPr lang="en-US" sz="1200" b="1" dirty="0">
                <a:solidFill>
                  <a:prstClr val="black"/>
                </a:solidFill>
                <a:latin typeface="Verdana" panose="020B0604030504040204" pitchFamily="34" charset="0"/>
                <a:ea typeface="Verdana" panose="020B0604030504040204" pitchFamily="34" charset="0"/>
              </a:rPr>
              <a:t> Support for </a:t>
            </a:r>
            <a:r>
              <a:rPr lang="en-US" sz="1200" b="1" dirty="0" smtClean="0">
                <a:solidFill>
                  <a:prstClr val="black"/>
                </a:solidFill>
                <a:latin typeface="Verdana" panose="020B0604030504040204" pitchFamily="34" charset="0"/>
                <a:ea typeface="Verdana" panose="020B0604030504040204" pitchFamily="34" charset="0"/>
              </a:rPr>
              <a:t>introduction </a:t>
            </a:r>
            <a:r>
              <a:rPr lang="en-US" sz="1200" b="1" dirty="0">
                <a:solidFill>
                  <a:prstClr val="black"/>
                </a:solidFill>
                <a:latin typeface="Verdana" panose="020B0604030504040204" pitchFamily="34" charset="0"/>
                <a:ea typeface="Verdana" panose="020B0604030504040204" pitchFamily="34" charset="0"/>
              </a:rPr>
              <a:t>of the electronic European Student Card.</a:t>
            </a:r>
            <a:endParaRPr lang="bg-BG" sz="1200" b="1" dirty="0" smtClean="0">
              <a:latin typeface="Verdana" panose="020B0604030504040204" pitchFamily="34" charset="0"/>
              <a:ea typeface="Verdana" panose="020B0604030504040204" pitchFamily="34"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0581" y="4724399"/>
            <a:ext cx="3332419" cy="19216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58042" y="3657600"/>
            <a:ext cx="8458200" cy="92333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lnSpc>
                <a:spcPct val="150000"/>
              </a:lnSpc>
            </a:pPr>
            <a:endParaRPr lang="en-US" sz="600" b="1" dirty="0" smtClean="0">
              <a:latin typeface="Verdana" panose="020B0604030504040204" pitchFamily="34" charset="0"/>
              <a:ea typeface="Verdana" panose="020B0604030504040204" pitchFamily="34" charset="0"/>
            </a:endParaRPr>
          </a:p>
          <a:p>
            <a:pPr algn="just">
              <a:lnSpc>
                <a:spcPct val="150000"/>
              </a:lnSpc>
            </a:pPr>
            <a:r>
              <a:rPr lang="bg-BG" sz="1200" b="1" dirty="0" smtClean="0">
                <a:latin typeface="Verdana" panose="020B0604030504040204" pitchFamily="34" charset="0"/>
                <a:ea typeface="Verdana" panose="020B0604030504040204" pitchFamily="34" charset="0"/>
              </a:rPr>
              <a:t>11</a:t>
            </a:r>
            <a:r>
              <a:rPr lang="bg-BG" sz="1200" b="1" dirty="0">
                <a:latin typeface="Verdana" panose="020B0604030504040204" pitchFamily="34" charset="0"/>
                <a:ea typeface="Verdana" panose="020B0604030504040204" pitchFamily="34" charset="0"/>
              </a:rPr>
              <a:t>.</a:t>
            </a:r>
            <a:r>
              <a:rPr lang="en-US" sz="1200" b="1" dirty="0">
                <a:latin typeface="Verdana" panose="020B0604030504040204" pitchFamily="34" charset="0"/>
                <a:ea typeface="Verdana" panose="020B0604030504040204" pitchFamily="34" charset="0"/>
              </a:rPr>
              <a:t> To regulate the possibility for HEIs to recognize diplomas for completed higher education in foreign HEIs, without the need for translation and legalization of diplomas in Bulgarian</a:t>
            </a:r>
            <a:r>
              <a:rPr lang="en-US" sz="1200" b="1" dirty="0" smtClean="0">
                <a:latin typeface="Verdana" panose="020B0604030504040204" pitchFamily="34" charset="0"/>
                <a:ea typeface="Verdana" panose="020B0604030504040204" pitchFamily="34" charset="0"/>
              </a:rPr>
              <a:t>.</a:t>
            </a:r>
          </a:p>
          <a:p>
            <a:pPr algn="just">
              <a:lnSpc>
                <a:spcPct val="150000"/>
              </a:lnSpc>
            </a:pPr>
            <a:endParaRPr lang="en-US" sz="600" b="1" dirty="0">
              <a:solidFill>
                <a:prstClr val="black"/>
              </a:solidFill>
              <a:latin typeface="Calibri"/>
              <a:ea typeface="Calibri"/>
              <a:cs typeface="Times New Roman"/>
            </a:endParaRPr>
          </a:p>
        </p:txBody>
      </p:sp>
      <p:sp>
        <p:nvSpPr>
          <p:cNvPr id="9" name="Rectangle 8"/>
          <p:cNvSpPr/>
          <p:nvPr/>
        </p:nvSpPr>
        <p:spPr>
          <a:xfrm>
            <a:off x="309418" y="4984102"/>
            <a:ext cx="5024582" cy="166199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ct val="150000"/>
              </a:lnSpc>
            </a:pPr>
            <a:endParaRPr lang="bg-BG" sz="800" b="1" dirty="0" smtClean="0">
              <a:latin typeface="Verdana" panose="020B0604030504040204" pitchFamily="34" charset="0"/>
              <a:ea typeface="Verdana" panose="020B0604030504040204" pitchFamily="34" charset="0"/>
            </a:endParaRPr>
          </a:p>
          <a:p>
            <a:pPr algn="just">
              <a:lnSpc>
                <a:spcPct val="150000"/>
              </a:lnSpc>
            </a:pPr>
            <a:r>
              <a:rPr lang="bg-BG" sz="1200" b="1" dirty="0" smtClean="0">
                <a:latin typeface="Verdana" panose="020B0604030504040204" pitchFamily="34" charset="0"/>
                <a:ea typeface="Verdana" panose="020B0604030504040204" pitchFamily="34" charset="0"/>
              </a:rPr>
              <a:t>1</a:t>
            </a:r>
            <a:r>
              <a:rPr lang="en-US" sz="1200" b="1" dirty="0" smtClean="0">
                <a:latin typeface="Verdana" panose="020B0604030504040204" pitchFamily="34" charset="0"/>
                <a:ea typeface="Verdana" panose="020B0604030504040204" pitchFamily="34" charset="0"/>
              </a:rPr>
              <a:t>2</a:t>
            </a:r>
            <a:r>
              <a:rPr lang="bg-BG" sz="1200" b="1" dirty="0" smtClean="0">
                <a:latin typeface="Verdana" panose="020B0604030504040204" pitchFamily="34" charset="0"/>
                <a:ea typeface="Verdana" panose="020B0604030504040204" pitchFamily="34" charset="0"/>
              </a:rPr>
              <a:t>.</a:t>
            </a:r>
            <a:r>
              <a:rPr lang="en-US" sz="1200" b="1" dirty="0" smtClean="0">
                <a:latin typeface="Verdana" panose="020B0604030504040204" pitchFamily="34" charset="0"/>
                <a:ea typeface="Verdana" panose="020B0604030504040204" pitchFamily="34" charset="0"/>
              </a:rPr>
              <a:t> </a:t>
            </a:r>
            <a:r>
              <a:rPr lang="en-US" sz="1200" b="1" dirty="0">
                <a:latin typeface="Verdana" panose="020B0604030504040204" pitchFamily="34" charset="0"/>
                <a:ea typeface="Verdana" panose="020B0604030504040204" pitchFamily="34" charset="0"/>
              </a:rPr>
              <a:t>Normatively regulate the possibility for HEIs to introduce a fully electronic system for applying from abroad with scanned documents to be submitted for verification in the original at the beginning of the training.</a:t>
            </a:r>
            <a:endParaRPr lang="en-US" sz="1100" b="1" dirty="0">
              <a:solidFill>
                <a:prstClr val="black"/>
              </a:solidFill>
              <a:latin typeface="Calibri"/>
              <a:ea typeface="Calibri"/>
              <a:cs typeface="Times New Roman"/>
            </a:endParaRP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1630853"/>
            <a:ext cx="3382242" cy="176749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4233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43600" y="5714913"/>
            <a:ext cx="2895600" cy="584775"/>
          </a:xfrm>
          <a:prstGeom prst="rect">
            <a:avLst/>
          </a:prstGeom>
        </p:spPr>
        <p:txBody>
          <a:bodyPr wrap="square">
            <a:spAutoFit/>
          </a:bodyPr>
          <a:lstStyle/>
          <a:p>
            <a:r>
              <a:rPr lang="en-US" b="1" dirty="0" smtClean="0">
                <a:solidFill>
                  <a:srgbClr val="5ECCF3">
                    <a:lumMod val="50000"/>
                  </a:srgbClr>
                </a:solidFill>
                <a:latin typeface="Verdana" panose="020B0604030504040204" pitchFamily="34" charset="0"/>
                <a:ea typeface="Verdana" panose="020B0604030504040204" pitchFamily="34" charset="0"/>
              </a:rPr>
              <a:t>Zuhran Kadieva</a:t>
            </a:r>
            <a:endParaRPr lang="ru-RU" b="1" dirty="0" smtClean="0">
              <a:solidFill>
                <a:srgbClr val="5ECCF3">
                  <a:lumMod val="50000"/>
                </a:srgbClr>
              </a:solidFill>
              <a:latin typeface="Verdana" panose="020B0604030504040204" pitchFamily="34" charset="0"/>
              <a:ea typeface="Verdana" panose="020B0604030504040204" pitchFamily="34" charset="0"/>
            </a:endParaRPr>
          </a:p>
          <a:p>
            <a:r>
              <a:rPr lang="en-US" sz="1400" dirty="0" smtClean="0">
                <a:solidFill>
                  <a:srgbClr val="5ECCF3">
                    <a:lumMod val="50000"/>
                  </a:srgbClr>
                </a:solidFill>
                <a:latin typeface="Verdana" panose="020B0604030504040204" pitchFamily="34" charset="0"/>
                <a:ea typeface="Verdana" panose="020B0604030504040204" pitchFamily="34" charset="0"/>
              </a:rPr>
              <a:t>e-mail: kadieva@tu-varna.bg</a:t>
            </a:r>
            <a:endParaRPr lang="en-US" sz="1400" dirty="0">
              <a:solidFill>
                <a:srgbClr val="5ECCF3">
                  <a:lumMod val="50000"/>
                </a:srgbClr>
              </a:solidFill>
              <a:latin typeface="Verdana" panose="020B0604030504040204" pitchFamily="34" charset="0"/>
              <a:ea typeface="Verdana" panose="020B0604030504040204" pitchFamily="34" charset="0"/>
            </a:endParaRPr>
          </a:p>
        </p:txBody>
      </p:sp>
      <p:sp>
        <p:nvSpPr>
          <p:cNvPr id="7" name="Horizontal Scroll 6"/>
          <p:cNvSpPr/>
          <p:nvPr/>
        </p:nvSpPr>
        <p:spPr>
          <a:xfrm>
            <a:off x="1447800" y="642399"/>
            <a:ext cx="6296025" cy="5105400"/>
          </a:xfrm>
          <a:prstGeom prst="horizontalScroll">
            <a:avLst/>
          </a:prstGeom>
          <a:solidFill>
            <a:schemeClr val="accent2">
              <a:lumMod val="50000"/>
            </a:schemeClr>
          </a:solidFill>
          <a:ln>
            <a:solidFill>
              <a:schemeClr val="bg1"/>
            </a:solid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04800"/>
            <a:ext cx="4986787"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365" b="8978"/>
          <a:stretch/>
        </p:blipFill>
        <p:spPr bwMode="auto">
          <a:xfrm>
            <a:off x="2209800" y="1660539"/>
            <a:ext cx="4969818" cy="311163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7312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60672" cy="1039427"/>
          </a:xfrm>
        </p:spPr>
        <p:txBody>
          <a:bodyPr>
            <a:normAutofit/>
          </a:bodyPr>
          <a:lstStyle/>
          <a:p>
            <a:pPr lvl="0">
              <a:spcBef>
                <a:spcPts val="0"/>
              </a:spcBef>
            </a:pPr>
            <a:r>
              <a:rPr lang="en-US" sz="2800" b="1" cap="none" dirty="0">
                <a:latin typeface="Verdana" panose="020B0604030504040204" pitchFamily="34" charset="0"/>
                <a:ea typeface="Verdana" panose="020B0604030504040204" pitchFamily="34" charset="0"/>
              </a:rPr>
              <a:t>EDUCATION WITHOUT BORDERS</a:t>
            </a:r>
            <a:endParaRPr lang="en-US" sz="2800" b="1" cap="none" dirty="0">
              <a:latin typeface="Verdana" panose="020B0604030504040204" pitchFamily="34" charset="0"/>
              <a:ea typeface="Verdana" panose="020B0604030504040204" pitchFamily="34" charset="0"/>
            </a:endParaRPr>
          </a:p>
        </p:txBody>
      </p:sp>
      <p:sp>
        <p:nvSpPr>
          <p:cNvPr id="3" name="Content Placeholder 2"/>
          <p:cNvSpPr>
            <a:spLocks noGrp="1"/>
          </p:cNvSpPr>
          <p:nvPr>
            <p:ph idx="1"/>
          </p:nvPr>
        </p:nvSpPr>
        <p:spPr>
          <a:xfrm>
            <a:off x="152399" y="4419600"/>
            <a:ext cx="6629401" cy="1524000"/>
          </a:xfrm>
        </p:spPr>
        <p:txBody>
          <a:bodyPr>
            <a:noAutofit/>
          </a:bodyPr>
          <a:lstStyle/>
          <a:p>
            <a:pPr marL="114300" indent="0" algn="just">
              <a:lnSpc>
                <a:spcPct val="150000"/>
              </a:lnSpc>
              <a:buNone/>
            </a:pPr>
            <a:r>
              <a:rPr lang="en-US" sz="1800" b="1" dirty="0">
                <a:solidFill>
                  <a:schemeClr val="accent6"/>
                </a:solidFill>
                <a:latin typeface="Verdana" panose="020B0604030504040204" pitchFamily="34" charset="0"/>
                <a:ea typeface="Verdana" panose="020B0604030504040204" pitchFamily="34" charset="0"/>
              </a:rPr>
              <a:t>The main aspects in which universities should focus their attention and capacity are as </a:t>
            </a:r>
            <a:r>
              <a:rPr lang="en-US" sz="1800" b="1" dirty="0" smtClean="0">
                <a:solidFill>
                  <a:schemeClr val="accent6"/>
                </a:solidFill>
                <a:latin typeface="Verdana" panose="020B0604030504040204" pitchFamily="34" charset="0"/>
                <a:ea typeface="Verdana" panose="020B0604030504040204" pitchFamily="34" charset="0"/>
              </a:rPr>
              <a:t>follow:</a:t>
            </a:r>
            <a:endParaRPr lang="en-US" sz="1800" b="1" dirty="0">
              <a:solidFill>
                <a:schemeClr val="accent6"/>
              </a:solidFill>
              <a:latin typeface="Verdana" panose="020B0604030504040204" pitchFamily="34" charset="0"/>
              <a:ea typeface="Verdana" panose="020B0604030504040204" pitchFamily="34" charset="0"/>
            </a:endParaRPr>
          </a:p>
          <a:p>
            <a:pPr algn="just">
              <a:lnSpc>
                <a:spcPct val="150000"/>
              </a:lnSpc>
              <a:buFontTx/>
              <a:buChar char="-"/>
            </a:pPr>
            <a:r>
              <a:rPr lang="en-US" sz="1800" dirty="0" smtClean="0">
                <a:solidFill>
                  <a:schemeClr val="accent6"/>
                </a:solidFill>
                <a:latin typeface="Verdana" panose="020B0604030504040204" pitchFamily="34" charset="0"/>
                <a:ea typeface="Verdana" panose="020B0604030504040204" pitchFamily="34" charset="0"/>
              </a:rPr>
              <a:t>Adaptation </a:t>
            </a:r>
            <a:r>
              <a:rPr lang="en-US" sz="1800" dirty="0">
                <a:solidFill>
                  <a:schemeClr val="accent6"/>
                </a:solidFill>
                <a:latin typeface="Verdana" panose="020B0604030504040204" pitchFamily="34" charset="0"/>
                <a:ea typeface="Verdana" panose="020B0604030504040204" pitchFamily="34" charset="0"/>
              </a:rPr>
              <a:t>to the modern innovation system; </a:t>
            </a:r>
            <a:endParaRPr lang="en-US" sz="1800" dirty="0" smtClean="0">
              <a:solidFill>
                <a:schemeClr val="accent6"/>
              </a:solidFill>
              <a:latin typeface="Verdana" panose="020B0604030504040204" pitchFamily="34" charset="0"/>
              <a:ea typeface="Verdana" panose="020B0604030504040204" pitchFamily="34" charset="0"/>
            </a:endParaRPr>
          </a:p>
          <a:p>
            <a:pPr algn="just">
              <a:lnSpc>
                <a:spcPct val="150000"/>
              </a:lnSpc>
              <a:buFontTx/>
              <a:buChar char="-"/>
            </a:pPr>
            <a:r>
              <a:rPr lang="en-US" sz="1800" dirty="0" smtClean="0">
                <a:solidFill>
                  <a:schemeClr val="accent6"/>
                </a:solidFill>
                <a:latin typeface="Verdana" panose="020B0604030504040204" pitchFamily="34" charset="0"/>
                <a:ea typeface="Verdana" panose="020B0604030504040204" pitchFamily="34" charset="0"/>
              </a:rPr>
              <a:t>Internationalization</a:t>
            </a:r>
            <a:r>
              <a:rPr lang="en-US" sz="1800" dirty="0">
                <a:solidFill>
                  <a:schemeClr val="accent6"/>
                </a:solidFill>
                <a:latin typeface="Verdana" panose="020B0604030504040204" pitchFamily="34" charset="0"/>
                <a:ea typeface="Verdana" panose="020B0604030504040204" pitchFamily="34" charset="0"/>
              </a:rPr>
              <a:t>.</a:t>
            </a:r>
            <a:endParaRPr lang="en-US" sz="1800" dirty="0">
              <a:solidFill>
                <a:schemeClr val="accent6"/>
              </a:solidFill>
              <a:latin typeface="Verdana" panose="020B0604030504040204" pitchFamily="34" charset="0"/>
              <a:ea typeface="Verdana" panose="020B0604030504040204" pitchFamily="34" charset="0"/>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655" b="14956"/>
          <a:stretch/>
        </p:blipFill>
        <p:spPr bwMode="auto">
          <a:xfrm>
            <a:off x="443347" y="1851891"/>
            <a:ext cx="3124200" cy="220114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627583" y="2310485"/>
            <a:ext cx="5257800" cy="917174"/>
          </a:xfrm>
          <a:prstGeom prst="rect">
            <a:avLst/>
          </a:prstGeom>
        </p:spPr>
        <p:txBody>
          <a:bodyPr wrap="square">
            <a:spAutoFit/>
          </a:bodyPr>
          <a:lstStyle/>
          <a:p>
            <a:pPr marL="114300" algn="ctr">
              <a:spcBef>
                <a:spcPct val="20000"/>
              </a:spcBef>
              <a:buClr>
                <a:srgbClr val="2DA2BF"/>
              </a:buClr>
            </a:pPr>
            <a:r>
              <a:rPr lang="en-US" sz="2000" dirty="0" smtClean="0">
                <a:solidFill>
                  <a:srgbClr val="DEF5FA">
                    <a:lumMod val="25000"/>
                  </a:srgbClr>
                </a:solidFill>
                <a:latin typeface="Verdana" panose="020B0604030504040204" pitchFamily="34" charset="0"/>
                <a:ea typeface="Verdana" panose="020B0604030504040204" pitchFamily="34" charset="0"/>
              </a:rPr>
              <a:t>The </a:t>
            </a:r>
            <a:r>
              <a:rPr lang="en-US" sz="2000" dirty="0">
                <a:solidFill>
                  <a:srgbClr val="DEF5FA">
                    <a:lumMod val="25000"/>
                  </a:srgbClr>
                </a:solidFill>
                <a:latin typeface="Verdana" panose="020B0604030504040204" pitchFamily="34" charset="0"/>
                <a:ea typeface="Verdana" panose="020B0604030504040204" pitchFamily="34" charset="0"/>
              </a:rPr>
              <a:t>Knowledge-Based </a:t>
            </a:r>
            <a:r>
              <a:rPr lang="en-US" sz="2000" dirty="0" smtClean="0">
                <a:solidFill>
                  <a:srgbClr val="DEF5FA">
                    <a:lumMod val="25000"/>
                  </a:srgbClr>
                </a:solidFill>
                <a:latin typeface="Verdana" panose="020B0604030504040204" pitchFamily="34" charset="0"/>
                <a:ea typeface="Verdana" panose="020B0604030504040204" pitchFamily="34" charset="0"/>
              </a:rPr>
              <a:t>Economy</a:t>
            </a:r>
            <a:endParaRPr lang="en-US" sz="2000" dirty="0" smtClean="0">
              <a:solidFill>
                <a:srgbClr val="DEF5FA">
                  <a:lumMod val="25000"/>
                </a:srgbClr>
              </a:solidFill>
              <a:latin typeface="Verdana" panose="020B0604030504040204" pitchFamily="34" charset="0"/>
              <a:ea typeface="Verdana" panose="020B0604030504040204" pitchFamily="34" charset="0"/>
            </a:endParaRPr>
          </a:p>
          <a:p>
            <a:pPr marL="114300" algn="r">
              <a:spcBef>
                <a:spcPct val="20000"/>
              </a:spcBef>
              <a:buClr>
                <a:srgbClr val="2DA2BF"/>
              </a:buClr>
            </a:pPr>
            <a:endParaRPr lang="bg-BG" sz="800" i="1" dirty="0" smtClean="0">
              <a:solidFill>
                <a:srgbClr val="FF0000"/>
              </a:solidFill>
              <a:latin typeface="Verdana" panose="020B0604030504040204" pitchFamily="34" charset="0"/>
              <a:ea typeface="Verdana" panose="020B0604030504040204" pitchFamily="34" charset="0"/>
            </a:endParaRPr>
          </a:p>
          <a:p>
            <a:pPr marL="114300" algn="r">
              <a:spcBef>
                <a:spcPct val="20000"/>
              </a:spcBef>
              <a:buClr>
                <a:srgbClr val="2DA2BF"/>
              </a:buClr>
            </a:pPr>
            <a:r>
              <a:rPr lang="en-US" sz="2000" i="1" dirty="0" smtClean="0">
                <a:solidFill>
                  <a:srgbClr val="DA1F28">
                    <a:lumMod val="75000"/>
                  </a:srgbClr>
                </a:solidFill>
                <a:latin typeface="Verdana" panose="020B0604030504040204" pitchFamily="34" charset="0"/>
                <a:ea typeface="Verdana" panose="020B0604030504040204" pitchFamily="34" charset="0"/>
              </a:rPr>
              <a:t>&gt;</a:t>
            </a:r>
            <a:r>
              <a:rPr lang="bg-BG" sz="2000" i="1" dirty="0" smtClean="0">
                <a:solidFill>
                  <a:srgbClr val="DA1F28">
                    <a:lumMod val="75000"/>
                  </a:srgbClr>
                </a:solidFill>
                <a:latin typeface="Verdana" panose="020B0604030504040204" pitchFamily="34" charset="0"/>
                <a:ea typeface="Verdana" panose="020B0604030504040204" pitchFamily="34" charset="0"/>
              </a:rPr>
              <a:t> </a:t>
            </a:r>
            <a:r>
              <a:rPr lang="en-US" sz="2000" i="1" dirty="0" smtClean="0">
                <a:solidFill>
                  <a:srgbClr val="DA1F28">
                    <a:lumMod val="75000"/>
                  </a:srgbClr>
                </a:solidFill>
                <a:latin typeface="Verdana" panose="020B0604030504040204" pitchFamily="34" charset="0"/>
                <a:ea typeface="Verdana" panose="020B0604030504040204" pitchFamily="34" charset="0"/>
              </a:rPr>
              <a:t>Europe </a:t>
            </a:r>
            <a:r>
              <a:rPr lang="en-US" sz="2000" i="1" dirty="0">
                <a:solidFill>
                  <a:srgbClr val="DA1F28">
                    <a:lumMod val="75000"/>
                  </a:srgbClr>
                </a:solidFill>
                <a:latin typeface="Verdana" panose="020B0604030504040204" pitchFamily="34" charset="0"/>
                <a:ea typeface="Verdana" panose="020B0604030504040204" pitchFamily="34" charset="0"/>
              </a:rPr>
              <a:t>2020 Strategy</a:t>
            </a:r>
            <a:endParaRPr lang="bg-BG" sz="2000" i="1" dirty="0">
              <a:solidFill>
                <a:srgbClr val="DA1F28">
                  <a:lumMod val="75000"/>
                </a:srgbClr>
              </a:solidFill>
              <a:latin typeface="Verdana" panose="020B0604030504040204" pitchFamily="34" charset="0"/>
              <a:ea typeface="Verdana" panose="020B0604030504040204" pitchFamily="34"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6600" y="4417996"/>
            <a:ext cx="1676400" cy="16764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38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764" y="381000"/>
            <a:ext cx="8260672" cy="1039427"/>
          </a:xfrm>
        </p:spPr>
        <p:txBody>
          <a:bodyPr>
            <a:normAutofit/>
          </a:bodyPr>
          <a:lstStyle/>
          <a:p>
            <a:r>
              <a:rPr lang="en-US" sz="2800" b="1" dirty="0">
                <a:latin typeface="Verdana" panose="020B0604030504040204" pitchFamily="34" charset="0"/>
                <a:ea typeface="Verdana" panose="020B0604030504040204" pitchFamily="34" charset="0"/>
              </a:rPr>
              <a:t>Characteristics of the modern innovation systems</a:t>
            </a:r>
            <a:endParaRPr lang="en-US" sz="2800" dirty="0">
              <a:latin typeface="Verdana" panose="020B0604030504040204" pitchFamily="34" charset="0"/>
              <a:ea typeface="Verdana" panose="020B0604030504040204" pitchFamily="34" charset="0"/>
            </a:endParaRPr>
          </a:p>
        </p:txBody>
      </p:sp>
      <p:sp>
        <p:nvSpPr>
          <p:cNvPr id="3" name="Rectangle 2"/>
          <p:cNvSpPr/>
          <p:nvPr/>
        </p:nvSpPr>
        <p:spPr>
          <a:xfrm>
            <a:off x="162719" y="1951925"/>
            <a:ext cx="8894762" cy="4478149"/>
          </a:xfrm>
          <a:prstGeom prst="rect">
            <a:avLst/>
          </a:prstGeom>
        </p:spPr>
        <p:txBody>
          <a:bodyPr wrap="square">
            <a:spAutoFit/>
          </a:bodyPr>
          <a:lstStyle/>
          <a:p>
            <a:pPr algn="ctr">
              <a:lnSpc>
                <a:spcPct val="150000"/>
              </a:lnSpc>
            </a:pPr>
            <a:r>
              <a:rPr lang="en-US" sz="2400" b="1" dirty="0">
                <a:solidFill>
                  <a:srgbClr val="EB641B">
                    <a:lumMod val="75000"/>
                  </a:srgbClr>
                </a:solidFill>
                <a:latin typeface="Verdana" panose="020B0604030504040204" pitchFamily="34" charset="0"/>
                <a:ea typeface="Verdana" panose="020B0604030504040204" pitchFamily="34" charset="0"/>
              </a:rPr>
              <a:t>Changes in the concept </a:t>
            </a:r>
            <a:endParaRPr lang="en-US" sz="2400" b="1" dirty="0" smtClean="0">
              <a:solidFill>
                <a:srgbClr val="EB641B">
                  <a:lumMod val="75000"/>
                </a:srgbClr>
              </a:solidFill>
              <a:latin typeface="Verdana" panose="020B0604030504040204" pitchFamily="34" charset="0"/>
              <a:ea typeface="Verdana" panose="020B0604030504040204" pitchFamily="34" charset="0"/>
            </a:endParaRPr>
          </a:p>
          <a:p>
            <a:pPr algn="r">
              <a:lnSpc>
                <a:spcPct val="150000"/>
              </a:lnSpc>
            </a:pPr>
            <a:r>
              <a:rPr lang="en-US" sz="2400" b="1" dirty="0" smtClean="0">
                <a:solidFill>
                  <a:srgbClr val="EB641B">
                    <a:lumMod val="75000"/>
                  </a:srgbClr>
                </a:solidFill>
                <a:latin typeface="Verdana" panose="020B0604030504040204" pitchFamily="34" charset="0"/>
                <a:ea typeface="Verdana" panose="020B0604030504040204" pitchFamily="34" charset="0"/>
              </a:rPr>
              <a:t>of </a:t>
            </a:r>
            <a:r>
              <a:rPr lang="en-US" sz="2400" b="1" dirty="0">
                <a:solidFill>
                  <a:srgbClr val="EB641B">
                    <a:lumMod val="75000"/>
                  </a:srgbClr>
                </a:solidFill>
                <a:latin typeface="Verdana" panose="020B0604030504040204" pitchFamily="34" charset="0"/>
                <a:ea typeface="Verdana" panose="020B0604030504040204" pitchFamily="34" charset="0"/>
              </a:rPr>
              <a:t>the organization of innovations, namely: </a:t>
            </a:r>
            <a:r>
              <a:rPr lang="en-US" sz="2400" dirty="0">
                <a:solidFill>
                  <a:prstClr val="black"/>
                </a:solidFill>
                <a:latin typeface="Verdana" panose="020B0604030504040204" pitchFamily="34" charset="0"/>
                <a:ea typeface="Verdana" panose="020B0604030504040204" pitchFamily="34" charset="0"/>
              </a:rPr>
              <a:t>  </a:t>
            </a:r>
            <a:endParaRPr lang="en-US" sz="2400" dirty="0" smtClean="0">
              <a:solidFill>
                <a:prstClr val="black"/>
              </a:solidFill>
              <a:latin typeface="Verdana" panose="020B0604030504040204" pitchFamily="34" charset="0"/>
              <a:ea typeface="Verdana" panose="020B0604030504040204" pitchFamily="34" charset="0"/>
            </a:endParaRPr>
          </a:p>
          <a:p>
            <a:pPr algn="ctr">
              <a:lnSpc>
                <a:spcPct val="150000"/>
              </a:lnSpc>
            </a:pPr>
            <a:endParaRPr lang="en-US" sz="1600" dirty="0">
              <a:solidFill>
                <a:prstClr val="black"/>
              </a:solidFill>
              <a:latin typeface="Verdana" panose="020B0604030504040204" pitchFamily="34" charset="0"/>
              <a:ea typeface="Verdana" panose="020B0604030504040204" pitchFamily="34" charset="0"/>
            </a:endParaRPr>
          </a:p>
          <a:p>
            <a:pPr>
              <a:lnSpc>
                <a:spcPct val="150000"/>
              </a:lnSpc>
            </a:pPr>
            <a:r>
              <a:rPr lang="en-US" sz="1600" dirty="0" smtClean="0">
                <a:solidFill>
                  <a:prstClr val="black"/>
                </a:solidFill>
                <a:latin typeface="Verdana" panose="020B0604030504040204" pitchFamily="34" charset="0"/>
                <a:ea typeface="Verdana" panose="020B0604030504040204" pitchFamily="34" charset="0"/>
              </a:rPr>
              <a:t>                                        </a:t>
            </a:r>
            <a:r>
              <a:rPr lang="en-US" dirty="0" smtClean="0">
                <a:solidFill>
                  <a:prstClr val="white">
                    <a:lumMod val="50000"/>
                  </a:prstClr>
                </a:solidFill>
                <a:latin typeface="Verdana" panose="020B0604030504040204" pitchFamily="34" charset="0"/>
                <a:ea typeface="Verdana" panose="020B0604030504040204" pitchFamily="34" charset="0"/>
              </a:rPr>
              <a:t>linear</a:t>
            </a:r>
            <a:r>
              <a:rPr lang="en-US" dirty="0" smtClean="0">
                <a:solidFill>
                  <a:prstClr val="black"/>
                </a:solidFill>
                <a:latin typeface="Verdana" panose="020B0604030504040204" pitchFamily="34" charset="0"/>
                <a:ea typeface="Verdana" panose="020B0604030504040204" pitchFamily="34" charset="0"/>
              </a:rPr>
              <a:t> </a:t>
            </a:r>
            <a:r>
              <a:rPr lang="en-US" dirty="0">
                <a:solidFill>
                  <a:prstClr val="black"/>
                </a:solidFill>
                <a:latin typeface="Verdana" panose="020B0604030504040204" pitchFamily="34" charset="0"/>
                <a:ea typeface="Verdana" panose="020B0604030504040204" pitchFamily="34" charset="0"/>
              </a:rPr>
              <a:t>&gt;&gt;&gt; repeated innovations;     </a:t>
            </a:r>
            <a:endParaRPr lang="en-US" dirty="0" smtClean="0">
              <a:solidFill>
                <a:prstClr val="black"/>
              </a:solidFill>
              <a:latin typeface="Verdana" panose="020B0604030504040204" pitchFamily="34" charset="0"/>
              <a:ea typeface="Verdana" panose="020B0604030504040204" pitchFamily="34" charset="0"/>
            </a:endParaRPr>
          </a:p>
          <a:p>
            <a:pPr>
              <a:lnSpc>
                <a:spcPct val="150000"/>
              </a:lnSpc>
            </a:pPr>
            <a:r>
              <a:rPr lang="en-US" dirty="0" smtClean="0">
                <a:solidFill>
                  <a:prstClr val="white">
                    <a:lumMod val="50000"/>
                  </a:prstClr>
                </a:solidFill>
                <a:latin typeface="Verdana" panose="020B0604030504040204" pitchFamily="34" charset="0"/>
                <a:ea typeface="Verdana" panose="020B0604030504040204" pitchFamily="34" charset="0"/>
              </a:rPr>
              <a:t>                                        </a:t>
            </a:r>
            <a:r>
              <a:rPr lang="en-US" dirty="0" smtClean="0">
                <a:solidFill>
                  <a:prstClr val="white">
                    <a:lumMod val="50000"/>
                  </a:prstClr>
                </a:solidFill>
                <a:latin typeface="Verdana" panose="020B0604030504040204" pitchFamily="34" charset="0"/>
                <a:ea typeface="Verdana" panose="020B0604030504040204" pitchFamily="34" charset="0"/>
              </a:rPr>
              <a:t> </a:t>
            </a:r>
            <a:r>
              <a:rPr lang="en-US" dirty="0">
                <a:solidFill>
                  <a:prstClr val="white">
                    <a:lumMod val="50000"/>
                  </a:prstClr>
                </a:solidFill>
                <a:latin typeface="Verdana" panose="020B0604030504040204" pitchFamily="34" charset="0"/>
                <a:ea typeface="Verdana" panose="020B0604030504040204" pitchFamily="34" charset="0"/>
              </a:rPr>
              <a:t>closed </a:t>
            </a:r>
            <a:r>
              <a:rPr lang="en-US" dirty="0">
                <a:solidFill>
                  <a:prstClr val="black"/>
                </a:solidFill>
                <a:latin typeface="Verdana" panose="020B0604030504040204" pitchFamily="34" charset="0"/>
                <a:ea typeface="Verdana" panose="020B0604030504040204" pitchFamily="34" charset="0"/>
              </a:rPr>
              <a:t>&gt;&gt;&gt; open innovation;                             </a:t>
            </a:r>
            <a:r>
              <a:rPr lang="en-US" dirty="0" smtClean="0">
                <a:solidFill>
                  <a:prstClr val="black"/>
                </a:solidFill>
                <a:latin typeface="Verdana" panose="020B0604030504040204" pitchFamily="34" charset="0"/>
                <a:ea typeface="Verdana" panose="020B0604030504040204" pitchFamily="34" charset="0"/>
              </a:rPr>
              <a:t>   </a:t>
            </a:r>
          </a:p>
          <a:p>
            <a:pPr>
              <a:lnSpc>
                <a:spcPct val="150000"/>
              </a:lnSpc>
            </a:pPr>
            <a:r>
              <a:rPr lang="en-US" dirty="0">
                <a:solidFill>
                  <a:prstClr val="black"/>
                </a:solidFill>
                <a:latin typeface="Verdana" panose="020B0604030504040204" pitchFamily="34" charset="0"/>
                <a:ea typeface="Verdana" panose="020B0604030504040204" pitchFamily="34" charset="0"/>
              </a:rPr>
              <a:t> </a:t>
            </a:r>
            <a:r>
              <a:rPr lang="en-US" dirty="0" smtClean="0">
                <a:solidFill>
                  <a:prstClr val="black"/>
                </a:solidFill>
                <a:latin typeface="Verdana" panose="020B0604030504040204" pitchFamily="34" charset="0"/>
                <a:ea typeface="Verdana" panose="020B0604030504040204" pitchFamily="34" charset="0"/>
              </a:rPr>
              <a:t>                                     </a:t>
            </a:r>
            <a:r>
              <a:rPr lang="en-US" dirty="0" smtClean="0">
                <a:solidFill>
                  <a:prstClr val="white">
                    <a:lumMod val="50000"/>
                  </a:prstClr>
                </a:solidFill>
                <a:latin typeface="Verdana" panose="020B0604030504040204" pitchFamily="34" charset="0"/>
                <a:ea typeface="Verdana" panose="020B0604030504040204" pitchFamily="34" charset="0"/>
              </a:rPr>
              <a:t>technological </a:t>
            </a:r>
            <a:r>
              <a:rPr lang="en-US" dirty="0">
                <a:solidFill>
                  <a:prstClr val="black"/>
                </a:solidFill>
                <a:latin typeface="Verdana" panose="020B0604030504040204" pitchFamily="34" charset="0"/>
                <a:ea typeface="Verdana" panose="020B0604030504040204" pitchFamily="34" charset="0"/>
              </a:rPr>
              <a:t>&gt;&gt;&gt; system innovations;                            </a:t>
            </a:r>
            <a:r>
              <a:rPr lang="en-US" dirty="0" smtClean="0">
                <a:solidFill>
                  <a:prstClr val="black"/>
                </a:solidFill>
                <a:latin typeface="Verdana" panose="020B0604030504040204" pitchFamily="34" charset="0"/>
                <a:ea typeface="Verdana" panose="020B0604030504040204" pitchFamily="34" charset="0"/>
              </a:rPr>
              <a:t> </a:t>
            </a:r>
          </a:p>
          <a:p>
            <a:pPr>
              <a:lnSpc>
                <a:spcPct val="150000"/>
              </a:lnSpc>
            </a:pPr>
            <a:r>
              <a:rPr lang="en-US" dirty="0">
                <a:solidFill>
                  <a:prstClr val="black"/>
                </a:solidFill>
                <a:latin typeface="Verdana" panose="020B0604030504040204" pitchFamily="34" charset="0"/>
                <a:ea typeface="Verdana" panose="020B0604030504040204" pitchFamily="34" charset="0"/>
              </a:rPr>
              <a:t> </a:t>
            </a:r>
            <a:r>
              <a:rPr lang="en-US" dirty="0" smtClean="0">
                <a:solidFill>
                  <a:prstClr val="black"/>
                </a:solidFill>
                <a:latin typeface="Verdana" panose="020B0604030504040204" pitchFamily="34" charset="0"/>
                <a:ea typeface="Verdana" panose="020B0604030504040204" pitchFamily="34" charset="0"/>
              </a:rPr>
              <a:t>                                   </a:t>
            </a:r>
            <a:r>
              <a:rPr lang="en-US" dirty="0" smtClean="0">
                <a:solidFill>
                  <a:prstClr val="black"/>
                </a:solidFill>
                <a:latin typeface="Verdana" panose="020B0604030504040204" pitchFamily="34" charset="0"/>
                <a:ea typeface="Verdana" panose="020B0604030504040204" pitchFamily="34" charset="0"/>
              </a:rPr>
              <a:t>            </a:t>
            </a:r>
            <a:r>
              <a:rPr lang="en-US" dirty="0" smtClean="0">
                <a:solidFill>
                  <a:prstClr val="white">
                    <a:lumMod val="50000"/>
                  </a:prstClr>
                </a:solidFill>
                <a:latin typeface="Verdana" panose="020B0604030504040204" pitchFamily="34" charset="0"/>
                <a:ea typeface="Verdana" panose="020B0604030504040204" pitchFamily="34" charset="0"/>
              </a:rPr>
              <a:t>individual</a:t>
            </a:r>
            <a:r>
              <a:rPr lang="en-US" dirty="0" smtClean="0">
                <a:solidFill>
                  <a:prstClr val="black"/>
                </a:solidFill>
                <a:latin typeface="Verdana" panose="020B0604030504040204" pitchFamily="34" charset="0"/>
                <a:ea typeface="Verdana" panose="020B0604030504040204" pitchFamily="34" charset="0"/>
              </a:rPr>
              <a:t> </a:t>
            </a:r>
            <a:r>
              <a:rPr lang="en-US" dirty="0">
                <a:solidFill>
                  <a:prstClr val="black"/>
                </a:solidFill>
                <a:latin typeface="Verdana" panose="020B0604030504040204" pitchFamily="34" charset="0"/>
                <a:ea typeface="Verdana" panose="020B0604030504040204" pitchFamily="34" charset="0"/>
              </a:rPr>
              <a:t>&gt;&gt;&gt; joint </a:t>
            </a:r>
            <a:r>
              <a:rPr lang="en-US" dirty="0" smtClean="0">
                <a:solidFill>
                  <a:prstClr val="black"/>
                </a:solidFill>
                <a:latin typeface="Verdana" panose="020B0604030504040204" pitchFamily="34" charset="0"/>
                <a:ea typeface="Verdana" panose="020B0604030504040204" pitchFamily="34" charset="0"/>
              </a:rPr>
              <a:t>innovations</a:t>
            </a:r>
            <a:r>
              <a:rPr lang="en-US" dirty="0">
                <a:solidFill>
                  <a:prstClr val="black"/>
                </a:solidFill>
                <a:latin typeface="Verdana" panose="020B0604030504040204" pitchFamily="34" charset="0"/>
                <a:ea typeface="Verdana" panose="020B0604030504040204" pitchFamily="34" charset="0"/>
              </a:rPr>
              <a:t>;  </a:t>
            </a:r>
            <a:r>
              <a:rPr lang="en-US" dirty="0" smtClean="0">
                <a:solidFill>
                  <a:prstClr val="black"/>
                </a:solidFill>
                <a:latin typeface="Verdana" panose="020B0604030504040204" pitchFamily="34" charset="0"/>
                <a:ea typeface="Verdana" panose="020B0604030504040204" pitchFamily="34" charset="0"/>
              </a:rPr>
              <a:t>    </a:t>
            </a:r>
          </a:p>
          <a:p>
            <a:pPr>
              <a:lnSpc>
                <a:spcPct val="150000"/>
              </a:lnSpc>
            </a:pPr>
            <a:r>
              <a:rPr lang="en-US" dirty="0" smtClean="0">
                <a:solidFill>
                  <a:prstClr val="black"/>
                </a:solidFill>
                <a:latin typeface="Verdana" panose="020B0604030504040204" pitchFamily="34" charset="0"/>
                <a:ea typeface="Verdana" panose="020B0604030504040204" pitchFamily="34" charset="0"/>
              </a:rPr>
              <a:t>               </a:t>
            </a:r>
            <a:r>
              <a:rPr lang="en-US" dirty="0" smtClean="0">
                <a:solidFill>
                  <a:prstClr val="black"/>
                </a:solidFill>
                <a:latin typeface="Verdana" panose="020B0604030504040204" pitchFamily="34" charset="0"/>
                <a:ea typeface="Verdana" panose="020B0604030504040204" pitchFamily="34" charset="0"/>
              </a:rPr>
              <a:t>                      </a:t>
            </a:r>
            <a:r>
              <a:rPr lang="en-US" dirty="0" smtClean="0">
                <a:solidFill>
                  <a:prstClr val="white">
                    <a:lumMod val="50000"/>
                  </a:prstClr>
                </a:solidFill>
                <a:latin typeface="Verdana" panose="020B0604030504040204" pitchFamily="34" charset="0"/>
                <a:ea typeface="Verdana" panose="020B0604030504040204" pitchFamily="34" charset="0"/>
              </a:rPr>
              <a:t>spontaneous</a:t>
            </a:r>
            <a:r>
              <a:rPr lang="en-US" dirty="0" smtClean="0">
                <a:solidFill>
                  <a:prstClr val="black"/>
                </a:solidFill>
                <a:latin typeface="Verdana" panose="020B0604030504040204" pitchFamily="34" charset="0"/>
                <a:ea typeface="Verdana" panose="020B0604030504040204" pitchFamily="34" charset="0"/>
              </a:rPr>
              <a:t> </a:t>
            </a:r>
            <a:r>
              <a:rPr lang="en-US" dirty="0">
                <a:solidFill>
                  <a:prstClr val="black"/>
                </a:solidFill>
                <a:latin typeface="Verdana" panose="020B0604030504040204" pitchFamily="34" charset="0"/>
                <a:ea typeface="Verdana" panose="020B0604030504040204" pitchFamily="34" charset="0"/>
              </a:rPr>
              <a:t>&gt;&gt;&gt; system innovations;   </a:t>
            </a:r>
            <a:endParaRPr lang="en-US" dirty="0" smtClean="0">
              <a:solidFill>
                <a:prstClr val="black"/>
              </a:solidFill>
              <a:latin typeface="Verdana" panose="020B0604030504040204" pitchFamily="34" charset="0"/>
              <a:ea typeface="Verdana" panose="020B0604030504040204" pitchFamily="34" charset="0"/>
            </a:endParaRPr>
          </a:p>
          <a:p>
            <a:pPr>
              <a:lnSpc>
                <a:spcPct val="150000"/>
              </a:lnSpc>
            </a:pPr>
            <a:r>
              <a:rPr lang="en-US" dirty="0" smtClean="0">
                <a:solidFill>
                  <a:prstClr val="black"/>
                </a:solidFill>
                <a:latin typeface="Verdana" panose="020B0604030504040204" pitchFamily="34" charset="0"/>
                <a:ea typeface="Verdana" panose="020B0604030504040204" pitchFamily="34" charset="0"/>
              </a:rPr>
              <a:t>    </a:t>
            </a:r>
            <a:r>
              <a:rPr lang="en-US" dirty="0" smtClean="0">
                <a:solidFill>
                  <a:prstClr val="white">
                    <a:lumMod val="50000"/>
                  </a:prstClr>
                </a:solidFill>
                <a:latin typeface="Verdana" panose="020B0604030504040204" pitchFamily="34" charset="0"/>
                <a:ea typeface="Verdana" panose="020B0604030504040204" pitchFamily="34" charset="0"/>
              </a:rPr>
              <a:t>innovations </a:t>
            </a:r>
            <a:r>
              <a:rPr lang="en-US" dirty="0">
                <a:solidFill>
                  <a:prstClr val="white">
                    <a:lumMod val="50000"/>
                  </a:prstClr>
                </a:solidFill>
                <a:latin typeface="Verdana" panose="020B0604030504040204" pitchFamily="34" charset="0"/>
                <a:ea typeface="Verdana" panose="020B0604030504040204" pitchFamily="34" charset="0"/>
              </a:rPr>
              <a:t>based on exchange </a:t>
            </a:r>
            <a:r>
              <a:rPr lang="en-US" dirty="0">
                <a:solidFill>
                  <a:prstClr val="black"/>
                </a:solidFill>
                <a:latin typeface="Verdana" panose="020B0604030504040204" pitchFamily="34" charset="0"/>
                <a:ea typeface="Verdana" panose="020B0604030504040204" pitchFamily="34" charset="0"/>
              </a:rPr>
              <a:t>&gt;&gt;&gt; creation of joint innovation spaces;               </a:t>
            </a:r>
            <a:endParaRPr lang="en-US" dirty="0" smtClean="0">
              <a:solidFill>
                <a:prstClr val="black"/>
              </a:solidFill>
              <a:latin typeface="Verdana" panose="020B0604030504040204" pitchFamily="34" charset="0"/>
              <a:ea typeface="Verdana" panose="020B0604030504040204" pitchFamily="34" charset="0"/>
            </a:endParaRPr>
          </a:p>
          <a:p>
            <a:pPr>
              <a:lnSpc>
                <a:spcPct val="150000"/>
              </a:lnSpc>
            </a:pPr>
            <a:r>
              <a:rPr lang="en-US" dirty="0" smtClean="0">
                <a:solidFill>
                  <a:prstClr val="black"/>
                </a:solidFill>
                <a:latin typeface="Verdana" panose="020B0604030504040204" pitchFamily="34" charset="0"/>
                <a:ea typeface="Verdana" panose="020B0604030504040204" pitchFamily="34" charset="0"/>
              </a:rPr>
              <a:t> </a:t>
            </a:r>
            <a:r>
              <a:rPr lang="en-US" dirty="0" smtClean="0">
                <a:solidFill>
                  <a:prstClr val="black"/>
                </a:solidFill>
                <a:latin typeface="Verdana" panose="020B0604030504040204" pitchFamily="34" charset="0"/>
                <a:ea typeface="Verdana" panose="020B0604030504040204" pitchFamily="34" charset="0"/>
              </a:rPr>
              <a:t>            </a:t>
            </a:r>
            <a:r>
              <a:rPr lang="en-US" dirty="0" smtClean="0">
                <a:solidFill>
                  <a:prstClr val="white">
                    <a:lumMod val="50000"/>
                  </a:prstClr>
                </a:solidFill>
                <a:latin typeface="Verdana" panose="020B0604030504040204" pitchFamily="34" charset="0"/>
                <a:ea typeface="Verdana" panose="020B0604030504040204" pitchFamily="34" charset="0"/>
              </a:rPr>
              <a:t>innovation </a:t>
            </a:r>
            <a:r>
              <a:rPr lang="en-US" dirty="0">
                <a:solidFill>
                  <a:prstClr val="white">
                    <a:lumMod val="50000"/>
                  </a:prstClr>
                </a:solidFill>
                <a:latin typeface="Verdana" panose="020B0604030504040204" pitchFamily="34" charset="0"/>
                <a:ea typeface="Verdana" panose="020B0604030504040204" pitchFamily="34" charset="0"/>
              </a:rPr>
              <a:t>projects </a:t>
            </a:r>
            <a:r>
              <a:rPr lang="en-US" dirty="0">
                <a:solidFill>
                  <a:prstClr val="black"/>
                </a:solidFill>
                <a:latin typeface="Verdana" panose="020B0604030504040204" pitchFamily="34" charset="0"/>
                <a:ea typeface="Verdana" panose="020B0604030504040204" pitchFamily="34" charset="0"/>
              </a:rPr>
              <a:t>&gt;&gt;&gt; innovation cultures.</a:t>
            </a: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6980" y="3810000"/>
            <a:ext cx="2455595" cy="163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733800"/>
            <a:ext cx="114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4"/>
          <a:stretch>
            <a:fillRect/>
          </a:stretch>
        </p:blipFill>
        <p:spPr>
          <a:xfrm rot="10800000">
            <a:off x="378607" y="3227967"/>
            <a:ext cx="1146147" cy="457240"/>
          </a:xfrm>
          <a:prstGeom prst="rect">
            <a:avLst/>
          </a:prstGeom>
        </p:spPr>
      </p:pic>
    </p:spTree>
    <p:extLst>
      <p:ext uri="{BB962C8B-B14F-4D97-AF65-F5344CB8AC3E}">
        <p14:creationId xmlns:p14="http://schemas.microsoft.com/office/powerpoint/2010/main" val="21465197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1906039"/>
            <a:ext cx="8534400" cy="769441"/>
          </a:xfrm>
          <a:prstGeom prst="rect">
            <a:avLst/>
          </a:prstGeom>
          <a:gradFill flip="none" rotWithShape="1">
            <a:gsLst>
              <a:gs pos="0">
                <a:schemeClr val="accent3">
                  <a:lumMod val="20000"/>
                  <a:lumOff val="80000"/>
                  <a:shade val="30000"/>
                  <a:satMod val="115000"/>
                </a:schemeClr>
              </a:gs>
              <a:gs pos="50000">
                <a:schemeClr val="accent3">
                  <a:lumMod val="20000"/>
                  <a:lumOff val="80000"/>
                  <a:shade val="67500"/>
                  <a:satMod val="115000"/>
                </a:schemeClr>
              </a:gs>
              <a:gs pos="100000">
                <a:schemeClr val="accent3">
                  <a:lumMod val="20000"/>
                  <a:lumOff val="80000"/>
                  <a:shade val="100000"/>
                  <a:satMod val="115000"/>
                </a:schemeClr>
              </a:gs>
            </a:gsLst>
            <a:path path="circle">
              <a:fillToRect l="100000" t="100000"/>
            </a:path>
            <a:tileRect r="-100000" b="-100000"/>
          </a:gradFill>
        </p:spPr>
        <p:txBody>
          <a:bodyPr wrap="square">
            <a:spAutoFit/>
          </a:bodyPr>
          <a:lstStyle/>
          <a:p>
            <a:endParaRPr lang="en-US" sz="800" dirty="0" smtClean="0">
              <a:solidFill>
                <a:prstClr val="black"/>
              </a:solidFill>
              <a:latin typeface="Cambria" panose="02040503050406030204" pitchFamily="18" charset="0"/>
              <a:ea typeface="Cambria" panose="02040503050406030204" pitchFamily="18" charset="0"/>
            </a:endParaRPr>
          </a:p>
          <a:p>
            <a:r>
              <a:rPr lang="en-US" dirty="0" smtClean="0">
                <a:solidFill>
                  <a:prstClr val="black"/>
                </a:solidFill>
                <a:latin typeface="Cambria" panose="02040503050406030204" pitchFamily="18" charset="0"/>
                <a:ea typeface="Cambria" panose="02040503050406030204" pitchFamily="18" charset="0"/>
              </a:rPr>
              <a:t>Need </a:t>
            </a:r>
            <a:r>
              <a:rPr lang="en-US" dirty="0">
                <a:solidFill>
                  <a:prstClr val="black"/>
                </a:solidFill>
                <a:latin typeface="Cambria" panose="02040503050406030204" pitchFamily="18" charset="0"/>
                <a:ea typeface="Cambria" panose="02040503050406030204" pitchFamily="18" charset="0"/>
              </a:rPr>
              <a:t>to build networks that combine the academic perspective with the innovative needs of business and public </a:t>
            </a:r>
            <a:r>
              <a:rPr lang="en-US" dirty="0" smtClean="0">
                <a:solidFill>
                  <a:prstClr val="black"/>
                </a:solidFill>
                <a:latin typeface="Cambria" panose="02040503050406030204" pitchFamily="18" charset="0"/>
                <a:ea typeface="Cambria" panose="02040503050406030204" pitchFamily="18" charset="0"/>
              </a:rPr>
              <a:t>agencies &gt; </a:t>
            </a:r>
            <a:r>
              <a:rPr lang="en-US" dirty="0">
                <a:solidFill>
                  <a:prstClr val="black"/>
                </a:solidFill>
                <a:latin typeface="Cambria" panose="02040503050406030204" pitchFamily="18" charset="0"/>
                <a:ea typeface="Cambria" panose="02040503050406030204" pitchFamily="18" charset="0"/>
              </a:rPr>
              <a:t>the concept of a "triple spiral" </a:t>
            </a:r>
            <a:r>
              <a:rPr lang="en-US" dirty="0" smtClean="0">
                <a:solidFill>
                  <a:prstClr val="black"/>
                </a:solidFill>
                <a:latin typeface="Cambria" panose="02040503050406030204" pitchFamily="18" charset="0"/>
                <a:ea typeface="Cambria" panose="02040503050406030204" pitchFamily="18" charset="0"/>
              </a:rPr>
              <a:t>- </a:t>
            </a:r>
            <a:r>
              <a:rPr lang="ru-RU" dirty="0" smtClean="0">
                <a:solidFill>
                  <a:srgbClr val="EB641B">
                    <a:lumMod val="75000"/>
                  </a:srgbClr>
                </a:solidFill>
                <a:latin typeface="Cambria" panose="02040503050406030204" pitchFamily="18" charset="0"/>
                <a:ea typeface="Cambria" panose="02040503050406030204" pitchFamily="18" charset="0"/>
              </a:rPr>
              <a:t>Etzkowitz</a:t>
            </a:r>
            <a:r>
              <a:rPr lang="ru-RU" dirty="0">
                <a:solidFill>
                  <a:srgbClr val="EB641B">
                    <a:lumMod val="75000"/>
                  </a:srgbClr>
                </a:solidFill>
                <a:latin typeface="Cambria" panose="02040503050406030204" pitchFamily="18" charset="0"/>
                <a:ea typeface="Cambria" panose="02040503050406030204" pitchFamily="18" charset="0"/>
              </a:rPr>
              <a:t>, Н. </a:t>
            </a:r>
          </a:p>
        </p:txBody>
      </p:sp>
      <p:sp>
        <p:nvSpPr>
          <p:cNvPr id="5" name="Rectangle 4"/>
          <p:cNvSpPr/>
          <p:nvPr/>
        </p:nvSpPr>
        <p:spPr>
          <a:xfrm>
            <a:off x="307107" y="2778118"/>
            <a:ext cx="8532091" cy="923330"/>
          </a:xfrm>
          <a:prstGeom prst="rect">
            <a:avLst/>
          </a:prstGeom>
          <a:gradFill flip="none" rotWithShape="1">
            <a:gsLst>
              <a:gs pos="0">
                <a:schemeClr val="accent3">
                  <a:lumMod val="20000"/>
                  <a:lumOff val="80000"/>
                  <a:shade val="30000"/>
                  <a:satMod val="115000"/>
                </a:schemeClr>
              </a:gs>
              <a:gs pos="50000">
                <a:schemeClr val="accent3">
                  <a:lumMod val="20000"/>
                  <a:lumOff val="80000"/>
                  <a:shade val="67500"/>
                  <a:satMod val="115000"/>
                </a:schemeClr>
              </a:gs>
              <a:gs pos="100000">
                <a:schemeClr val="accent3">
                  <a:lumMod val="20000"/>
                  <a:lumOff val="80000"/>
                  <a:shade val="100000"/>
                  <a:satMod val="115000"/>
                </a:schemeClr>
              </a:gs>
            </a:gsLst>
            <a:lin ang="5400000" scaled="1"/>
            <a:tileRect/>
          </a:gradFill>
        </p:spPr>
        <p:txBody>
          <a:bodyPr wrap="square">
            <a:spAutoFit/>
          </a:bodyPr>
          <a:lstStyle/>
          <a:p>
            <a:r>
              <a:rPr lang="en-US" dirty="0">
                <a:solidFill>
                  <a:prstClr val="black"/>
                </a:solidFill>
                <a:latin typeface="Cambria" panose="02040503050406030204" pitchFamily="18" charset="0"/>
                <a:ea typeface="Cambria" panose="02040503050406030204" pitchFamily="18" charset="0"/>
              </a:rPr>
              <a:t>The University, which is called to interact, create and achieve a comprehensive impact on regional, national and global development, is called by </a:t>
            </a:r>
            <a:r>
              <a:rPr lang="en-US" dirty="0" err="1">
                <a:solidFill>
                  <a:schemeClr val="accent3">
                    <a:lumMod val="75000"/>
                  </a:schemeClr>
                </a:solidFill>
                <a:latin typeface="Cambria" panose="02040503050406030204" pitchFamily="18" charset="0"/>
                <a:ea typeface="Cambria" panose="02040503050406030204" pitchFamily="18" charset="0"/>
              </a:rPr>
              <a:t>Pawlowski</a:t>
            </a:r>
            <a:r>
              <a:rPr lang="en-US" dirty="0">
                <a:solidFill>
                  <a:schemeClr val="accent3">
                    <a:lumMod val="75000"/>
                  </a:schemeClr>
                </a:solidFill>
                <a:latin typeface="Cambria" panose="02040503050406030204" pitchFamily="18" charset="0"/>
                <a:ea typeface="Cambria" panose="02040503050406030204" pitchFamily="18" charset="0"/>
              </a:rPr>
              <a:t>, K. </a:t>
            </a:r>
            <a:r>
              <a:rPr lang="en-US" dirty="0">
                <a:solidFill>
                  <a:prstClr val="black"/>
                </a:solidFill>
                <a:latin typeface="Cambria" panose="02040503050406030204" pitchFamily="18" charset="0"/>
                <a:ea typeface="Cambria" panose="02040503050406030204" pitchFamily="18" charset="0"/>
              </a:rPr>
              <a:t>"Fourth Generation University".</a:t>
            </a:r>
            <a:endParaRPr lang="ru-RU" dirty="0">
              <a:solidFill>
                <a:prstClr val="black"/>
              </a:solidFill>
              <a:latin typeface="Cambria" panose="02040503050406030204" pitchFamily="18" charset="0"/>
              <a:ea typeface="Cambria" panose="02040503050406030204" pitchFamily="18" charset="0"/>
            </a:endParaRPr>
          </a:p>
        </p:txBody>
      </p:sp>
      <p:sp>
        <p:nvSpPr>
          <p:cNvPr id="6" name="Rectangle 5"/>
          <p:cNvSpPr/>
          <p:nvPr/>
        </p:nvSpPr>
        <p:spPr>
          <a:xfrm>
            <a:off x="320963" y="3804086"/>
            <a:ext cx="8518235" cy="769441"/>
          </a:xfrm>
          <a:prstGeom prst="rect">
            <a:avLst/>
          </a:prstGeom>
          <a:gradFill flip="none" rotWithShape="1">
            <a:gsLst>
              <a:gs pos="0">
                <a:schemeClr val="accent3">
                  <a:lumMod val="20000"/>
                  <a:lumOff val="80000"/>
                  <a:shade val="30000"/>
                  <a:satMod val="115000"/>
                </a:schemeClr>
              </a:gs>
              <a:gs pos="50000">
                <a:schemeClr val="accent3">
                  <a:lumMod val="20000"/>
                  <a:lumOff val="80000"/>
                  <a:shade val="67500"/>
                  <a:satMod val="115000"/>
                </a:schemeClr>
              </a:gs>
              <a:gs pos="100000">
                <a:schemeClr val="accent3">
                  <a:lumMod val="20000"/>
                  <a:lumOff val="80000"/>
                  <a:shade val="100000"/>
                  <a:satMod val="115000"/>
                </a:schemeClr>
              </a:gs>
            </a:gsLst>
            <a:path path="circle">
              <a:fillToRect l="100000" t="100000"/>
            </a:path>
            <a:tileRect r="-100000" b="-100000"/>
          </a:gradFill>
        </p:spPr>
        <p:txBody>
          <a:bodyPr wrap="square">
            <a:spAutoFit/>
          </a:bodyPr>
          <a:lstStyle/>
          <a:p>
            <a:endParaRPr lang="en-US" sz="800" dirty="0" smtClean="0">
              <a:solidFill>
                <a:prstClr val="black"/>
              </a:solidFill>
              <a:latin typeface="Cambria" panose="02040503050406030204" pitchFamily="18" charset="0"/>
              <a:ea typeface="Cambria" panose="02040503050406030204" pitchFamily="18" charset="0"/>
            </a:endParaRPr>
          </a:p>
          <a:p>
            <a:r>
              <a:rPr lang="en-US" dirty="0" smtClean="0">
                <a:solidFill>
                  <a:prstClr val="black"/>
                </a:solidFill>
                <a:latin typeface="Cambria" panose="02040503050406030204" pitchFamily="18" charset="0"/>
                <a:ea typeface="Cambria" panose="02040503050406030204" pitchFamily="18" charset="0"/>
              </a:rPr>
              <a:t>Business </a:t>
            </a:r>
            <a:r>
              <a:rPr lang="en-US" dirty="0">
                <a:solidFill>
                  <a:prstClr val="black"/>
                </a:solidFill>
                <a:latin typeface="Cambria" panose="02040503050406030204" pitchFamily="18" charset="0"/>
                <a:ea typeface="Cambria" panose="02040503050406030204" pitchFamily="18" charset="0"/>
              </a:rPr>
              <a:t>cooperation with external research and research university centers is becoming an important method for increasing competitiveness</a:t>
            </a:r>
            <a:r>
              <a:rPr lang="en-US" dirty="0" smtClean="0">
                <a:solidFill>
                  <a:prstClr val="black"/>
                </a:solidFill>
                <a:latin typeface="Cambria" panose="02040503050406030204" pitchFamily="18" charset="0"/>
                <a:ea typeface="Cambria" panose="02040503050406030204" pitchFamily="18" charset="0"/>
              </a:rPr>
              <a:t>. -</a:t>
            </a:r>
            <a:r>
              <a:rPr lang="ru-RU" dirty="0" smtClean="0">
                <a:solidFill>
                  <a:prstClr val="black"/>
                </a:solidFill>
                <a:latin typeface="Cambria" panose="02040503050406030204" pitchFamily="18" charset="0"/>
                <a:ea typeface="Cambria" panose="02040503050406030204" pitchFamily="18" charset="0"/>
              </a:rPr>
              <a:t> </a:t>
            </a:r>
            <a:r>
              <a:rPr lang="ru-RU" dirty="0">
                <a:solidFill>
                  <a:srgbClr val="EB641B">
                    <a:lumMod val="75000"/>
                  </a:srgbClr>
                </a:solidFill>
                <a:latin typeface="Cambria" panose="02040503050406030204" pitchFamily="18" charset="0"/>
                <a:ea typeface="Cambria" panose="02040503050406030204" pitchFamily="18" charset="0"/>
              </a:rPr>
              <a:t>Chesbrough, Н.</a:t>
            </a:r>
          </a:p>
        </p:txBody>
      </p:sp>
      <p:sp>
        <p:nvSpPr>
          <p:cNvPr id="7" name="Rectangle 6"/>
          <p:cNvSpPr/>
          <p:nvPr/>
        </p:nvSpPr>
        <p:spPr>
          <a:xfrm>
            <a:off x="304800" y="4650662"/>
            <a:ext cx="8534398" cy="923330"/>
          </a:xfrm>
          <a:prstGeom prst="rect">
            <a:avLst/>
          </a:prstGeom>
          <a:gradFill flip="none" rotWithShape="1">
            <a:gsLst>
              <a:gs pos="0">
                <a:schemeClr val="accent3">
                  <a:lumMod val="20000"/>
                  <a:lumOff val="80000"/>
                  <a:shade val="30000"/>
                  <a:satMod val="115000"/>
                </a:schemeClr>
              </a:gs>
              <a:gs pos="50000">
                <a:schemeClr val="accent3">
                  <a:lumMod val="20000"/>
                  <a:lumOff val="80000"/>
                  <a:shade val="67500"/>
                  <a:satMod val="115000"/>
                </a:schemeClr>
              </a:gs>
              <a:gs pos="100000">
                <a:schemeClr val="accent3">
                  <a:lumMod val="20000"/>
                  <a:lumOff val="80000"/>
                  <a:shade val="100000"/>
                  <a:satMod val="115000"/>
                </a:schemeClr>
              </a:gs>
            </a:gsLst>
            <a:lin ang="2700000" scaled="1"/>
            <a:tileRect/>
          </a:gradFill>
        </p:spPr>
        <p:txBody>
          <a:bodyPr wrap="square">
            <a:spAutoFit/>
          </a:bodyPr>
          <a:lstStyle/>
          <a:p>
            <a:r>
              <a:rPr lang="en-US" dirty="0">
                <a:solidFill>
                  <a:prstClr val="black"/>
                </a:solidFill>
                <a:latin typeface="Cambria" panose="02040503050406030204" pitchFamily="18" charset="0"/>
                <a:ea typeface="Cambria" panose="02040503050406030204" pitchFamily="18" charset="0"/>
              </a:rPr>
              <a:t>Universities become orchestras of regional connectivity in all sectors requiring knowledge, as it brings together a wide range of disciplinary experts</a:t>
            </a:r>
            <a:r>
              <a:rPr lang="en-US" dirty="0" smtClean="0">
                <a:solidFill>
                  <a:prstClr val="black"/>
                </a:solidFill>
                <a:latin typeface="Cambria" panose="02040503050406030204" pitchFamily="18" charset="0"/>
                <a:ea typeface="Cambria" panose="02040503050406030204" pitchFamily="18" charset="0"/>
              </a:rPr>
              <a:t>. </a:t>
            </a:r>
            <a:r>
              <a:rPr lang="ru-RU" dirty="0" smtClean="0">
                <a:solidFill>
                  <a:prstClr val="black"/>
                </a:solidFill>
                <a:latin typeface="Cambria" panose="02040503050406030204" pitchFamily="18" charset="0"/>
                <a:ea typeface="Cambria" panose="02040503050406030204" pitchFamily="18" charset="0"/>
              </a:rPr>
              <a:t>- </a:t>
            </a:r>
            <a:r>
              <a:rPr lang="ru-RU" dirty="0">
                <a:solidFill>
                  <a:srgbClr val="EB641B">
                    <a:lumMod val="75000"/>
                  </a:srgbClr>
                </a:solidFill>
                <a:latin typeface="Cambria" panose="02040503050406030204" pitchFamily="18" charset="0"/>
                <a:ea typeface="Cambria" panose="02040503050406030204" pitchFamily="18" charset="0"/>
              </a:rPr>
              <a:t>Drucker, J. </a:t>
            </a:r>
            <a:r>
              <a:rPr lang="ru-RU" dirty="0">
                <a:solidFill>
                  <a:srgbClr val="EB641B">
                    <a:lumMod val="75000"/>
                  </a:srgbClr>
                </a:solidFill>
                <a:latin typeface="Cambria" panose="02040503050406030204" pitchFamily="18" charset="0"/>
                <a:ea typeface="Cambria" panose="02040503050406030204" pitchFamily="18" charset="0"/>
              </a:rPr>
              <a:t>and Goldstein, H. </a:t>
            </a:r>
          </a:p>
        </p:txBody>
      </p:sp>
      <p:sp>
        <p:nvSpPr>
          <p:cNvPr id="9" name="Rectangle 8"/>
          <p:cNvSpPr/>
          <p:nvPr/>
        </p:nvSpPr>
        <p:spPr>
          <a:xfrm>
            <a:off x="312880" y="5651127"/>
            <a:ext cx="8518237" cy="923330"/>
          </a:xfrm>
          <a:prstGeom prst="rect">
            <a:avLst/>
          </a:prstGeom>
          <a:gradFill flip="none" rotWithShape="1">
            <a:gsLst>
              <a:gs pos="0">
                <a:schemeClr val="accent3">
                  <a:lumMod val="20000"/>
                  <a:lumOff val="80000"/>
                  <a:shade val="30000"/>
                  <a:satMod val="115000"/>
                </a:schemeClr>
              </a:gs>
              <a:gs pos="50000">
                <a:schemeClr val="accent3">
                  <a:lumMod val="20000"/>
                  <a:lumOff val="80000"/>
                  <a:shade val="67500"/>
                  <a:satMod val="115000"/>
                </a:schemeClr>
              </a:gs>
              <a:gs pos="100000">
                <a:schemeClr val="accent3">
                  <a:lumMod val="20000"/>
                  <a:lumOff val="80000"/>
                  <a:shade val="100000"/>
                  <a:satMod val="115000"/>
                </a:schemeClr>
              </a:gs>
            </a:gsLst>
            <a:lin ang="8100000" scaled="1"/>
            <a:tileRect/>
          </a:gradFill>
        </p:spPr>
        <p:txBody>
          <a:bodyPr wrap="square">
            <a:spAutoFit/>
          </a:bodyPr>
          <a:lstStyle/>
          <a:p>
            <a:r>
              <a:rPr lang="en-US" dirty="0">
                <a:solidFill>
                  <a:prstClr val="black"/>
                </a:solidFill>
                <a:latin typeface="Cambria" panose="02040503050406030204" pitchFamily="18" charset="0"/>
                <a:ea typeface="Cambria" panose="02040503050406030204" pitchFamily="18" charset="0"/>
              </a:rPr>
              <a:t>The university builds and transmits "cultural capital" in the sense of common values and norms and "social capital" in the sense of the quality of networks that allow the circulation and accumulation of resources</a:t>
            </a:r>
            <a:r>
              <a:rPr lang="en-US" dirty="0" smtClean="0">
                <a:solidFill>
                  <a:prstClr val="black"/>
                </a:solidFill>
                <a:latin typeface="Cambria" panose="02040503050406030204" pitchFamily="18" charset="0"/>
                <a:ea typeface="Cambria" panose="02040503050406030204" pitchFamily="18" charset="0"/>
              </a:rPr>
              <a:t>. </a:t>
            </a:r>
            <a:r>
              <a:rPr lang="ru-RU" dirty="0" smtClean="0">
                <a:solidFill>
                  <a:prstClr val="black"/>
                </a:solidFill>
                <a:latin typeface="Cambria" panose="02040503050406030204" pitchFamily="18" charset="0"/>
                <a:ea typeface="Cambria" panose="02040503050406030204" pitchFamily="18" charset="0"/>
              </a:rPr>
              <a:t>- </a:t>
            </a:r>
            <a:r>
              <a:rPr lang="ru-RU" dirty="0">
                <a:solidFill>
                  <a:srgbClr val="EB641B">
                    <a:lumMod val="75000"/>
                  </a:srgbClr>
                </a:solidFill>
                <a:latin typeface="Cambria" panose="02040503050406030204" pitchFamily="18" charset="0"/>
                <a:ea typeface="Cambria" panose="02040503050406030204" pitchFamily="18" charset="0"/>
              </a:rPr>
              <a:t>Bourdieu, P. </a:t>
            </a:r>
            <a:endParaRPr lang="en-US" dirty="0">
              <a:solidFill>
                <a:srgbClr val="EB641B">
                  <a:lumMod val="75000"/>
                </a:srgbClr>
              </a:solidFill>
              <a:latin typeface="Cambria" panose="02040503050406030204" pitchFamily="18" charset="0"/>
              <a:ea typeface="Cambria" panose="02040503050406030204" pitchFamily="18" charset="0"/>
            </a:endParaRPr>
          </a:p>
        </p:txBody>
      </p:sp>
      <p:sp>
        <p:nvSpPr>
          <p:cNvPr id="8" name="Title 1"/>
          <p:cNvSpPr txBox="1">
            <a:spLocks/>
          </p:cNvSpPr>
          <p:nvPr/>
        </p:nvSpPr>
        <p:spPr>
          <a:xfrm>
            <a:off x="449744" y="457200"/>
            <a:ext cx="8260672" cy="103942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pPr>
              <a:spcBef>
                <a:spcPts val="0"/>
              </a:spcBef>
            </a:pPr>
            <a:r>
              <a:rPr lang="en-US" sz="2800" b="1" cap="none" dirty="0">
                <a:latin typeface="Verdana" panose="020B0604030504040204" pitchFamily="34" charset="0"/>
                <a:ea typeface="Verdana" panose="020B0604030504040204" pitchFamily="34" charset="0"/>
                <a:cs typeface="+mn-cs"/>
              </a:rPr>
              <a:t>The role of </a:t>
            </a:r>
            <a:r>
              <a:rPr lang="en-US" sz="2800" b="1" cap="none" dirty="0" smtClean="0">
                <a:latin typeface="Verdana" panose="020B0604030504040204" pitchFamily="34" charset="0"/>
                <a:ea typeface="Verdana" panose="020B0604030504040204" pitchFamily="34" charset="0"/>
                <a:cs typeface="+mn-cs"/>
              </a:rPr>
              <a:t>universities </a:t>
            </a:r>
            <a:r>
              <a:rPr lang="en-US" sz="2800" b="1" cap="none" dirty="0">
                <a:latin typeface="Verdana" panose="020B0604030504040204" pitchFamily="34" charset="0"/>
                <a:ea typeface="Verdana" panose="020B0604030504040204" pitchFamily="34" charset="0"/>
                <a:cs typeface="+mn-cs"/>
              </a:rPr>
              <a:t>in the modern innovation system</a:t>
            </a:r>
            <a:endParaRPr lang="en-US" sz="28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697559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29836" y="1752600"/>
            <a:ext cx="8763000" cy="5029200"/>
          </a:xfrm>
        </p:spPr>
        <p:txBody>
          <a:bodyPr>
            <a:noAutofit/>
          </a:bodyPr>
          <a:lstStyle/>
          <a:p>
            <a:pPr>
              <a:buFont typeface="Wingdings" panose="05000000000000000000" pitchFamily="2" charset="2"/>
              <a:buChar char="v"/>
            </a:pPr>
            <a:r>
              <a:rPr lang="en-US" sz="1600" b="1" dirty="0">
                <a:latin typeface="Verdana" panose="020B0604030504040204" pitchFamily="34" charset="0"/>
                <a:ea typeface="Verdana" panose="020B0604030504040204" pitchFamily="34" charset="0"/>
              </a:rPr>
              <a:t>UNESCO's University-Industry-Science Partnership (UNISPAR) </a:t>
            </a:r>
            <a:r>
              <a:rPr lang="en-US" sz="1600" b="1" dirty="0" smtClean="0">
                <a:latin typeface="Verdana" panose="020B0604030504040204" pitchFamily="34" charset="0"/>
                <a:ea typeface="Verdana" panose="020B0604030504040204" pitchFamily="34" charset="0"/>
              </a:rPr>
              <a:t>programme </a:t>
            </a:r>
            <a:r>
              <a:rPr lang="ru-RU" sz="1600" dirty="0" smtClean="0">
                <a:latin typeface="Verdana" panose="020B0604030504040204" pitchFamily="34" charset="0"/>
                <a:ea typeface="Verdana" panose="020B0604030504040204" pitchFamily="34" charset="0"/>
              </a:rPr>
              <a:t>(1993 </a:t>
            </a:r>
            <a:r>
              <a:rPr lang="ru-RU" sz="1600" dirty="0">
                <a:latin typeface="Verdana" panose="020B0604030504040204" pitchFamily="34" charset="0"/>
                <a:ea typeface="Verdana" panose="020B0604030504040204" pitchFamily="34" charset="0"/>
              </a:rPr>
              <a:t>г</a:t>
            </a:r>
            <a:r>
              <a:rPr lang="ru-RU" sz="1600" dirty="0" smtClean="0">
                <a:latin typeface="Verdana" panose="020B0604030504040204" pitchFamily="34" charset="0"/>
                <a:ea typeface="Verdana" panose="020B0604030504040204" pitchFamily="34" charset="0"/>
              </a:rPr>
              <a:t>.)</a:t>
            </a:r>
          </a:p>
          <a:p>
            <a:pPr algn="just">
              <a:buFont typeface="Wingdings" panose="05000000000000000000" pitchFamily="2" charset="2"/>
              <a:buChar char="v"/>
            </a:pPr>
            <a:endParaRPr lang="ru-RU" sz="1600" b="1" dirty="0" smtClean="0">
              <a:latin typeface="Verdana" panose="020B0604030504040204" pitchFamily="34" charset="0"/>
              <a:ea typeface="Verdana" panose="020B0604030504040204" pitchFamily="34" charset="0"/>
            </a:endParaRPr>
          </a:p>
          <a:p>
            <a:pPr algn="just">
              <a:buFont typeface="Wingdings" panose="05000000000000000000" pitchFamily="2" charset="2"/>
              <a:buChar char="v"/>
            </a:pPr>
            <a:r>
              <a:rPr lang="en-US" sz="1600" b="1" dirty="0">
                <a:latin typeface="Verdana" panose="020B0604030504040204" pitchFamily="34" charset="0"/>
                <a:ea typeface="Verdana" panose="020B0604030504040204" pitchFamily="34" charset="0"/>
              </a:rPr>
              <a:t>HIGHER EDUCATION </a:t>
            </a:r>
            <a:r>
              <a:rPr lang="en-US" sz="1600" b="1" dirty="0" smtClean="0">
                <a:latin typeface="Verdana" panose="020B0604030504040204" pitchFamily="34" charset="0"/>
                <a:ea typeface="Verdana" panose="020B0604030504040204" pitchFamily="34" charset="0"/>
              </a:rPr>
              <a:t>LAW</a:t>
            </a:r>
          </a:p>
          <a:p>
            <a:pPr marL="114300" indent="0" algn="just">
              <a:buNone/>
            </a:pPr>
            <a:r>
              <a:rPr lang="en-US" sz="1600" b="1" dirty="0">
                <a:latin typeface="Verdana" panose="020B0604030504040204" pitchFamily="34" charset="0"/>
                <a:ea typeface="Verdana" panose="020B0604030504040204" pitchFamily="34" charset="0"/>
              </a:rPr>
              <a:t>Art. 21, para 1, item 15 </a:t>
            </a:r>
            <a:r>
              <a:rPr lang="en-US" sz="1600" dirty="0">
                <a:latin typeface="Verdana" panose="020B0604030504040204" pitchFamily="34" charset="0"/>
                <a:ea typeface="Verdana" panose="020B0604030504040204" pitchFamily="34" charset="0"/>
              </a:rPr>
              <a:t>(new - SG, </a:t>
            </a:r>
            <a:r>
              <a:rPr lang="en-US" sz="1600" dirty="0" err="1">
                <a:latin typeface="Verdana" panose="020B0604030504040204" pitchFamily="34" charset="0"/>
                <a:ea typeface="Verdana" panose="020B0604030504040204" pitchFamily="34" charset="0"/>
              </a:rPr>
              <a:t>iss</a:t>
            </a:r>
            <a:r>
              <a:rPr lang="en-US" sz="1600" dirty="0">
                <a:latin typeface="Verdana" panose="020B0604030504040204" pitchFamily="34" charset="0"/>
                <a:ea typeface="Verdana" panose="020B0604030504040204" pitchFamily="34" charset="0"/>
              </a:rPr>
              <a:t>. 17 in 2016, in force from 01.03.2016, amended - SG, </a:t>
            </a:r>
            <a:r>
              <a:rPr lang="en-US" sz="1600" dirty="0" err="1">
                <a:latin typeface="Verdana" panose="020B0604030504040204" pitchFamily="34" charset="0"/>
                <a:ea typeface="Verdana" panose="020B0604030504040204" pitchFamily="34" charset="0"/>
              </a:rPr>
              <a:t>iss</a:t>
            </a:r>
            <a:r>
              <a:rPr lang="en-US" sz="1600" dirty="0">
                <a:latin typeface="Verdana" panose="020B0604030504040204" pitchFamily="34" charset="0"/>
                <a:ea typeface="Verdana" panose="020B0604030504040204" pitchFamily="34" charset="0"/>
              </a:rPr>
              <a:t>. 98 in 2016, in force from 01.01.2017 d) «right of association with other persons, as well as of establishment of commercial companies for the purposes of economic realization of results from scientific researches and objects of intellectual property with own means under art. 90, para 3, item 4 and para .9 under conditions and by order determined by an act of the Council of Ministers </a:t>
            </a:r>
            <a:r>
              <a:rPr lang="en-US" sz="1600" dirty="0" smtClean="0">
                <a:latin typeface="Verdana" panose="020B0604030504040204" pitchFamily="34" charset="0"/>
                <a:ea typeface="Verdana" panose="020B0604030504040204" pitchFamily="34" charset="0"/>
              </a:rPr>
              <a:t>»</a:t>
            </a:r>
          </a:p>
          <a:p>
            <a:pPr marL="114300" indent="0" algn="just">
              <a:buNone/>
            </a:pPr>
            <a:endParaRPr lang="ru-RU" sz="1600" dirty="0" smtClean="0">
              <a:latin typeface="Verdana" panose="020B0604030504040204" pitchFamily="34" charset="0"/>
              <a:ea typeface="Verdana" panose="020B0604030504040204" pitchFamily="34" charset="0"/>
            </a:endParaRPr>
          </a:p>
          <a:p>
            <a:pPr algn="just">
              <a:buFont typeface="Wingdings" panose="05000000000000000000" pitchFamily="2" charset="2"/>
              <a:buChar char="v"/>
            </a:pPr>
            <a:r>
              <a:rPr lang="en-US" sz="1600" b="1" dirty="0">
                <a:latin typeface="Verdana" panose="020B0604030504040204" pitchFamily="34" charset="0"/>
                <a:ea typeface="Verdana" panose="020B0604030504040204" pitchFamily="34" charset="0"/>
              </a:rPr>
              <a:t>RESOLUTION № 61 of the Council of Ministers of 02.04.2020 on the terms and conditions for the establishment of companies by public universities for the purposes of economic realization of the results of research and intellectual </a:t>
            </a:r>
            <a:r>
              <a:rPr lang="en-US" sz="1600" b="1" dirty="0" smtClean="0">
                <a:latin typeface="Verdana" panose="020B0604030504040204" pitchFamily="34" charset="0"/>
                <a:ea typeface="Verdana" panose="020B0604030504040204" pitchFamily="34" charset="0"/>
              </a:rPr>
              <a:t>property</a:t>
            </a:r>
          </a:p>
          <a:p>
            <a:pPr marL="114300" indent="0" algn="just">
              <a:buNone/>
            </a:pPr>
            <a:r>
              <a:rPr lang="en-US" sz="1600" b="1" dirty="0">
                <a:latin typeface="Verdana" panose="020B0604030504040204" pitchFamily="34" charset="0"/>
                <a:ea typeface="Verdana" panose="020B0604030504040204" pitchFamily="34" charset="0"/>
              </a:rPr>
              <a:t>Art. 8, para. 3, item 3 </a:t>
            </a:r>
            <a:r>
              <a:rPr lang="en-US" sz="1600" dirty="0">
                <a:latin typeface="Verdana" panose="020B0604030504040204" pitchFamily="34" charset="0"/>
                <a:ea typeface="Verdana" panose="020B0604030504040204" pitchFamily="34" charset="0"/>
              </a:rPr>
              <a:t>“the funds received from the deductions under para. 2 may be spent by the higher schools for assessment of the market potential of the intellectual property, </a:t>
            </a:r>
            <a:r>
              <a:rPr lang="en-US" sz="1600" dirty="0">
                <a:solidFill>
                  <a:srgbClr val="FF0000"/>
                </a:solidFill>
                <a:latin typeface="Verdana" panose="020B0604030504040204" pitchFamily="34" charset="0"/>
                <a:ea typeface="Verdana" panose="020B0604030504040204" pitchFamily="34" charset="0"/>
              </a:rPr>
              <a:t>which is registered or subject to </a:t>
            </a:r>
            <a:r>
              <a:rPr lang="en-US" sz="1600" dirty="0" smtClean="0">
                <a:solidFill>
                  <a:srgbClr val="FF0000"/>
                </a:solidFill>
                <a:latin typeface="Verdana" panose="020B0604030504040204" pitchFamily="34" charset="0"/>
                <a:ea typeface="Verdana" panose="020B0604030504040204" pitchFamily="34" charset="0"/>
              </a:rPr>
              <a:t>registration</a:t>
            </a:r>
            <a:r>
              <a:rPr lang="en-US" sz="1600" dirty="0" smtClean="0">
                <a:latin typeface="Verdana" panose="020B0604030504040204" pitchFamily="34" charset="0"/>
                <a:ea typeface="Verdana" panose="020B0604030504040204" pitchFamily="34" charset="0"/>
              </a:rPr>
              <a:t>”.</a:t>
            </a:r>
            <a:endParaRPr lang="ru-RU" sz="1400" dirty="0">
              <a:latin typeface="Cambria" panose="02040503050406030204" pitchFamily="18" charset="0"/>
              <a:ea typeface="Cambria" panose="02040503050406030204" pitchFamily="18" charset="0"/>
            </a:endParaRPr>
          </a:p>
          <a:p>
            <a:pPr marL="114300" indent="0" algn="just">
              <a:buNone/>
            </a:pPr>
            <a:endParaRPr lang="ru-RU" sz="800" dirty="0" smtClean="0">
              <a:latin typeface="Cambria" panose="02040503050406030204" pitchFamily="18" charset="0"/>
              <a:ea typeface="Cambria" panose="02040503050406030204" pitchFamily="18" charset="0"/>
            </a:endParaRPr>
          </a:p>
        </p:txBody>
      </p:sp>
      <p:sp>
        <p:nvSpPr>
          <p:cNvPr id="5" name="Title 1"/>
          <p:cNvSpPr txBox="1">
            <a:spLocks/>
          </p:cNvSpPr>
          <p:nvPr/>
        </p:nvSpPr>
        <p:spPr>
          <a:xfrm>
            <a:off x="457200" y="457200"/>
            <a:ext cx="8260672" cy="103942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a:lstStyle>
          <a:p>
            <a:r>
              <a:rPr lang="en-US" sz="2800" b="1" dirty="0" smtClean="0">
                <a:solidFill>
                  <a:srgbClr val="2DA2BF">
                    <a:lumMod val="75000"/>
                  </a:srgbClr>
                </a:solidFill>
                <a:latin typeface="Verdana" panose="020B0604030504040204" pitchFamily="34" charset="0"/>
                <a:ea typeface="Verdana" panose="020B0604030504040204" pitchFamily="34" charset="0"/>
              </a:rPr>
              <a:t>"UNIVERSITY - INDUSTRY - POLITICS"</a:t>
            </a:r>
            <a:endParaRPr lang="en-US" sz="28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534097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smtClean="0">
                <a:latin typeface="Verdana" panose="020B0604030504040204" pitchFamily="34" charset="0"/>
                <a:ea typeface="Verdana" panose="020B0604030504040204" pitchFamily="34" charset="0"/>
              </a:rPr>
              <a:t>Internationalization </a:t>
            </a:r>
            <a:r>
              <a:rPr lang="en-US" sz="2000" b="1" dirty="0" smtClean="0">
                <a:latin typeface="Verdana" panose="020B0604030504040204" pitchFamily="34" charset="0"/>
                <a:ea typeface="Verdana" panose="020B0604030504040204" pitchFamily="34" charset="0"/>
              </a:rPr>
              <a:t/>
            </a:r>
            <a:br>
              <a:rPr lang="en-US" sz="2000" b="1" dirty="0" smtClean="0">
                <a:latin typeface="Verdana" panose="020B0604030504040204" pitchFamily="34" charset="0"/>
                <a:ea typeface="Verdana" panose="020B0604030504040204" pitchFamily="34" charset="0"/>
              </a:rPr>
            </a:br>
            <a:r>
              <a:rPr lang="en-US" sz="2000" dirty="0" smtClean="0">
                <a:latin typeface="Verdana" panose="020B0604030504040204" pitchFamily="34" charset="0"/>
                <a:ea typeface="Verdana" panose="020B0604030504040204" pitchFamily="34" charset="0"/>
              </a:rPr>
              <a:t>of </a:t>
            </a:r>
            <a:r>
              <a:rPr lang="en-US" sz="2000" dirty="0">
                <a:latin typeface="Verdana" panose="020B0604030504040204" pitchFamily="34" charset="0"/>
                <a:ea typeface="Verdana" panose="020B0604030504040204" pitchFamily="34" charset="0"/>
              </a:rPr>
              <a:t>the social and educational environment </a:t>
            </a:r>
            <a:r>
              <a:rPr lang="en-US" sz="2000" dirty="0" smtClean="0">
                <a:latin typeface="Verdana" panose="020B0604030504040204" pitchFamily="34" charset="0"/>
                <a:ea typeface="Verdana" panose="020B0604030504040204" pitchFamily="34" charset="0"/>
              </a:rPr>
              <a:t/>
            </a:r>
            <a:br>
              <a:rPr lang="en-US" sz="2000" dirty="0" smtClean="0">
                <a:latin typeface="Verdana" panose="020B0604030504040204" pitchFamily="34" charset="0"/>
                <a:ea typeface="Verdana" panose="020B0604030504040204" pitchFamily="34" charset="0"/>
              </a:rPr>
            </a:br>
            <a:r>
              <a:rPr lang="en-US" sz="2000" dirty="0" smtClean="0">
                <a:latin typeface="Verdana" panose="020B0604030504040204" pitchFamily="34" charset="0"/>
                <a:ea typeface="Verdana" panose="020B0604030504040204" pitchFamily="34" charset="0"/>
              </a:rPr>
              <a:t>in </a:t>
            </a:r>
            <a:r>
              <a:rPr lang="en-US" sz="2000" dirty="0">
                <a:latin typeface="Verdana" panose="020B0604030504040204" pitchFamily="34" charset="0"/>
                <a:ea typeface="Verdana" panose="020B0604030504040204" pitchFamily="34" charset="0"/>
              </a:rPr>
              <a:t>higher schools</a:t>
            </a:r>
          </a:p>
        </p:txBody>
      </p:sp>
      <p:graphicFrame>
        <p:nvGraphicFramePr>
          <p:cNvPr id="4" name="Table 3"/>
          <p:cNvGraphicFramePr>
            <a:graphicFrameLocks noGrp="1"/>
          </p:cNvGraphicFramePr>
          <p:nvPr>
            <p:extLst>
              <p:ext uri="{D42A27DB-BD31-4B8C-83A1-F6EECF244321}">
                <p14:modId xmlns:p14="http://schemas.microsoft.com/office/powerpoint/2010/main" val="2457490578"/>
              </p:ext>
            </p:extLst>
          </p:nvPr>
        </p:nvGraphicFramePr>
        <p:xfrm>
          <a:off x="304800" y="2057400"/>
          <a:ext cx="8534400" cy="4177380"/>
        </p:xfrm>
        <a:graphic>
          <a:graphicData uri="http://schemas.openxmlformats.org/drawingml/2006/table">
            <a:tbl>
              <a:tblPr firstRow="1" firstCol="1" bandRow="1">
                <a:tableStyleId>{69012ECD-51FC-41F1-AA8D-1B2483CD663E}</a:tableStyleId>
              </a:tblPr>
              <a:tblGrid>
                <a:gridCol w="3505200"/>
                <a:gridCol w="5029200"/>
              </a:tblGrid>
              <a:tr h="236220">
                <a:tc>
                  <a:txBody>
                    <a:bodyPr/>
                    <a:lstStyle/>
                    <a:p>
                      <a:pPr algn="ctr">
                        <a:lnSpc>
                          <a:spcPct val="115000"/>
                        </a:lnSpc>
                        <a:spcAft>
                          <a:spcPts val="0"/>
                        </a:spcAft>
                      </a:pPr>
                      <a:r>
                        <a:rPr lang="en-US" sz="1200" dirty="0" smtClean="0">
                          <a:effectLst/>
                          <a:latin typeface="Verdana" panose="020B0604030504040204" pitchFamily="34" charset="0"/>
                          <a:ea typeface="Verdana" panose="020B0604030504040204" pitchFamily="34" charset="0"/>
                        </a:rPr>
                        <a:t>Measure</a:t>
                      </a:r>
                      <a:endParaRPr lang="en-US" sz="1200" dirty="0">
                        <a:effectLst/>
                        <a:latin typeface="Verdana" panose="020B0604030504040204" pitchFamily="34" charset="0"/>
                        <a:ea typeface="Verdana" panose="020B0604030504040204" pitchFamily="34" charset="0"/>
                        <a:cs typeface="Times New Roman"/>
                      </a:endParaRPr>
                    </a:p>
                  </a:txBody>
                  <a:tcPr marL="68580" marR="68580" marT="0" marB="0" anchor="ctr"/>
                </a:tc>
                <a:tc>
                  <a:txBody>
                    <a:bodyPr/>
                    <a:lstStyle/>
                    <a:p>
                      <a:pPr algn="ctr">
                        <a:lnSpc>
                          <a:spcPct val="115000"/>
                        </a:lnSpc>
                        <a:spcAft>
                          <a:spcPts val="0"/>
                        </a:spcAft>
                      </a:pPr>
                      <a:r>
                        <a:rPr lang="en-US" sz="1200" dirty="0" smtClean="0">
                          <a:effectLst/>
                          <a:latin typeface="Verdana" panose="020B0604030504040204" pitchFamily="34" charset="0"/>
                          <a:ea typeface="Verdana" panose="020B0604030504040204" pitchFamily="34" charset="0"/>
                        </a:rPr>
                        <a:t>Suggestions</a:t>
                      </a:r>
                      <a:endParaRPr lang="en-US" sz="1200" dirty="0">
                        <a:effectLst/>
                        <a:latin typeface="Verdana" panose="020B0604030504040204" pitchFamily="34" charset="0"/>
                        <a:ea typeface="Verdana" panose="020B0604030504040204" pitchFamily="34" charset="0"/>
                        <a:cs typeface="Times New Roman"/>
                      </a:endParaRPr>
                    </a:p>
                  </a:txBody>
                  <a:tcPr marL="68580" marR="68580" marT="0" marB="0" anchor="ctr"/>
                </a:tc>
              </a:tr>
              <a:tr h="1602645">
                <a:tc>
                  <a:txBody>
                    <a:bodyPr/>
                    <a:lstStyle/>
                    <a:p>
                      <a:pPr algn="just">
                        <a:lnSpc>
                          <a:spcPct val="115000"/>
                        </a:lnSpc>
                        <a:spcAft>
                          <a:spcPts val="0"/>
                        </a:spcAft>
                      </a:pPr>
                      <a:r>
                        <a:rPr lang="en-US" sz="1200" dirty="0">
                          <a:effectLst/>
                          <a:latin typeface="Verdana" panose="020B0604030504040204" pitchFamily="34" charset="0"/>
                          <a:ea typeface="Verdana" panose="020B0604030504040204" pitchFamily="34" charset="0"/>
                        </a:rPr>
                        <a:t>1</a:t>
                      </a:r>
                      <a:r>
                        <a:rPr lang="bg-BG" sz="1200" dirty="0">
                          <a:effectLst/>
                          <a:latin typeface="Verdana" panose="020B0604030504040204" pitchFamily="34" charset="0"/>
                          <a:ea typeface="Verdana" panose="020B0604030504040204" pitchFamily="34" charset="0"/>
                        </a:rPr>
                        <a:t>.</a:t>
                      </a:r>
                      <a:r>
                        <a:rPr lang="en-US" sz="1200" dirty="0">
                          <a:effectLst/>
                          <a:latin typeface="Verdana" panose="020B0604030504040204" pitchFamily="34" charset="0"/>
                          <a:ea typeface="Verdana" panose="020B0604030504040204" pitchFamily="34" charset="0"/>
                        </a:rPr>
                        <a:t> </a:t>
                      </a:r>
                      <a:r>
                        <a:rPr lang="en-US" sz="1200" dirty="0" smtClean="0">
                          <a:effectLst/>
                          <a:latin typeface="Verdana" panose="020B0604030504040204" pitchFamily="34" charset="0"/>
                          <a:ea typeface="Verdana" panose="020B0604030504040204" pitchFamily="34" charset="0"/>
                        </a:rPr>
                        <a:t>Increasing the readiness of the academic staff, the employees in the administration and the students for work in a multicultural and multilingual environment.</a:t>
                      </a:r>
                      <a:endParaRPr lang="en-US" sz="1200" dirty="0">
                        <a:effectLst/>
                        <a:latin typeface="Verdana" panose="020B0604030504040204" pitchFamily="34" charset="0"/>
                        <a:ea typeface="Verdana" panose="020B0604030504040204" pitchFamily="34" charset="0"/>
                        <a:cs typeface="Times New Roman"/>
                      </a:endParaRPr>
                    </a:p>
                  </a:txBody>
                  <a:tcPr marL="68580" marR="68580" marT="0" marB="0" anchor="ctr">
                    <a:solidFill>
                      <a:schemeClr val="accent3">
                        <a:lumMod val="40000"/>
                        <a:lumOff val="60000"/>
                      </a:schemeClr>
                    </a:solidFill>
                  </a:tcPr>
                </a:tc>
                <a:tc>
                  <a:txBody>
                    <a:bodyPr/>
                    <a:lstStyle/>
                    <a:p>
                      <a:pPr marL="171450" indent="-171450" algn="just">
                        <a:lnSpc>
                          <a:spcPct val="115000"/>
                        </a:lnSpc>
                        <a:spcAft>
                          <a:spcPts val="0"/>
                        </a:spcAft>
                        <a:buFont typeface="Wingdings" panose="05000000000000000000" pitchFamily="2" charset="2"/>
                        <a:buChar char="Ø"/>
                      </a:pPr>
                      <a:r>
                        <a:rPr lang="en-US" sz="1200" i="1" dirty="0" smtClean="0">
                          <a:effectLst/>
                          <a:latin typeface="Verdana" panose="020B0604030504040204" pitchFamily="34" charset="0"/>
                          <a:ea typeface="Verdana" panose="020B0604030504040204" pitchFamily="34" charset="0"/>
                        </a:rPr>
                        <a:t>To stimulate the participation of teachers and employees in language courses by: bearing the costs of the course, the opportunity to attend the course during working hours, additional points for certification, etc.</a:t>
                      </a:r>
                    </a:p>
                    <a:p>
                      <a:pPr marL="171450" indent="-171450" algn="just">
                        <a:lnSpc>
                          <a:spcPct val="115000"/>
                        </a:lnSpc>
                        <a:spcAft>
                          <a:spcPts val="0"/>
                        </a:spcAft>
                        <a:buFont typeface="Wingdings" panose="05000000000000000000" pitchFamily="2" charset="2"/>
                        <a:buChar char="Ø"/>
                      </a:pPr>
                      <a:r>
                        <a:rPr lang="en-US" sz="1200" i="1" dirty="0" smtClean="0">
                          <a:effectLst/>
                          <a:latin typeface="Verdana" panose="020B0604030504040204" pitchFamily="34" charset="0"/>
                          <a:ea typeface="Verdana" panose="020B0604030504040204" pitchFamily="34" charset="0"/>
                        </a:rPr>
                        <a:t>To increase the foreign language classes provided in the curriculum of all specialties</a:t>
                      </a:r>
                      <a:endParaRPr lang="en-US" sz="1200" i="1" dirty="0">
                        <a:effectLst/>
                        <a:latin typeface="Verdana" panose="020B0604030504040204" pitchFamily="34" charset="0"/>
                        <a:ea typeface="Verdana" panose="020B0604030504040204" pitchFamily="34" charset="0"/>
                        <a:cs typeface="Times New Roman"/>
                      </a:endParaRPr>
                    </a:p>
                  </a:txBody>
                  <a:tcPr marL="68580" marR="68580" marT="0" marB="0" anchor="ctr">
                    <a:solidFill>
                      <a:schemeClr val="accent3">
                        <a:lumMod val="20000"/>
                        <a:lumOff val="80000"/>
                      </a:schemeClr>
                    </a:solidFill>
                  </a:tcPr>
                </a:tc>
              </a:tr>
              <a:tr h="1007904">
                <a:tc>
                  <a:txBody>
                    <a:bodyPr/>
                    <a:lstStyle/>
                    <a:p>
                      <a:pPr algn="just">
                        <a:lnSpc>
                          <a:spcPct val="115000"/>
                        </a:lnSpc>
                        <a:spcAft>
                          <a:spcPts val="0"/>
                        </a:spcAft>
                      </a:pPr>
                      <a:r>
                        <a:rPr lang="bg-BG" sz="1200" dirty="0">
                          <a:effectLst/>
                          <a:latin typeface="Verdana" panose="020B0604030504040204" pitchFamily="34" charset="0"/>
                          <a:ea typeface="Verdana" panose="020B0604030504040204" pitchFamily="34" charset="0"/>
                        </a:rPr>
                        <a:t>2.</a:t>
                      </a:r>
                      <a:r>
                        <a:rPr lang="en-US" sz="1200" dirty="0">
                          <a:effectLst/>
                          <a:latin typeface="Verdana" panose="020B0604030504040204" pitchFamily="34" charset="0"/>
                          <a:ea typeface="Verdana" panose="020B0604030504040204" pitchFamily="34" charset="0"/>
                        </a:rPr>
                        <a:t> </a:t>
                      </a:r>
                      <a:r>
                        <a:rPr lang="en-US" sz="1200" dirty="0" smtClean="0">
                          <a:effectLst/>
                          <a:latin typeface="Verdana" panose="020B0604030504040204" pitchFamily="34" charset="0"/>
                          <a:ea typeface="Verdana" panose="020B0604030504040204" pitchFamily="34" charset="0"/>
                        </a:rPr>
                        <a:t>Stimulating the preparation and publishing of textbooks, teaching aids and monographs in foreign languages.</a:t>
                      </a:r>
                      <a:endParaRPr lang="en-US" sz="1200" dirty="0">
                        <a:effectLst/>
                        <a:latin typeface="Verdana" panose="020B0604030504040204" pitchFamily="34" charset="0"/>
                        <a:ea typeface="Verdana" panose="020B0604030504040204" pitchFamily="34" charset="0"/>
                        <a:cs typeface="Times New Roman"/>
                      </a:endParaRPr>
                    </a:p>
                  </a:txBody>
                  <a:tcPr marL="68580" marR="68580" marT="0" marB="0" anchor="ctr">
                    <a:solidFill>
                      <a:schemeClr val="accent5">
                        <a:lumMod val="40000"/>
                        <a:lumOff val="60000"/>
                      </a:schemeClr>
                    </a:solidFill>
                  </a:tcPr>
                </a:tc>
                <a:tc>
                  <a:txBody>
                    <a:bodyPr/>
                    <a:lstStyle/>
                    <a:p>
                      <a:pPr marL="171450" indent="-171450" algn="just">
                        <a:lnSpc>
                          <a:spcPct val="115000"/>
                        </a:lnSpc>
                        <a:spcAft>
                          <a:spcPts val="0"/>
                        </a:spcAft>
                        <a:buFont typeface="Wingdings" panose="05000000000000000000" pitchFamily="2" charset="2"/>
                        <a:buChar char="Ø"/>
                      </a:pPr>
                      <a:r>
                        <a:rPr lang="en-US" sz="1200" i="1" dirty="0" smtClean="0">
                          <a:effectLst/>
                          <a:latin typeface="Verdana" panose="020B0604030504040204" pitchFamily="34" charset="0"/>
                          <a:ea typeface="Verdana" panose="020B0604030504040204" pitchFamily="34" charset="0"/>
                        </a:rPr>
                        <a:t>The criteria for attestation should include a certain number of points for the preparation and publication of student books, teaching aids and monographs in foreign languages.</a:t>
                      </a:r>
                      <a:endParaRPr lang="en-US" sz="1200" i="1" dirty="0">
                        <a:effectLst/>
                        <a:latin typeface="Verdana" panose="020B0604030504040204" pitchFamily="34" charset="0"/>
                        <a:ea typeface="Verdana" panose="020B0604030504040204" pitchFamily="34" charset="0"/>
                        <a:cs typeface="Times New Roman"/>
                      </a:endParaRPr>
                    </a:p>
                  </a:txBody>
                  <a:tcPr marL="68580" marR="68580" marT="0" marB="0" anchor="ctr">
                    <a:solidFill>
                      <a:schemeClr val="accent5">
                        <a:lumMod val="20000"/>
                        <a:lumOff val="80000"/>
                      </a:schemeClr>
                    </a:solidFill>
                  </a:tcPr>
                </a:tc>
              </a:tr>
              <a:tr h="1330611">
                <a:tc>
                  <a:txBody>
                    <a:bodyPr/>
                    <a:lstStyle/>
                    <a:p>
                      <a:pPr algn="just">
                        <a:lnSpc>
                          <a:spcPct val="115000"/>
                        </a:lnSpc>
                        <a:spcAft>
                          <a:spcPts val="0"/>
                        </a:spcAft>
                      </a:pPr>
                      <a:r>
                        <a:rPr lang="bg-BG" sz="1200" dirty="0" smtClean="0">
                          <a:effectLst/>
                          <a:latin typeface="Verdana" panose="020B0604030504040204" pitchFamily="34" charset="0"/>
                          <a:ea typeface="Verdana" panose="020B0604030504040204" pitchFamily="34" charset="0"/>
                        </a:rPr>
                        <a:t>3.</a:t>
                      </a:r>
                      <a:r>
                        <a:rPr lang="en-US" sz="1200" dirty="0" smtClean="0">
                          <a:effectLst/>
                          <a:latin typeface="Verdana" panose="020B0604030504040204" pitchFamily="34" charset="0"/>
                          <a:ea typeface="Verdana" panose="020B0604030504040204" pitchFamily="34" charset="0"/>
                        </a:rPr>
                        <a:t> Making contacts with the Bulgarian diaspora and with Bulgarian schools abroad in order to attract students from Bulgarian communities.</a:t>
                      </a:r>
                      <a:endParaRPr lang="en-US" sz="1200" dirty="0">
                        <a:effectLst/>
                        <a:latin typeface="Verdana" panose="020B0604030504040204" pitchFamily="34" charset="0"/>
                        <a:ea typeface="Verdana" panose="020B0604030504040204" pitchFamily="34" charset="0"/>
                        <a:cs typeface="Times New Roman"/>
                      </a:endParaRPr>
                    </a:p>
                  </a:txBody>
                  <a:tcPr marL="68580" marR="68580" marT="0" marB="0" anchor="ctr">
                    <a:solidFill>
                      <a:schemeClr val="accent6">
                        <a:lumMod val="40000"/>
                        <a:lumOff val="60000"/>
                      </a:schemeClr>
                    </a:solidFill>
                  </a:tcPr>
                </a:tc>
                <a:tc>
                  <a:txBody>
                    <a:bodyPr/>
                    <a:lstStyle/>
                    <a:p>
                      <a:pPr marL="171450" indent="-171450" algn="just">
                        <a:lnSpc>
                          <a:spcPct val="115000"/>
                        </a:lnSpc>
                        <a:spcAft>
                          <a:spcPts val="0"/>
                        </a:spcAft>
                        <a:buFont typeface="Wingdings" panose="05000000000000000000" pitchFamily="2" charset="2"/>
                        <a:buChar char="Ø"/>
                      </a:pPr>
                      <a:r>
                        <a:rPr lang="en-US" sz="1200" i="1" dirty="0" smtClean="0">
                          <a:effectLst/>
                          <a:latin typeface="Verdana" panose="020B0604030504040204" pitchFamily="34" charset="0"/>
                          <a:ea typeface="Verdana" panose="020B0604030504040204" pitchFamily="34" charset="0"/>
                        </a:rPr>
                        <a:t>To organize at local/national level periodic meetings with the management of these schools and forums in order to present online Bulgarian universities</a:t>
                      </a:r>
                      <a:endParaRPr lang="en-US" sz="1200" i="1" dirty="0">
                        <a:effectLst/>
                        <a:latin typeface="Verdana" panose="020B0604030504040204" pitchFamily="34" charset="0"/>
                        <a:ea typeface="Verdana" panose="020B0604030504040204" pitchFamily="34" charset="0"/>
                        <a:cs typeface="Times New Roman"/>
                      </a:endParaRPr>
                    </a:p>
                  </a:txBody>
                  <a:tcPr marL="68580" marR="68580" marT="0" marB="0" anchor="ctr">
                    <a:solidFill>
                      <a:schemeClr val="accent6">
                        <a:lumMod val="20000"/>
                        <a:lumOff val="80000"/>
                      </a:schemeClr>
                    </a:solidFill>
                  </a:tcPr>
                </a:tc>
              </a:tr>
            </a:tbl>
          </a:graphicData>
        </a:graphic>
      </p:graphicFrame>
    </p:spTree>
    <p:extLst>
      <p:ext uri="{BB962C8B-B14F-4D97-AF65-F5344CB8AC3E}">
        <p14:creationId xmlns:p14="http://schemas.microsoft.com/office/powerpoint/2010/main" val="39620986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smtClean="0">
                <a:solidFill>
                  <a:srgbClr val="2DA2BF">
                    <a:lumMod val="75000"/>
                  </a:srgbClr>
                </a:solidFill>
                <a:latin typeface="Verdana" panose="020B0604030504040204" pitchFamily="34" charset="0"/>
                <a:ea typeface="Verdana" panose="020B0604030504040204" pitchFamily="34" charset="0"/>
              </a:rPr>
              <a:t>Internationalization </a:t>
            </a:r>
            <a:r>
              <a:rPr lang="en-US" sz="2000" b="1" dirty="0">
                <a:solidFill>
                  <a:srgbClr val="2DA2BF">
                    <a:lumMod val="75000"/>
                  </a:srgbClr>
                </a:solidFill>
                <a:latin typeface="Verdana" panose="020B0604030504040204" pitchFamily="34" charset="0"/>
                <a:ea typeface="Verdana" panose="020B0604030504040204" pitchFamily="34" charset="0"/>
              </a:rPr>
              <a:t/>
            </a:r>
            <a:br>
              <a:rPr lang="en-US" sz="2000" b="1" dirty="0">
                <a:solidFill>
                  <a:srgbClr val="2DA2BF">
                    <a:lumMod val="75000"/>
                  </a:srgbClr>
                </a:solidFill>
                <a:latin typeface="Verdana" panose="020B0604030504040204" pitchFamily="34" charset="0"/>
                <a:ea typeface="Verdana" panose="020B0604030504040204" pitchFamily="34" charset="0"/>
              </a:rPr>
            </a:br>
            <a:r>
              <a:rPr lang="en-US" sz="2000" dirty="0">
                <a:solidFill>
                  <a:srgbClr val="2DA2BF">
                    <a:lumMod val="75000"/>
                  </a:srgbClr>
                </a:solidFill>
                <a:latin typeface="Verdana" panose="020B0604030504040204" pitchFamily="34" charset="0"/>
                <a:ea typeface="Verdana" panose="020B0604030504040204" pitchFamily="34" charset="0"/>
              </a:rPr>
              <a:t>of the social and educational environment </a:t>
            </a:r>
            <a:br>
              <a:rPr lang="en-US" sz="2000" dirty="0">
                <a:solidFill>
                  <a:srgbClr val="2DA2BF">
                    <a:lumMod val="75000"/>
                  </a:srgbClr>
                </a:solidFill>
                <a:latin typeface="Verdana" panose="020B0604030504040204" pitchFamily="34" charset="0"/>
                <a:ea typeface="Verdana" panose="020B0604030504040204" pitchFamily="34" charset="0"/>
              </a:rPr>
            </a:br>
            <a:r>
              <a:rPr lang="en-US" sz="2000" dirty="0">
                <a:solidFill>
                  <a:srgbClr val="2DA2BF">
                    <a:lumMod val="75000"/>
                  </a:srgbClr>
                </a:solidFill>
                <a:latin typeface="Verdana" panose="020B0604030504040204" pitchFamily="34" charset="0"/>
                <a:ea typeface="Verdana" panose="020B0604030504040204" pitchFamily="34" charset="0"/>
              </a:rPr>
              <a:t>in higher schools</a:t>
            </a:r>
            <a:endParaRPr lang="en-US" sz="2000" dirty="0">
              <a:latin typeface="Verdana" panose="020B0604030504040204" pitchFamily="34" charset="0"/>
              <a:ea typeface="Verdana" panose="020B0604030504040204" pitchFamily="34" charset="0"/>
            </a:endParaRPr>
          </a:p>
        </p:txBody>
      </p:sp>
      <p:sp>
        <p:nvSpPr>
          <p:cNvPr id="3" name="Rectangle 2"/>
          <p:cNvSpPr/>
          <p:nvPr/>
        </p:nvSpPr>
        <p:spPr>
          <a:xfrm>
            <a:off x="464127" y="1676400"/>
            <a:ext cx="8305800" cy="1118768"/>
          </a:xfrm>
          <a:prstGeom prst="rect">
            <a:avLst/>
          </a:prstGeom>
        </p:spPr>
        <p:txBody>
          <a:bodyPr wrap="square">
            <a:spAutoFit/>
          </a:bodyPr>
          <a:lstStyle/>
          <a:p>
            <a:pPr algn="just">
              <a:lnSpc>
                <a:spcPct val="115000"/>
              </a:lnSpc>
            </a:pPr>
            <a:r>
              <a:rPr lang="ru-RU" sz="1200" b="1" dirty="0" smtClean="0">
                <a:solidFill>
                  <a:prstClr val="black"/>
                </a:solidFill>
                <a:latin typeface="Verdana" panose="020B0604030504040204" pitchFamily="34" charset="0"/>
                <a:ea typeface="Verdana" panose="020B0604030504040204" pitchFamily="34" charset="0"/>
                <a:cs typeface="Times New Roman"/>
              </a:rPr>
              <a:t>4. </a:t>
            </a:r>
            <a:r>
              <a:rPr lang="en-US" sz="1200" b="1" dirty="0">
                <a:solidFill>
                  <a:prstClr val="black"/>
                </a:solidFill>
                <a:latin typeface="Verdana" panose="020B0604030504040204" pitchFamily="34" charset="0"/>
                <a:ea typeface="Verdana" panose="020B0604030504040204" pitchFamily="34" charset="0"/>
                <a:cs typeface="Times New Roman"/>
              </a:rPr>
              <a:t>Opening of specialties and programs in a foreign language in all educational degrees to attract a larger number of foreign students. </a:t>
            </a:r>
            <a:r>
              <a:rPr lang="en-US" sz="1200" dirty="0">
                <a:solidFill>
                  <a:prstClr val="black"/>
                </a:solidFill>
                <a:latin typeface="Verdana" panose="020B0604030504040204" pitchFamily="34" charset="0"/>
                <a:ea typeface="Verdana" panose="020B0604030504040204" pitchFamily="34" charset="0"/>
                <a:cs typeface="Times New Roman"/>
              </a:rPr>
              <a:t>Currently TU-Varna offers foreign language training </a:t>
            </a:r>
            <a:r>
              <a:rPr lang="en-US" sz="1200" dirty="0" smtClean="0">
                <a:solidFill>
                  <a:prstClr val="black"/>
                </a:solidFill>
                <a:latin typeface="Verdana" panose="020B0604030504040204" pitchFamily="34" charset="0"/>
                <a:ea typeface="Verdana" panose="020B0604030504040204" pitchFamily="34" charset="0"/>
                <a:cs typeface="Times New Roman"/>
              </a:rPr>
              <a:t>as following:</a:t>
            </a:r>
            <a:endParaRPr lang="ru-RU" sz="1200" dirty="0" smtClean="0">
              <a:solidFill>
                <a:prstClr val="black"/>
              </a:solidFill>
              <a:latin typeface="Verdana" panose="020B0604030504040204" pitchFamily="34" charset="0"/>
              <a:ea typeface="Verdana" panose="020B0604030504040204" pitchFamily="34" charset="0"/>
              <a:cs typeface="Times New Roman"/>
            </a:endParaRPr>
          </a:p>
          <a:p>
            <a:pPr>
              <a:lnSpc>
                <a:spcPct val="115000"/>
              </a:lnSpc>
            </a:pPr>
            <a:endParaRPr lang="en-US" sz="1200" dirty="0">
              <a:solidFill>
                <a:prstClr val="black"/>
              </a:solidFill>
              <a:latin typeface="Verdana" panose="020B0604030504040204" pitchFamily="34" charset="0"/>
              <a:ea typeface="Verdana" panose="020B0604030504040204" pitchFamily="34" charset="0"/>
              <a:cs typeface="Times New Roman"/>
            </a:endParaRPr>
          </a:p>
          <a:p>
            <a:pPr>
              <a:lnSpc>
                <a:spcPct val="115000"/>
              </a:lnSpc>
            </a:pPr>
            <a:endParaRPr lang="bg-BG" sz="1000" b="1" dirty="0" smtClean="0">
              <a:solidFill>
                <a:prstClr val="black"/>
              </a:solidFill>
              <a:latin typeface="Centaur" panose="020305040502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903046294"/>
              </p:ext>
            </p:extLst>
          </p:nvPr>
        </p:nvGraphicFramePr>
        <p:xfrm>
          <a:off x="450271" y="2514600"/>
          <a:ext cx="8305800" cy="2595880"/>
        </p:xfrm>
        <a:graphic>
          <a:graphicData uri="http://schemas.openxmlformats.org/drawingml/2006/table">
            <a:tbl>
              <a:tblPr firstRow="1" bandRow="1">
                <a:tableStyleId>{5C22544A-7EE6-4342-B048-85BDC9FD1C3A}</a:tableStyleId>
              </a:tblPr>
              <a:tblGrid>
                <a:gridCol w="3947311"/>
                <a:gridCol w="4358489"/>
              </a:tblGrid>
              <a:tr h="370840">
                <a:tc>
                  <a:txBody>
                    <a:bodyPr/>
                    <a:lstStyle/>
                    <a:p>
                      <a:pPr algn="ctr"/>
                      <a:r>
                        <a:rPr lang="ru-RU" sz="1200" dirty="0" smtClean="0">
                          <a:solidFill>
                            <a:srgbClr val="FFFFCC"/>
                          </a:solidFill>
                          <a:latin typeface="Verdana" panose="020B0604030504040204" pitchFamily="34" charset="0"/>
                          <a:ea typeface="Verdana" panose="020B0604030504040204" pitchFamily="34" charset="0"/>
                          <a:cs typeface="Times New Roman"/>
                        </a:rPr>
                        <a:t>12 </a:t>
                      </a:r>
                      <a:r>
                        <a:rPr lang="en-US" sz="1200" dirty="0" smtClean="0">
                          <a:solidFill>
                            <a:srgbClr val="FFFFCC"/>
                          </a:solidFill>
                          <a:latin typeface="Verdana" panose="020B0604030504040204" pitchFamily="34" charset="0"/>
                          <a:ea typeface="Verdana" panose="020B0604030504040204" pitchFamily="34" charset="0"/>
                          <a:cs typeface="Times New Roman"/>
                        </a:rPr>
                        <a:t>Bachelor programs</a:t>
                      </a:r>
                      <a:endParaRPr lang="en-US" sz="1200" dirty="0">
                        <a:solidFill>
                          <a:srgbClr val="FFFFCC"/>
                        </a:solidFill>
                        <a:latin typeface="Verdana" panose="020B0604030504040204" pitchFamily="34" charset="0"/>
                        <a:ea typeface="Verdana" panose="020B0604030504040204" pitchFamily="34" charset="0"/>
                      </a:endParaRPr>
                    </a:p>
                  </a:txBody>
                  <a:tcPr anchor="ctr"/>
                </a:tc>
                <a:tc>
                  <a:txBody>
                    <a:bodyPr/>
                    <a:lstStyle/>
                    <a:p>
                      <a:pPr algn="ctr"/>
                      <a:r>
                        <a:rPr lang="bg-BG" sz="1200" dirty="0" smtClean="0">
                          <a:solidFill>
                            <a:srgbClr val="FFCC99"/>
                          </a:solidFill>
                          <a:latin typeface="Verdana" panose="020B0604030504040204" pitchFamily="34" charset="0"/>
                          <a:ea typeface="Verdana" panose="020B0604030504040204" pitchFamily="34" charset="0"/>
                        </a:rPr>
                        <a:t>14 </a:t>
                      </a:r>
                      <a:r>
                        <a:rPr lang="en-US" sz="1200" dirty="0" smtClean="0">
                          <a:solidFill>
                            <a:srgbClr val="FFCC99"/>
                          </a:solidFill>
                          <a:latin typeface="Verdana" panose="020B0604030504040204" pitchFamily="34" charset="0"/>
                          <a:ea typeface="Verdana" panose="020B0604030504040204" pitchFamily="34" charset="0"/>
                        </a:rPr>
                        <a:t>Master programs</a:t>
                      </a:r>
                      <a:endParaRPr lang="en-US" sz="1200" dirty="0">
                        <a:solidFill>
                          <a:srgbClr val="FFCC99"/>
                        </a:solidFill>
                        <a:latin typeface="Verdana" panose="020B0604030504040204" pitchFamily="34" charset="0"/>
                        <a:ea typeface="Verdana" panose="020B0604030504040204" pitchFamily="34" charset="0"/>
                      </a:endParaRPr>
                    </a:p>
                  </a:txBody>
                  <a:tcPr anchor="ctr"/>
                </a:tc>
              </a:tr>
              <a:tr h="370840">
                <a:tc>
                  <a:txBody>
                    <a:bodyPr/>
                    <a:lstStyle/>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Software and internet technologies</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Computing</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Information and communication technologies </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Electronics</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Electrical engineering and renewable energy sources</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Heat engineering and renewable energy sources</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Navigation</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Marine engineering</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Naval architecture and marine engineering</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Agronomy</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Technological entrepreneurship and innovation</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Industrial Management</a:t>
                      </a:r>
                    </a:p>
                    <a:p>
                      <a:pPr marL="171450" indent="-171450">
                        <a:lnSpc>
                          <a:spcPct val="100000"/>
                        </a:lnSpc>
                        <a:buFont typeface="Arial" panose="020B0604020202020204" pitchFamily="34" charset="0"/>
                        <a:buChar char="•"/>
                      </a:pPr>
                      <a:r>
                        <a:rPr lang="en-US" sz="1000" dirty="0" smtClean="0">
                          <a:solidFill>
                            <a:prstClr val="black"/>
                          </a:solidFill>
                          <a:latin typeface="Verdana" panose="020B0604030504040204" pitchFamily="34" charset="0"/>
                          <a:ea typeface="Verdana" panose="020B0604030504040204" pitchFamily="34" charset="0"/>
                          <a:cs typeface="Times New Roman"/>
                        </a:rPr>
                        <a:t>Social management</a:t>
                      </a:r>
                      <a:endParaRPr lang="en-US" sz="1000" dirty="0">
                        <a:latin typeface="Verdana" panose="020B0604030504040204" pitchFamily="34" charset="0"/>
                        <a:ea typeface="Verdana" panose="020B0604030504040204" pitchFamily="34" charset="0"/>
                      </a:endParaRPr>
                    </a:p>
                  </a:txBody>
                  <a:tcPr>
                    <a:solidFill>
                      <a:srgbClr val="FFFFCC"/>
                    </a:solidFill>
                  </a:tcPr>
                </a:tc>
                <a:tc>
                  <a:txBody>
                    <a:bodyPr/>
                    <a:lstStyle/>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Software engineering</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Computing</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Telecommunication and mobile technologies</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Electronics</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Renewable energy sources</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Heat engineering and renewable energy sources</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Navigation</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Naval architecture and marine engineering</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Seed production and plant protection</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Production of sowing and planting material</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Technological entrepreneurship and innovation</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Corporate management</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Industrial Management</a:t>
                      </a:r>
                    </a:p>
                    <a:p>
                      <a:pPr marL="171450" indent="-171450">
                        <a:lnSpc>
                          <a:spcPct val="100000"/>
                        </a:lnSpc>
                        <a:buFont typeface="Arial" panose="020B0604020202020204" pitchFamily="34" charset="0"/>
                        <a:buChar char="•"/>
                      </a:pPr>
                      <a:r>
                        <a:rPr lang="en-US" sz="1000" dirty="0" smtClean="0">
                          <a:latin typeface="Verdana" panose="020B0604030504040204" pitchFamily="34" charset="0"/>
                          <a:ea typeface="Verdana" panose="020B0604030504040204" pitchFamily="34" charset="0"/>
                        </a:rPr>
                        <a:t>Social management</a:t>
                      </a:r>
                      <a:endParaRPr lang="en-US" sz="1000" dirty="0">
                        <a:latin typeface="Verdana" panose="020B0604030504040204" pitchFamily="34" charset="0"/>
                        <a:ea typeface="Verdana" panose="020B0604030504040204" pitchFamily="34" charset="0"/>
                      </a:endParaRPr>
                    </a:p>
                  </a:txBody>
                  <a:tcPr>
                    <a:solidFill>
                      <a:srgbClr val="FFCC99"/>
                    </a:solidFill>
                  </a:tcPr>
                </a:tc>
              </a:tr>
            </a:tbl>
          </a:graphicData>
        </a:graphic>
      </p:graphicFrame>
      <p:sp>
        <p:nvSpPr>
          <p:cNvPr id="4" name="Rectangle 3"/>
          <p:cNvSpPr/>
          <p:nvPr/>
        </p:nvSpPr>
        <p:spPr>
          <a:xfrm>
            <a:off x="443343" y="5228317"/>
            <a:ext cx="8319655" cy="1015663"/>
          </a:xfrm>
          <a:prstGeom prst="rect">
            <a:avLst/>
          </a:prstGeom>
        </p:spPr>
        <p:txBody>
          <a:bodyPr wrap="square">
            <a:spAutoFit/>
          </a:bodyPr>
          <a:lstStyle/>
          <a:p>
            <a:r>
              <a:rPr lang="ru-RU" sz="1200" b="1" dirty="0">
                <a:latin typeface="Verdana" panose="020B0604030504040204" pitchFamily="34" charset="0"/>
                <a:ea typeface="Verdana" panose="020B0604030504040204" pitchFamily="34" charset="0"/>
              </a:rPr>
              <a:t>5. </a:t>
            </a:r>
            <a:r>
              <a:rPr lang="en-US" sz="1200" b="1" dirty="0">
                <a:latin typeface="Verdana" panose="020B0604030504040204" pitchFamily="34" charset="0"/>
                <a:ea typeface="Verdana" panose="020B0604030504040204" pitchFamily="34" charset="0"/>
              </a:rPr>
              <a:t>Taking care of foreign students and students of Bulgarian origin who studied and lived in another country before enrolling in a Bulgarian university, from their reception, enrollment and accommodation, through training, to the completion and issuance of a diploma.</a:t>
            </a:r>
            <a:endParaRPr lang="ru-RU" sz="1200" b="1" dirty="0" smtClean="0">
              <a:latin typeface="Verdana" panose="020B0604030504040204" pitchFamily="34" charset="0"/>
              <a:ea typeface="Verdana" panose="020B0604030504040204" pitchFamily="34" charset="0"/>
            </a:endParaRPr>
          </a:p>
          <a:p>
            <a:pPr marL="171450" indent="-171450">
              <a:buFont typeface="Wingdings" panose="05000000000000000000" pitchFamily="2" charset="2"/>
              <a:buChar char="Ø"/>
            </a:pPr>
            <a:r>
              <a:rPr lang="en-US" sz="1200" dirty="0" smtClean="0">
                <a:latin typeface="Verdana" panose="020B0604030504040204" pitchFamily="34" charset="0"/>
                <a:ea typeface="Verdana" panose="020B0604030504040204" pitchFamily="34" charset="0"/>
              </a:rPr>
              <a:t>Appointing a </a:t>
            </a:r>
            <a:r>
              <a:rPr lang="en-US" sz="1200" dirty="0">
                <a:latin typeface="Verdana" panose="020B0604030504040204" pitchFamily="34" charset="0"/>
                <a:ea typeface="Verdana" panose="020B0604030504040204" pitchFamily="34" charset="0"/>
              </a:rPr>
              <a:t>contact persons who speak the native language of the students in order to support their adaptation and the connection with the parents</a:t>
            </a:r>
            <a:endParaRPr lang="ru-RU"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923692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smtClean="0">
                <a:solidFill>
                  <a:srgbClr val="2DA2BF">
                    <a:lumMod val="75000"/>
                  </a:srgbClr>
                </a:solidFill>
                <a:latin typeface="Verdana" panose="020B0604030504040204" pitchFamily="34" charset="0"/>
                <a:ea typeface="Verdana" panose="020B0604030504040204" pitchFamily="34" charset="0"/>
              </a:rPr>
              <a:t>Internationalization </a:t>
            </a:r>
            <a:r>
              <a:rPr lang="en-US" sz="2000" b="1" dirty="0">
                <a:solidFill>
                  <a:srgbClr val="2DA2BF">
                    <a:lumMod val="75000"/>
                  </a:srgbClr>
                </a:solidFill>
                <a:latin typeface="Verdana" panose="020B0604030504040204" pitchFamily="34" charset="0"/>
                <a:ea typeface="Verdana" panose="020B0604030504040204" pitchFamily="34" charset="0"/>
              </a:rPr>
              <a:t/>
            </a:r>
            <a:br>
              <a:rPr lang="en-US" sz="2000" b="1" dirty="0">
                <a:solidFill>
                  <a:srgbClr val="2DA2BF">
                    <a:lumMod val="75000"/>
                  </a:srgbClr>
                </a:solidFill>
                <a:latin typeface="Verdana" panose="020B0604030504040204" pitchFamily="34" charset="0"/>
                <a:ea typeface="Verdana" panose="020B0604030504040204" pitchFamily="34" charset="0"/>
              </a:rPr>
            </a:br>
            <a:r>
              <a:rPr lang="en-US" sz="2000" dirty="0">
                <a:solidFill>
                  <a:srgbClr val="2DA2BF">
                    <a:lumMod val="75000"/>
                  </a:srgbClr>
                </a:solidFill>
                <a:latin typeface="Verdana" panose="020B0604030504040204" pitchFamily="34" charset="0"/>
                <a:ea typeface="Verdana" panose="020B0604030504040204" pitchFamily="34" charset="0"/>
              </a:rPr>
              <a:t>of the social and educational environment </a:t>
            </a:r>
            <a:br>
              <a:rPr lang="en-US" sz="2000" dirty="0">
                <a:solidFill>
                  <a:srgbClr val="2DA2BF">
                    <a:lumMod val="75000"/>
                  </a:srgbClr>
                </a:solidFill>
                <a:latin typeface="Verdana" panose="020B0604030504040204" pitchFamily="34" charset="0"/>
                <a:ea typeface="Verdana" panose="020B0604030504040204" pitchFamily="34" charset="0"/>
              </a:rPr>
            </a:br>
            <a:r>
              <a:rPr lang="en-US" sz="2000" dirty="0">
                <a:solidFill>
                  <a:srgbClr val="2DA2BF">
                    <a:lumMod val="75000"/>
                  </a:srgbClr>
                </a:solidFill>
                <a:latin typeface="Verdana" panose="020B0604030504040204" pitchFamily="34" charset="0"/>
                <a:ea typeface="Verdana" panose="020B0604030504040204" pitchFamily="34" charset="0"/>
              </a:rPr>
              <a:t>in higher schools</a:t>
            </a:r>
            <a:endParaRPr lang="en-US" sz="2000" dirty="0">
              <a:latin typeface="Verdana" panose="020B0604030504040204" pitchFamily="34" charset="0"/>
              <a:ea typeface="Verdana" panose="020B0604030504040204" pitchFamily="34" charset="0"/>
            </a:endParaRPr>
          </a:p>
        </p:txBody>
      </p:sp>
      <p:sp>
        <p:nvSpPr>
          <p:cNvPr id="6" name="Rectangle 5"/>
          <p:cNvSpPr/>
          <p:nvPr/>
        </p:nvSpPr>
        <p:spPr>
          <a:xfrm>
            <a:off x="457200" y="1981200"/>
            <a:ext cx="7848600" cy="369332"/>
          </a:xfrm>
          <a:prstGeom prst="rect">
            <a:avLst/>
          </a:prstGeom>
        </p:spPr>
        <p:txBody>
          <a:bodyPr wrap="square">
            <a:spAutoFit/>
          </a:bodyPr>
          <a:lstStyle/>
          <a:p>
            <a:r>
              <a:rPr lang="en-US" b="1" dirty="0">
                <a:solidFill>
                  <a:schemeClr val="accent3">
                    <a:lumMod val="75000"/>
                  </a:schemeClr>
                </a:solidFill>
                <a:latin typeface="Verdana" panose="020B0604030504040204" pitchFamily="34" charset="0"/>
                <a:ea typeface="Verdana" panose="020B0604030504040204" pitchFamily="34" charset="0"/>
              </a:rPr>
              <a:t>International Standard Classification of Education (ISCED)</a:t>
            </a:r>
          </a:p>
        </p:txBody>
      </p:sp>
      <p:graphicFrame>
        <p:nvGraphicFramePr>
          <p:cNvPr id="7" name="Table 6"/>
          <p:cNvGraphicFramePr>
            <a:graphicFrameLocks noGrp="1"/>
          </p:cNvGraphicFramePr>
          <p:nvPr>
            <p:extLst>
              <p:ext uri="{D42A27DB-BD31-4B8C-83A1-F6EECF244321}">
                <p14:modId xmlns:p14="http://schemas.microsoft.com/office/powerpoint/2010/main" val="1326345701"/>
              </p:ext>
            </p:extLst>
          </p:nvPr>
        </p:nvGraphicFramePr>
        <p:xfrm>
          <a:off x="381000" y="2667000"/>
          <a:ext cx="8458201" cy="3479800"/>
        </p:xfrm>
        <a:graphic>
          <a:graphicData uri="http://schemas.openxmlformats.org/drawingml/2006/table">
            <a:tbl>
              <a:tblPr firstRow="1" bandRow="1">
                <a:tableStyleId>{5C22544A-7EE6-4342-B048-85BDC9FD1C3A}</a:tableStyleId>
              </a:tblPr>
              <a:tblGrid>
                <a:gridCol w="4114800"/>
                <a:gridCol w="4343401"/>
              </a:tblGrid>
              <a:tr h="370840">
                <a:tc>
                  <a:txBody>
                    <a:bodyPr/>
                    <a:lstStyle/>
                    <a:p>
                      <a:pPr algn="ctr"/>
                      <a:r>
                        <a:rPr lang="en-US" sz="1200" dirty="0" smtClean="0">
                          <a:latin typeface="Verdana" panose="020B0604030504040204" pitchFamily="34" charset="0"/>
                          <a:ea typeface="Verdana" panose="020B0604030504040204" pitchFamily="34" charset="0"/>
                        </a:rPr>
                        <a:t>ISCED 2011 </a:t>
                      </a:r>
                      <a:endParaRPr lang="en-US" sz="1200" dirty="0">
                        <a:latin typeface="Verdana" panose="020B0604030504040204" pitchFamily="34" charset="0"/>
                        <a:ea typeface="Verdana" panose="020B0604030504040204" pitchFamily="34" charset="0"/>
                      </a:endParaRPr>
                    </a:p>
                  </a:txBody>
                  <a:tcPr anchor="ctr"/>
                </a:tc>
                <a:tc>
                  <a:txBody>
                    <a:bodyPr/>
                    <a:lstStyle/>
                    <a:p>
                      <a:pPr algn="ctr"/>
                      <a:r>
                        <a:rPr lang="en-US" sz="1200" dirty="0" smtClean="0">
                          <a:latin typeface="Verdana" panose="020B0604030504040204" pitchFamily="34" charset="0"/>
                          <a:ea typeface="Verdana" panose="020B0604030504040204" pitchFamily="34" charset="0"/>
                        </a:rPr>
                        <a:t>ISCED-F 2013</a:t>
                      </a:r>
                      <a:endParaRPr lang="en-US" sz="1200" dirty="0">
                        <a:latin typeface="Verdana" panose="020B0604030504040204" pitchFamily="34" charset="0"/>
                        <a:ea typeface="Verdana" panose="020B0604030504040204" pitchFamily="34" charset="0"/>
                      </a:endParaRPr>
                    </a:p>
                  </a:txBody>
                  <a:tcPr anchor="ctr"/>
                </a:tc>
              </a:tr>
              <a:tr h="370840">
                <a:tc>
                  <a:txBody>
                    <a:bodyPr/>
                    <a:lstStyle/>
                    <a:p>
                      <a:pPr>
                        <a:lnSpc>
                          <a:spcPct val="150000"/>
                        </a:lnSpc>
                      </a:pPr>
                      <a:r>
                        <a:rPr lang="en-US" sz="1200" dirty="0" smtClean="0">
                          <a:latin typeface="Verdana" panose="020B0604030504040204" pitchFamily="34" charset="0"/>
                          <a:ea typeface="Verdana" panose="020B0604030504040204" pitchFamily="34" charset="0"/>
                        </a:rPr>
                        <a:t>ISCED 0: Early childhood education (‘less than primary’ for educational attainment)</a:t>
                      </a:r>
                    </a:p>
                    <a:p>
                      <a:pPr>
                        <a:lnSpc>
                          <a:spcPct val="150000"/>
                        </a:lnSpc>
                      </a:pPr>
                      <a:r>
                        <a:rPr lang="en-US" sz="1200" dirty="0" smtClean="0">
                          <a:latin typeface="Verdana" panose="020B0604030504040204" pitchFamily="34" charset="0"/>
                          <a:ea typeface="Verdana" panose="020B0604030504040204" pitchFamily="34" charset="0"/>
                        </a:rPr>
                        <a:t>ISCED 1: Primary education</a:t>
                      </a:r>
                    </a:p>
                    <a:p>
                      <a:pPr>
                        <a:lnSpc>
                          <a:spcPct val="150000"/>
                        </a:lnSpc>
                      </a:pPr>
                      <a:r>
                        <a:rPr lang="en-US" sz="1200" dirty="0" smtClean="0">
                          <a:latin typeface="Verdana" panose="020B0604030504040204" pitchFamily="34" charset="0"/>
                          <a:ea typeface="Verdana" panose="020B0604030504040204" pitchFamily="34" charset="0"/>
                        </a:rPr>
                        <a:t>ISCED 2: Lower secondary education</a:t>
                      </a:r>
                    </a:p>
                    <a:p>
                      <a:pPr>
                        <a:lnSpc>
                          <a:spcPct val="150000"/>
                        </a:lnSpc>
                      </a:pPr>
                      <a:r>
                        <a:rPr lang="en-US" sz="1200" dirty="0" smtClean="0">
                          <a:latin typeface="Verdana" panose="020B0604030504040204" pitchFamily="34" charset="0"/>
                          <a:ea typeface="Verdana" panose="020B0604030504040204" pitchFamily="34" charset="0"/>
                        </a:rPr>
                        <a:t>ISCED 3: Upper secondary education</a:t>
                      </a:r>
                    </a:p>
                    <a:p>
                      <a:pPr>
                        <a:lnSpc>
                          <a:spcPct val="150000"/>
                        </a:lnSpc>
                      </a:pPr>
                      <a:r>
                        <a:rPr lang="en-US" sz="1200" dirty="0" smtClean="0">
                          <a:latin typeface="Verdana" panose="020B0604030504040204" pitchFamily="34" charset="0"/>
                          <a:ea typeface="Verdana" panose="020B0604030504040204" pitchFamily="34" charset="0"/>
                        </a:rPr>
                        <a:t>ISCED 4: Post-secondary non-tertiary education</a:t>
                      </a:r>
                    </a:p>
                    <a:p>
                      <a:pPr>
                        <a:lnSpc>
                          <a:spcPct val="150000"/>
                        </a:lnSpc>
                      </a:pPr>
                      <a:r>
                        <a:rPr lang="en-US" sz="1200" dirty="0" smtClean="0">
                          <a:latin typeface="Verdana" panose="020B0604030504040204" pitchFamily="34" charset="0"/>
                          <a:ea typeface="Verdana" panose="020B0604030504040204" pitchFamily="34" charset="0"/>
                        </a:rPr>
                        <a:t>ISCED 5: Short-cycle tertiary education</a:t>
                      </a:r>
                    </a:p>
                    <a:p>
                      <a:pPr>
                        <a:lnSpc>
                          <a:spcPct val="150000"/>
                        </a:lnSpc>
                      </a:pPr>
                      <a:r>
                        <a:rPr lang="en-US" sz="1200" dirty="0" smtClean="0">
                          <a:latin typeface="Verdana" panose="020B0604030504040204" pitchFamily="34" charset="0"/>
                          <a:ea typeface="Verdana" panose="020B0604030504040204" pitchFamily="34" charset="0"/>
                        </a:rPr>
                        <a:t>ISCED 6: Bachelor’s or equivalent level</a:t>
                      </a:r>
                    </a:p>
                    <a:p>
                      <a:pPr>
                        <a:lnSpc>
                          <a:spcPct val="150000"/>
                        </a:lnSpc>
                      </a:pPr>
                      <a:r>
                        <a:rPr lang="en-US" sz="1200" dirty="0" smtClean="0">
                          <a:latin typeface="Verdana" panose="020B0604030504040204" pitchFamily="34" charset="0"/>
                          <a:ea typeface="Verdana" panose="020B0604030504040204" pitchFamily="34" charset="0"/>
                        </a:rPr>
                        <a:t>ISCED 7: Master’s or equivalent level</a:t>
                      </a:r>
                    </a:p>
                    <a:p>
                      <a:pPr>
                        <a:lnSpc>
                          <a:spcPct val="150000"/>
                        </a:lnSpc>
                      </a:pPr>
                      <a:r>
                        <a:rPr lang="en-US" sz="1200" dirty="0" smtClean="0">
                          <a:latin typeface="Verdana" panose="020B0604030504040204" pitchFamily="34" charset="0"/>
                          <a:ea typeface="Verdana" panose="020B0604030504040204" pitchFamily="34" charset="0"/>
                        </a:rPr>
                        <a:t>ISCED 8: Doctoral or equivalent level</a:t>
                      </a:r>
                    </a:p>
                    <a:p>
                      <a:endParaRPr lang="en-US" sz="1200" dirty="0">
                        <a:latin typeface="Verdana" panose="020B0604030504040204" pitchFamily="34" charset="0"/>
                        <a:ea typeface="Verdana" panose="020B0604030504040204" pitchFamily="34" charset="0"/>
                      </a:endParaRPr>
                    </a:p>
                  </a:txBody>
                  <a:tcPr/>
                </a:tc>
                <a:tc>
                  <a:txBody>
                    <a:bodyPr/>
                    <a:lstStyle/>
                    <a:p>
                      <a:pPr>
                        <a:lnSpc>
                          <a:spcPct val="150000"/>
                        </a:lnSpc>
                      </a:pPr>
                      <a:r>
                        <a:rPr lang="en-US" sz="1200" dirty="0" smtClean="0">
                          <a:latin typeface="Verdana" panose="020B0604030504040204" pitchFamily="34" charset="0"/>
                          <a:ea typeface="Verdana" panose="020B0604030504040204" pitchFamily="34" charset="0"/>
                        </a:rPr>
                        <a:t>00 – Generic programs and qualifications</a:t>
                      </a:r>
                    </a:p>
                    <a:p>
                      <a:pPr>
                        <a:lnSpc>
                          <a:spcPct val="150000"/>
                        </a:lnSpc>
                      </a:pPr>
                      <a:r>
                        <a:rPr lang="en-US" sz="1200" dirty="0" smtClean="0">
                          <a:latin typeface="Verdana" panose="020B0604030504040204" pitchFamily="34" charset="0"/>
                          <a:ea typeface="Verdana" panose="020B0604030504040204" pitchFamily="34" charset="0"/>
                        </a:rPr>
                        <a:t>01 – Education</a:t>
                      </a:r>
                    </a:p>
                    <a:p>
                      <a:pPr>
                        <a:lnSpc>
                          <a:spcPct val="150000"/>
                        </a:lnSpc>
                      </a:pPr>
                      <a:r>
                        <a:rPr lang="en-US" sz="1200" dirty="0" smtClean="0">
                          <a:latin typeface="Verdana" panose="020B0604030504040204" pitchFamily="34" charset="0"/>
                          <a:ea typeface="Verdana" panose="020B0604030504040204" pitchFamily="34" charset="0"/>
                        </a:rPr>
                        <a:t>02 – Arts and humanities</a:t>
                      </a:r>
                    </a:p>
                    <a:p>
                      <a:pPr>
                        <a:lnSpc>
                          <a:spcPct val="150000"/>
                        </a:lnSpc>
                      </a:pPr>
                      <a:r>
                        <a:rPr lang="en-US" sz="1200" dirty="0" smtClean="0">
                          <a:latin typeface="Verdana" panose="020B0604030504040204" pitchFamily="34" charset="0"/>
                          <a:ea typeface="Verdana" panose="020B0604030504040204" pitchFamily="34" charset="0"/>
                        </a:rPr>
                        <a:t>03 – Social sciences, journalism and information</a:t>
                      </a:r>
                    </a:p>
                    <a:p>
                      <a:pPr>
                        <a:lnSpc>
                          <a:spcPct val="150000"/>
                        </a:lnSpc>
                      </a:pPr>
                      <a:r>
                        <a:rPr lang="en-US" sz="1200" dirty="0" smtClean="0">
                          <a:latin typeface="Verdana" panose="020B0604030504040204" pitchFamily="34" charset="0"/>
                          <a:ea typeface="Verdana" panose="020B0604030504040204" pitchFamily="34" charset="0"/>
                        </a:rPr>
                        <a:t>04 – Business, administration and law</a:t>
                      </a:r>
                    </a:p>
                    <a:p>
                      <a:pPr>
                        <a:lnSpc>
                          <a:spcPct val="150000"/>
                        </a:lnSpc>
                      </a:pPr>
                      <a:r>
                        <a:rPr lang="en-US" sz="1200" dirty="0" smtClean="0">
                          <a:latin typeface="Verdana" panose="020B0604030504040204" pitchFamily="34" charset="0"/>
                          <a:ea typeface="Verdana" panose="020B0604030504040204" pitchFamily="34" charset="0"/>
                        </a:rPr>
                        <a:t>05 – Natural sciences, mathematics and statistics</a:t>
                      </a:r>
                    </a:p>
                    <a:p>
                      <a:pPr>
                        <a:lnSpc>
                          <a:spcPct val="150000"/>
                        </a:lnSpc>
                      </a:pPr>
                      <a:r>
                        <a:rPr lang="en-US" sz="1200" dirty="0" smtClean="0">
                          <a:latin typeface="Verdana" panose="020B0604030504040204" pitchFamily="34" charset="0"/>
                          <a:ea typeface="Verdana" panose="020B0604030504040204" pitchFamily="34" charset="0"/>
                        </a:rPr>
                        <a:t>06 – Information and Communication Technologies</a:t>
                      </a:r>
                    </a:p>
                    <a:p>
                      <a:pPr>
                        <a:lnSpc>
                          <a:spcPct val="150000"/>
                        </a:lnSpc>
                      </a:pPr>
                      <a:r>
                        <a:rPr lang="en-US" sz="1200" dirty="0" smtClean="0">
                          <a:latin typeface="Verdana" panose="020B0604030504040204" pitchFamily="34" charset="0"/>
                          <a:ea typeface="Verdana" panose="020B0604030504040204" pitchFamily="34" charset="0"/>
                        </a:rPr>
                        <a:t>07 – Engineering, manufacturing and construction</a:t>
                      </a:r>
                    </a:p>
                    <a:p>
                      <a:pPr>
                        <a:lnSpc>
                          <a:spcPct val="150000"/>
                        </a:lnSpc>
                      </a:pPr>
                      <a:r>
                        <a:rPr lang="en-US" sz="1200" dirty="0" smtClean="0">
                          <a:latin typeface="Verdana" panose="020B0604030504040204" pitchFamily="34" charset="0"/>
                          <a:ea typeface="Verdana" panose="020B0604030504040204" pitchFamily="34" charset="0"/>
                        </a:rPr>
                        <a:t>08 – Agriculture, forestry, fisheries and veterinary</a:t>
                      </a:r>
                    </a:p>
                    <a:p>
                      <a:pPr>
                        <a:lnSpc>
                          <a:spcPct val="150000"/>
                        </a:lnSpc>
                      </a:pPr>
                      <a:r>
                        <a:rPr lang="en-US" sz="1200" dirty="0" smtClean="0">
                          <a:latin typeface="Verdana" panose="020B0604030504040204" pitchFamily="34" charset="0"/>
                          <a:ea typeface="Verdana" panose="020B0604030504040204" pitchFamily="34" charset="0"/>
                        </a:rPr>
                        <a:t>09 – Health and welfare</a:t>
                      </a:r>
                    </a:p>
                    <a:p>
                      <a:pPr>
                        <a:lnSpc>
                          <a:spcPct val="150000"/>
                        </a:lnSpc>
                      </a:pPr>
                      <a:r>
                        <a:rPr lang="en-US" sz="1200" dirty="0" smtClean="0">
                          <a:latin typeface="Verdana" panose="020B0604030504040204" pitchFamily="34" charset="0"/>
                          <a:ea typeface="Verdana" panose="020B0604030504040204" pitchFamily="34" charset="0"/>
                        </a:rPr>
                        <a:t>10 – Services</a:t>
                      </a:r>
                    </a:p>
                  </a:txBody>
                  <a:tcPr/>
                </a:tc>
              </a:tr>
            </a:tbl>
          </a:graphicData>
        </a:graphic>
      </p:graphicFrame>
    </p:spTree>
    <p:extLst>
      <p:ext uri="{BB962C8B-B14F-4D97-AF65-F5344CB8AC3E}">
        <p14:creationId xmlns:p14="http://schemas.microsoft.com/office/powerpoint/2010/main" val="3920535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a:solidFill>
                  <a:srgbClr val="2DA2BF">
                    <a:lumMod val="75000"/>
                  </a:srgbClr>
                </a:solidFill>
              </a:rPr>
              <a:t>Plan for Internationalization </a:t>
            </a:r>
            <a:br>
              <a:rPr lang="en-US" sz="2000" b="1" dirty="0">
                <a:solidFill>
                  <a:srgbClr val="2DA2BF">
                    <a:lumMod val="75000"/>
                  </a:srgbClr>
                </a:solidFill>
              </a:rPr>
            </a:br>
            <a:r>
              <a:rPr lang="en-US" sz="2000" dirty="0">
                <a:solidFill>
                  <a:srgbClr val="2DA2BF">
                    <a:lumMod val="75000"/>
                  </a:srgbClr>
                </a:solidFill>
              </a:rPr>
              <a:t>of the social and educational environment </a:t>
            </a:r>
            <a:br>
              <a:rPr lang="en-US" sz="2000" dirty="0">
                <a:solidFill>
                  <a:srgbClr val="2DA2BF">
                    <a:lumMod val="75000"/>
                  </a:srgbClr>
                </a:solidFill>
              </a:rPr>
            </a:br>
            <a:r>
              <a:rPr lang="en-US" sz="2000" dirty="0">
                <a:solidFill>
                  <a:srgbClr val="2DA2BF">
                    <a:lumMod val="75000"/>
                  </a:srgbClr>
                </a:solidFill>
              </a:rPr>
              <a:t>in higher schools</a:t>
            </a:r>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2457827967"/>
              </p:ext>
            </p:extLst>
          </p:nvPr>
        </p:nvGraphicFramePr>
        <p:xfrm>
          <a:off x="304800" y="5791200"/>
          <a:ext cx="8458200" cy="609599"/>
        </p:xfrm>
        <a:graphic>
          <a:graphicData uri="http://schemas.openxmlformats.org/drawingml/2006/table">
            <a:tbl>
              <a:tblPr firstRow="1" firstCol="1" bandRow="1">
                <a:tableStyleId>{3B4B98B0-60AC-42C2-AFA5-B58CD77FA1E5}</a:tableStyleId>
              </a:tblPr>
              <a:tblGrid>
                <a:gridCol w="8458200"/>
              </a:tblGrid>
              <a:tr h="609599">
                <a:tc>
                  <a:txBody>
                    <a:bodyPr/>
                    <a:lstStyle/>
                    <a:p>
                      <a:pPr>
                        <a:lnSpc>
                          <a:spcPct val="115000"/>
                        </a:lnSpc>
                        <a:spcAft>
                          <a:spcPts val="0"/>
                        </a:spcAft>
                      </a:pPr>
                      <a:r>
                        <a:rPr lang="ru-RU" sz="1200" dirty="0" smtClean="0">
                          <a:effectLst/>
                          <a:latin typeface="Verdana" panose="020B0604030504040204" pitchFamily="34" charset="0"/>
                          <a:ea typeface="Verdana" panose="020B0604030504040204" pitchFamily="34" charset="0"/>
                        </a:rPr>
                        <a:t>9. </a:t>
                      </a:r>
                      <a:r>
                        <a:rPr lang="en-US" sz="1200" dirty="0" smtClean="0">
                          <a:effectLst/>
                          <a:latin typeface="Verdana" panose="020B0604030504040204" pitchFamily="34" charset="0"/>
                          <a:ea typeface="Verdana" panose="020B0604030504040204" pitchFamily="34" charset="0"/>
                        </a:rPr>
                        <a:t>Stimulating the attraction of foreign teachers in Bulgarian universities.</a:t>
                      </a:r>
                      <a:endParaRPr lang="en-US" sz="1200" b="1" dirty="0">
                        <a:effectLst/>
                        <a:latin typeface="Verdana" panose="020B0604030504040204" pitchFamily="34" charset="0"/>
                        <a:ea typeface="Verdana" panose="020B0604030504040204" pitchFamily="34" charset="0"/>
                        <a:cs typeface="Times New Roman"/>
                      </a:endParaRPr>
                    </a:p>
                  </a:txBody>
                  <a:tcPr marL="59423" marR="59423" marT="0" marB="0" anchor="c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bl>
          </a:graphicData>
        </a:graphic>
      </p:graphicFrame>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981200"/>
            <a:ext cx="2288309" cy="140092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804150" y="1828800"/>
            <a:ext cx="6032741" cy="1508105"/>
          </a:xfrm>
          <a:prstGeom prst="rect">
            <a:avLst/>
          </a:prstGeom>
          <a:solidFill>
            <a:srgbClr val="A93593"/>
          </a:solidFill>
        </p:spPr>
        <p:txBody>
          <a:bodyPr wrap="square">
            <a:spAutoFit/>
          </a:bodyPr>
          <a:lstStyle/>
          <a:p>
            <a:pPr algn="just">
              <a:lnSpc>
                <a:spcPct val="115000"/>
              </a:lnSpc>
            </a:pPr>
            <a:r>
              <a:rPr lang="bg-BG" sz="1200" b="1" dirty="0">
                <a:solidFill>
                  <a:schemeClr val="bg1"/>
                </a:solidFill>
                <a:latin typeface="Verdana" panose="020B0604030504040204" pitchFamily="34" charset="0"/>
                <a:ea typeface="Verdana" panose="020B0604030504040204" pitchFamily="34" charset="0"/>
              </a:rPr>
              <a:t>6.</a:t>
            </a:r>
            <a:r>
              <a:rPr lang="en-US" sz="1200" b="1" dirty="0">
                <a:solidFill>
                  <a:schemeClr val="bg1"/>
                </a:solidFill>
                <a:latin typeface="Verdana" panose="020B0604030504040204" pitchFamily="34" charset="0"/>
                <a:ea typeface="Verdana" panose="020B0604030504040204" pitchFamily="34" charset="0"/>
              </a:rPr>
              <a:t> Harmonization of </a:t>
            </a:r>
            <a:r>
              <a:rPr lang="en-US" sz="1200" b="1" dirty="0" smtClean="0">
                <a:solidFill>
                  <a:schemeClr val="bg1"/>
                </a:solidFill>
                <a:latin typeface="Verdana" panose="020B0604030504040204" pitchFamily="34" charset="0"/>
                <a:ea typeface="Verdana" panose="020B0604030504040204" pitchFamily="34" charset="0"/>
              </a:rPr>
              <a:t>curriculum </a:t>
            </a:r>
            <a:r>
              <a:rPr lang="en-US" sz="1200" b="1" dirty="0">
                <a:solidFill>
                  <a:schemeClr val="bg1"/>
                </a:solidFill>
                <a:latin typeface="Verdana" panose="020B0604030504040204" pitchFamily="34" charset="0"/>
                <a:ea typeface="Verdana" panose="020B0604030504040204" pitchFamily="34" charset="0"/>
              </a:rPr>
              <a:t>with those of leading foreign universities teaching in similar professional fields</a:t>
            </a:r>
            <a:r>
              <a:rPr lang="en-US" sz="1200" b="1" dirty="0" smtClean="0">
                <a:solidFill>
                  <a:schemeClr val="bg1"/>
                </a:solidFill>
                <a:latin typeface="Verdana" panose="020B0604030504040204" pitchFamily="34" charset="0"/>
                <a:ea typeface="Verdana" panose="020B0604030504040204" pitchFamily="34" charset="0"/>
              </a:rPr>
              <a:t>.</a:t>
            </a:r>
          </a:p>
          <a:p>
            <a:pPr algn="just">
              <a:lnSpc>
                <a:spcPct val="115000"/>
              </a:lnSpc>
            </a:pPr>
            <a:endParaRPr lang="en-US" sz="800" dirty="0" smtClean="0">
              <a:solidFill>
                <a:schemeClr val="bg1"/>
              </a:solidFill>
              <a:latin typeface="Verdana" panose="020B0604030504040204" pitchFamily="34" charset="0"/>
              <a:ea typeface="Verdana" panose="020B0604030504040204" pitchFamily="34" charset="0"/>
            </a:endParaRPr>
          </a:p>
          <a:p>
            <a:pPr marL="171450" indent="-171450" algn="just">
              <a:lnSpc>
                <a:spcPct val="115000"/>
              </a:lnSpc>
              <a:buFont typeface="Wingdings" panose="05000000000000000000" pitchFamily="2" charset="2"/>
              <a:buChar char="Ø"/>
            </a:pPr>
            <a:r>
              <a:rPr lang="en-US" sz="1200" dirty="0">
                <a:solidFill>
                  <a:schemeClr val="bg1"/>
                </a:solidFill>
                <a:latin typeface="Verdana" panose="020B0604030504040204" pitchFamily="34" charset="0"/>
                <a:ea typeface="Verdana" panose="020B0604030504040204" pitchFamily="34" charset="0"/>
              </a:rPr>
              <a:t>Organize an online forum </a:t>
            </a:r>
            <a:r>
              <a:rPr lang="en-US" sz="1200" dirty="0" smtClean="0">
                <a:solidFill>
                  <a:schemeClr val="bg1"/>
                </a:solidFill>
                <a:latin typeface="Verdana" panose="020B0604030504040204" pitchFamily="34" charset="0"/>
                <a:ea typeface="Verdana" panose="020B0604030504040204" pitchFamily="34" charset="0"/>
              </a:rPr>
              <a:t>on national </a:t>
            </a:r>
            <a:r>
              <a:rPr lang="en-US" sz="1200" dirty="0">
                <a:solidFill>
                  <a:schemeClr val="bg1"/>
                </a:solidFill>
                <a:latin typeface="Verdana" panose="020B0604030504040204" pitchFamily="34" charset="0"/>
                <a:ea typeface="Verdana" panose="020B0604030504040204" pitchFamily="34" charset="0"/>
              </a:rPr>
              <a:t>level to discuss change. The measures under item 6 will remove the main obstacles to the implementation of the initiatives under the activities under items 7, 8 and 9.</a:t>
            </a:r>
            <a:endParaRPr lang="en-US" sz="1200" b="1" dirty="0">
              <a:solidFill>
                <a:schemeClr val="bg1"/>
              </a:solidFill>
              <a:latin typeface="Verdana" panose="020B0604030504040204" pitchFamily="34" charset="0"/>
              <a:ea typeface="Verdana" panose="020B0604030504040204" pitchFamily="34" charset="0"/>
              <a:cs typeface="Times New Roman"/>
            </a:endParaRPr>
          </a:p>
        </p:txBody>
      </p:sp>
      <p:graphicFrame>
        <p:nvGraphicFramePr>
          <p:cNvPr id="7" name="Table 6"/>
          <p:cNvGraphicFramePr>
            <a:graphicFrameLocks noGrp="1"/>
          </p:cNvGraphicFramePr>
          <p:nvPr>
            <p:extLst>
              <p:ext uri="{D42A27DB-BD31-4B8C-83A1-F6EECF244321}">
                <p14:modId xmlns:p14="http://schemas.microsoft.com/office/powerpoint/2010/main" val="879754024"/>
              </p:ext>
            </p:extLst>
          </p:nvPr>
        </p:nvGraphicFramePr>
        <p:xfrm>
          <a:off x="304800" y="4724400"/>
          <a:ext cx="8458200" cy="762000"/>
        </p:xfrm>
        <a:graphic>
          <a:graphicData uri="http://schemas.openxmlformats.org/drawingml/2006/table">
            <a:tbl>
              <a:tblPr firstRow="1" firstCol="1" bandRow="1">
                <a:tableStyleId>{3B4B98B0-60AC-42C2-AFA5-B58CD77FA1E5}</a:tableStyleId>
              </a:tblPr>
              <a:tblGrid>
                <a:gridCol w="8458200"/>
              </a:tblGrid>
              <a:tr h="762000">
                <a:tc>
                  <a:txBody>
                    <a:bodyPr/>
                    <a:lstStyle/>
                    <a:p>
                      <a:pPr>
                        <a:lnSpc>
                          <a:spcPct val="115000"/>
                        </a:lnSpc>
                        <a:spcAft>
                          <a:spcPts val="0"/>
                        </a:spcAft>
                      </a:pPr>
                      <a:r>
                        <a:rPr lang="ru-RU" sz="1200" dirty="0" smtClean="0">
                          <a:solidFill>
                            <a:schemeClr val="bg1"/>
                          </a:solidFill>
                          <a:effectLst/>
                          <a:latin typeface="Verdana" panose="020B0604030504040204" pitchFamily="34" charset="0"/>
                          <a:ea typeface="Verdana" panose="020B0604030504040204" pitchFamily="34" charset="0"/>
                        </a:rPr>
                        <a:t>8. </a:t>
                      </a:r>
                      <a:r>
                        <a:rPr lang="en-US" sz="1200" dirty="0" smtClean="0">
                          <a:solidFill>
                            <a:schemeClr val="bg1"/>
                          </a:solidFill>
                          <a:effectLst/>
                          <a:latin typeface="Verdana" panose="020B0604030504040204" pitchFamily="34" charset="0"/>
                          <a:ea typeface="Verdana" panose="020B0604030504040204" pitchFamily="34" charset="0"/>
                        </a:rPr>
                        <a:t>Stimulation of the double scientific supervision of doctoral students with Bulgarian and foreign scientific supervisor.</a:t>
                      </a:r>
                      <a:endParaRPr lang="en-US" sz="600" b="1" dirty="0">
                        <a:effectLst/>
                        <a:latin typeface="Verdana" panose="020B0604030504040204" pitchFamily="34" charset="0"/>
                        <a:ea typeface="Verdana" panose="020B0604030504040204" pitchFamily="34" charset="0"/>
                        <a:cs typeface="Times New Roman"/>
                      </a:endParaRPr>
                    </a:p>
                  </a:txBody>
                  <a:tcPr marL="59423" marR="59423" marT="0" marB="0" anchor="ct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678792746"/>
              </p:ext>
            </p:extLst>
          </p:nvPr>
        </p:nvGraphicFramePr>
        <p:xfrm>
          <a:off x="304800" y="3657600"/>
          <a:ext cx="8458200" cy="838200"/>
        </p:xfrm>
        <a:graphic>
          <a:graphicData uri="http://schemas.openxmlformats.org/drawingml/2006/table">
            <a:tbl>
              <a:tblPr firstRow="1" firstCol="1" bandRow="1">
                <a:tableStyleId>{3B4B98B0-60AC-42C2-AFA5-B58CD77FA1E5}</a:tableStyleId>
              </a:tblPr>
              <a:tblGrid>
                <a:gridCol w="8458200"/>
              </a:tblGrid>
              <a:tr h="838200">
                <a:tc>
                  <a:txBody>
                    <a:bodyPr/>
                    <a:lstStyle/>
                    <a:p>
                      <a:pPr>
                        <a:lnSpc>
                          <a:spcPct val="115000"/>
                        </a:lnSpc>
                        <a:spcAft>
                          <a:spcPts val="0"/>
                        </a:spcAft>
                      </a:pPr>
                      <a:r>
                        <a:rPr lang="bg-BG" sz="1200" dirty="0">
                          <a:effectLst/>
                          <a:latin typeface="Verdana" panose="020B0604030504040204" pitchFamily="34" charset="0"/>
                          <a:ea typeface="Verdana" panose="020B0604030504040204" pitchFamily="34" charset="0"/>
                        </a:rPr>
                        <a:t>7.</a:t>
                      </a:r>
                      <a:r>
                        <a:rPr lang="en-US" sz="1200" dirty="0">
                          <a:effectLst/>
                          <a:latin typeface="Verdana" panose="020B0604030504040204" pitchFamily="34" charset="0"/>
                          <a:ea typeface="Verdana" panose="020B0604030504040204" pitchFamily="34" charset="0"/>
                        </a:rPr>
                        <a:t> </a:t>
                      </a:r>
                      <a:r>
                        <a:rPr lang="en-US" sz="1200" dirty="0" smtClean="0">
                          <a:effectLst/>
                          <a:latin typeface="Verdana" panose="020B0604030504040204" pitchFamily="34" charset="0"/>
                          <a:ea typeface="Verdana" panose="020B0604030504040204" pitchFamily="34" charset="0"/>
                        </a:rPr>
                        <a:t>Stimulating the creation and supporting the functioning of joint educational programs between Bulgarian and foreign universities, as well as new forms of educational exchange within the European cooperation such as double and joint educational degrees, and others.</a:t>
                      </a:r>
                      <a:endParaRPr lang="en-US" sz="600" dirty="0">
                        <a:effectLst/>
                        <a:latin typeface="Verdana" panose="020B0604030504040204" pitchFamily="34" charset="0"/>
                        <a:ea typeface="Verdana" panose="020B0604030504040204" pitchFamily="34" charset="0"/>
                        <a:cs typeface="Times New Roman"/>
                      </a:endParaRPr>
                    </a:p>
                  </a:txBody>
                  <a:tcPr marL="59423" marR="59423" marT="0" marB="0" anchor="ct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tcPr>
                </a:tc>
              </a:tr>
            </a:tbl>
          </a:graphicData>
        </a:graphic>
      </p:graphicFrame>
    </p:spTree>
    <p:extLst>
      <p:ext uri="{BB962C8B-B14F-4D97-AF65-F5344CB8AC3E}">
        <p14:creationId xmlns:p14="http://schemas.microsoft.com/office/powerpoint/2010/main" val="5511616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Apothecary">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284</TotalTime>
  <Words>1272</Words>
  <Application>Microsoft Office PowerPoint</Application>
  <PresentationFormat>On-screen Show (4:3)</PresentationFormat>
  <Paragraphs>122</Paragraphs>
  <Slides>12</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12</vt:i4>
      </vt:variant>
    </vt:vector>
  </HeadingPairs>
  <TitlesOfParts>
    <vt:vector size="25" baseType="lpstr">
      <vt:lpstr>Arial</vt:lpstr>
      <vt:lpstr>Book Antiqua</vt:lpstr>
      <vt:lpstr>Calibri</vt:lpstr>
      <vt:lpstr>Cambria</vt:lpstr>
      <vt:lpstr>Centaur</vt:lpstr>
      <vt:lpstr>Century Gothic</vt:lpstr>
      <vt:lpstr>Georgia</vt:lpstr>
      <vt:lpstr>Times New Roman</vt:lpstr>
      <vt:lpstr>Trebuchet MS</vt:lpstr>
      <vt:lpstr>Verdana</vt:lpstr>
      <vt:lpstr>Wingdings</vt:lpstr>
      <vt:lpstr>Apothecary</vt:lpstr>
      <vt:lpstr>Slipstream</vt:lpstr>
      <vt:lpstr>Zuhran Halilova Kadieva  Technical University of Varna, Bulgaria</vt:lpstr>
      <vt:lpstr>EDUCATION WITHOUT BORDERS</vt:lpstr>
      <vt:lpstr>Characteristics of the modern innovation systems</vt:lpstr>
      <vt:lpstr>PowerPoint Presentation</vt:lpstr>
      <vt:lpstr>PowerPoint Presentation</vt:lpstr>
      <vt:lpstr>Internationalization  of the social and educational environment  in higher schools</vt:lpstr>
      <vt:lpstr>Internationalization  of the social and educational environment  in higher schools</vt:lpstr>
      <vt:lpstr>Internationalization  of the social and educational environment  in higher schools</vt:lpstr>
      <vt:lpstr>Plan for Internationalization  of the social and educational environment  in higher schools</vt:lpstr>
      <vt:lpstr>TECHNICAL UNIVERSITY OF VARNA</vt:lpstr>
      <vt:lpstr>Internationalization  of the social and educational environment  in higher schools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дейност 4.2 Интернационализиране на социалната и образователната среда във висшите училища.</dc:title>
  <dc:creator>MC1</dc:creator>
  <cp:lastModifiedBy>User</cp:lastModifiedBy>
  <cp:revision>33</cp:revision>
  <cp:lastPrinted>2021-05-20T11:40:55Z</cp:lastPrinted>
  <dcterms:created xsi:type="dcterms:W3CDTF">2006-08-16T00:00:00Z</dcterms:created>
  <dcterms:modified xsi:type="dcterms:W3CDTF">2021-06-03T18:22:49Z</dcterms:modified>
</cp:coreProperties>
</file>