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57" r:id="rId5"/>
    <p:sldId id="262" r:id="rId6"/>
    <p:sldId id="258"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B6A972-B850-4234-ADDD-597C1439C93A}" type="datetimeFigureOut">
              <a:rPr lang="en-US" smtClean="0"/>
              <a:t>5/28/2021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53130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DB6A972-B850-4234-ADDD-597C1439C93A}"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294296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B6A972-B850-4234-ADDD-597C1439C93A}"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4009879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B6A972-B850-4234-ADDD-597C1439C93A}"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30393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B6A972-B850-4234-ADDD-597C1439C93A}"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3692510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B6A972-B850-4234-ADDD-597C1439C93A}"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844574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B6A972-B850-4234-ADDD-597C1439C93A}"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224528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B6A972-B850-4234-ADDD-597C1439C93A}"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1122808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B6A972-B850-4234-ADDD-597C1439C93A}"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318676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B6A972-B850-4234-ADDD-597C1439C93A}"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389816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B6A972-B850-4234-ADDD-597C1439C93A}"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106219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B6A972-B850-4234-ADDD-597C1439C93A}"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32505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B6A972-B850-4234-ADDD-597C1439C93A}" type="datetimeFigureOut">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84359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B6A972-B850-4234-ADDD-597C1439C93A}"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266884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6A972-B850-4234-ADDD-597C1439C93A}"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247502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DB6A972-B850-4234-ADDD-597C1439C93A}"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17296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DB6A972-B850-4234-ADDD-597C1439C93A}"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4E4EB-69D2-48E1-AFA9-8B31C010498F}" type="slidenum">
              <a:rPr lang="en-US" smtClean="0"/>
              <a:t>‹#›</a:t>
            </a:fld>
            <a:endParaRPr lang="en-US"/>
          </a:p>
        </p:txBody>
      </p:sp>
    </p:spTree>
    <p:extLst>
      <p:ext uri="{BB962C8B-B14F-4D97-AF65-F5344CB8AC3E}">
        <p14:creationId xmlns:p14="http://schemas.microsoft.com/office/powerpoint/2010/main" val="65040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B6A972-B850-4234-ADDD-597C1439C93A}" type="datetimeFigureOut">
              <a:rPr lang="en-US" smtClean="0"/>
              <a:t>5/28/2021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64E4EB-69D2-48E1-AFA9-8B31C010498F}" type="slidenum">
              <a:rPr lang="en-US" smtClean="0"/>
              <a:t>‹#›</a:t>
            </a:fld>
            <a:endParaRPr lang="en-US"/>
          </a:p>
        </p:txBody>
      </p:sp>
    </p:spTree>
    <p:extLst>
      <p:ext uri="{BB962C8B-B14F-4D97-AF65-F5344CB8AC3E}">
        <p14:creationId xmlns:p14="http://schemas.microsoft.com/office/powerpoint/2010/main" val="3451483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55523"/>
          </a:xfrm>
        </p:spPr>
        <p:txBody>
          <a:bodyPr>
            <a:noAutofit/>
          </a:bodyPr>
          <a:lstStyle/>
          <a:p>
            <a:r>
              <a:rPr lang="bg-BG" sz="1800" dirty="0" smtClean="0">
                <a:solidFill>
                  <a:srgbClr val="FF0000"/>
                </a:solidFill>
                <a:latin typeface="Verdana" panose="020B0604030504040204" pitchFamily="34" charset="0"/>
                <a:ea typeface="Verdana" panose="020B0604030504040204" pitchFamily="34" charset="0"/>
              </a:rPr>
              <a:t>Първи международен образователен онлайн форум </a:t>
            </a:r>
            <a:br>
              <a:rPr lang="bg-BG" sz="1800" dirty="0" smtClean="0">
                <a:solidFill>
                  <a:srgbClr val="FF0000"/>
                </a:solidFill>
                <a:latin typeface="Verdana" panose="020B0604030504040204" pitchFamily="34" charset="0"/>
                <a:ea typeface="Verdana" panose="020B0604030504040204" pitchFamily="34" charset="0"/>
              </a:rPr>
            </a:br>
            <a:r>
              <a:rPr lang="bg-BG" sz="1800" dirty="0" smtClean="0">
                <a:solidFill>
                  <a:srgbClr val="FF0000"/>
                </a:solidFill>
                <a:latin typeface="Verdana" panose="020B0604030504040204" pitchFamily="34" charset="0"/>
                <a:ea typeface="Verdana" panose="020B0604030504040204" pitchFamily="34" charset="0"/>
              </a:rPr>
              <a:t>„</a:t>
            </a:r>
            <a:r>
              <a:rPr lang="ru-RU" sz="1800" dirty="0" smtClean="0">
                <a:solidFill>
                  <a:srgbClr val="FF0000"/>
                </a:solidFill>
                <a:latin typeface="Verdana" panose="020B0604030504040204" pitchFamily="34" charset="0"/>
                <a:ea typeface="Verdana" panose="020B0604030504040204" pitchFamily="34" charset="0"/>
              </a:rPr>
              <a:t>Дигитализация и иновации в образованието и науката»</a:t>
            </a:r>
            <a:r>
              <a:rPr lang="en-US" sz="1800" dirty="0">
                <a:latin typeface="Verdana" panose="020B0604030504040204" pitchFamily="34" charset="0"/>
                <a:ea typeface="Verdana" panose="020B0604030504040204" pitchFamily="34" charset="0"/>
                <a:cs typeface="Times New Roman" panose="02020603050405020304" pitchFamily="18" charset="0"/>
              </a:rPr>
              <a:t> </a:t>
            </a:r>
            <a:r>
              <a:rPr lang="en-US" sz="1800" dirty="0" smtClean="0">
                <a:latin typeface="Verdana" panose="020B0604030504040204" pitchFamily="34" charset="0"/>
                <a:ea typeface="Verdana" panose="020B0604030504040204" pitchFamily="34" charset="0"/>
                <a:cs typeface="Times New Roman" panose="02020603050405020304" pitchFamily="18" charset="0"/>
              </a:rPr>
              <a:t/>
            </a:r>
            <a:br>
              <a:rPr lang="en-US" sz="1800" dirty="0" smtClean="0">
                <a:latin typeface="Verdana" panose="020B0604030504040204" pitchFamily="34" charset="0"/>
                <a:ea typeface="Verdana" panose="020B0604030504040204" pitchFamily="34" charset="0"/>
                <a:cs typeface="Times New Roman" panose="02020603050405020304" pitchFamily="18" charset="0"/>
              </a:rPr>
            </a:br>
            <a:r>
              <a:rPr lang="en-US" sz="1800" dirty="0" smtClean="0">
                <a:latin typeface="Verdana" panose="020B0604030504040204" pitchFamily="34" charset="0"/>
                <a:ea typeface="Verdana" panose="020B0604030504040204" pitchFamily="34" charset="0"/>
                <a:cs typeface="Times New Roman" panose="02020603050405020304" pitchFamily="18" charset="0"/>
              </a:rPr>
              <a:t>First </a:t>
            </a:r>
            <a:r>
              <a:rPr lang="en-US" sz="1800" dirty="0">
                <a:latin typeface="Verdana" panose="020B0604030504040204" pitchFamily="34" charset="0"/>
                <a:ea typeface="Verdana" panose="020B0604030504040204" pitchFamily="34" charset="0"/>
                <a:cs typeface="Times New Roman" panose="02020603050405020304" pitchFamily="18" charset="0"/>
              </a:rPr>
              <a:t>International Educational Online Forum </a:t>
            </a:r>
            <a:r>
              <a:rPr lang="en-US" sz="1800" dirty="0" smtClean="0">
                <a:latin typeface="Verdana" panose="020B0604030504040204" pitchFamily="34" charset="0"/>
                <a:ea typeface="Verdana" panose="020B0604030504040204" pitchFamily="34" charset="0"/>
                <a:cs typeface="Times New Roman" panose="02020603050405020304" pitchFamily="18" charset="0"/>
              </a:rPr>
              <a:t/>
            </a:r>
            <a:br>
              <a:rPr lang="en-US" sz="1800" dirty="0" smtClean="0">
                <a:latin typeface="Verdana" panose="020B0604030504040204" pitchFamily="34" charset="0"/>
                <a:ea typeface="Verdana" panose="020B0604030504040204" pitchFamily="34" charset="0"/>
                <a:cs typeface="Times New Roman" panose="02020603050405020304" pitchFamily="18" charset="0"/>
              </a:rPr>
            </a:br>
            <a:r>
              <a:rPr lang="en-US" sz="1800" dirty="0" smtClean="0">
                <a:latin typeface="Verdana" panose="020B0604030504040204" pitchFamily="34" charset="0"/>
                <a:ea typeface="Verdana" panose="020B0604030504040204" pitchFamily="34" charset="0"/>
                <a:cs typeface="Times New Roman" panose="02020603050405020304" pitchFamily="18" charset="0"/>
              </a:rPr>
              <a:t>‘</a:t>
            </a:r>
            <a:r>
              <a:rPr lang="en-US" sz="1800" dirty="0">
                <a:latin typeface="Verdana" panose="020B0604030504040204" pitchFamily="34" charset="0"/>
                <a:ea typeface="Verdana" panose="020B0604030504040204" pitchFamily="34" charset="0"/>
                <a:cs typeface="Times New Roman" panose="02020603050405020304" pitchFamily="18" charset="0"/>
              </a:rPr>
              <a:t>Digitalization and Innovation in Education and Science’</a:t>
            </a:r>
            <a:r>
              <a:rPr lang="en-US" sz="3200" dirty="0">
                <a:latin typeface="Verdana" panose="020B0604030504040204" pitchFamily="34" charset="0"/>
                <a:ea typeface="Verdana" panose="020B0604030504040204" pitchFamily="34" charset="0"/>
                <a:cs typeface="Times New Roman" panose="02020603050405020304" pitchFamily="18" charset="0"/>
              </a:rPr>
              <a:t/>
            </a:r>
            <a:br>
              <a:rPr lang="en-US" sz="3200" dirty="0">
                <a:latin typeface="Verdana" panose="020B0604030504040204" pitchFamily="34" charset="0"/>
                <a:ea typeface="Verdana" panose="020B0604030504040204" pitchFamily="34" charset="0"/>
                <a:cs typeface="Times New Roman" panose="02020603050405020304" pitchFamily="18" charset="0"/>
              </a:rPr>
            </a:br>
            <a:endParaRPr lang="en-US" sz="3200" dirty="0">
              <a:solidFill>
                <a:srgbClr val="FF0000"/>
              </a:solidFill>
              <a:latin typeface="Verdana" panose="020B0604030504040204" pitchFamily="34" charset="0"/>
              <a:ea typeface="Verdana" panose="020B0604030504040204" pitchFamily="34" charset="0"/>
            </a:endParaRPr>
          </a:p>
        </p:txBody>
      </p:sp>
      <p:sp>
        <p:nvSpPr>
          <p:cNvPr id="3" name="Subtitle 2"/>
          <p:cNvSpPr>
            <a:spLocks noGrp="1"/>
          </p:cNvSpPr>
          <p:nvPr>
            <p:ph type="subTitle" idx="1"/>
          </p:nvPr>
        </p:nvSpPr>
        <p:spPr>
          <a:xfrm>
            <a:off x="3989436" y="2448987"/>
            <a:ext cx="7044323" cy="3011866"/>
          </a:xfrm>
        </p:spPr>
        <p:txBody>
          <a:bodyPr>
            <a:normAutofit fontScale="92500" lnSpcReduction="20000"/>
          </a:bodyPr>
          <a:lstStyle/>
          <a:p>
            <a:r>
              <a:rPr lang="ru-RU" dirty="0" smtClean="0">
                <a:latin typeface="Verdana" panose="020B0604030504040204" pitchFamily="34" charset="0"/>
                <a:ea typeface="Verdana" panose="020B0604030504040204" pitchFamily="34" charset="0"/>
              </a:rPr>
              <a:t>«</a:t>
            </a:r>
            <a:r>
              <a:rPr lang="ru-RU" dirty="0" smtClean="0">
                <a:solidFill>
                  <a:srgbClr val="0070C0"/>
                </a:solidFill>
                <a:latin typeface="Verdana" panose="020B0604030504040204" pitchFamily="34" charset="0"/>
                <a:ea typeface="Verdana" panose="020B0604030504040204" pitchFamily="34" charset="0"/>
              </a:rPr>
              <a:t>Работа със специализиран софтуер в областта на </a:t>
            </a:r>
            <a:r>
              <a:rPr lang="ru-RU" dirty="0" smtClean="0">
                <a:solidFill>
                  <a:srgbClr val="0070C0"/>
                </a:solidFill>
                <a:latin typeface="Verdana" panose="020B0604030504040204" pitchFamily="34" charset="0"/>
                <a:ea typeface="Verdana" panose="020B0604030504040204" pitchFamily="34" charset="0"/>
              </a:rPr>
              <a:t>хотелиерството - </a:t>
            </a:r>
            <a:r>
              <a:rPr lang="ru-RU" dirty="0" smtClean="0">
                <a:solidFill>
                  <a:srgbClr val="0070C0"/>
                </a:solidFill>
                <a:latin typeface="Verdana" panose="020B0604030504040204" pitchFamily="34" charset="0"/>
                <a:ea typeface="Verdana" panose="020B0604030504040204" pitchFamily="34" charset="0"/>
              </a:rPr>
              <a:t>CLOCK Evolution</a:t>
            </a:r>
            <a:r>
              <a:rPr lang="ru-RU" dirty="0" smtClean="0">
                <a:latin typeface="Verdana" panose="020B0604030504040204" pitchFamily="34" charset="0"/>
                <a:ea typeface="Verdana" panose="020B0604030504040204" pitchFamily="34" charset="0"/>
              </a:rPr>
              <a:t>»</a:t>
            </a:r>
            <a:endParaRPr lang="bg-BG" dirty="0" smtClean="0">
              <a:latin typeface="Verdana" panose="020B0604030504040204" pitchFamily="34" charset="0"/>
              <a:ea typeface="Verdana" panose="020B0604030504040204" pitchFamily="34" charset="0"/>
            </a:endParaRPr>
          </a:p>
          <a:p>
            <a:pPr algn="l"/>
            <a:r>
              <a:rPr lang="en-US" sz="1800" b="1" dirty="0" smtClean="0">
                <a:solidFill>
                  <a:srgbClr val="0070C0"/>
                </a:solidFill>
                <a:latin typeface="Verdana" panose="020B0604030504040204" pitchFamily="34" charset="0"/>
                <a:ea typeface="Verdana" panose="020B0604030504040204" pitchFamily="34" charset="0"/>
              </a:rPr>
              <a:t>        Processing </a:t>
            </a:r>
            <a:r>
              <a:rPr lang="en-US" sz="1800" b="1" dirty="0">
                <a:solidFill>
                  <a:srgbClr val="0070C0"/>
                </a:solidFill>
                <a:latin typeface="Verdana" panose="020B0604030504040204" pitchFamily="34" charset="0"/>
                <a:ea typeface="Verdana" panose="020B0604030504040204" pitchFamily="34" charset="0"/>
              </a:rPr>
              <a:t>with a Specialized Software in the </a:t>
            </a:r>
            <a:endParaRPr lang="en-US" sz="1800" b="1" dirty="0" smtClean="0">
              <a:solidFill>
                <a:srgbClr val="0070C0"/>
              </a:solidFill>
              <a:latin typeface="Verdana" panose="020B0604030504040204" pitchFamily="34" charset="0"/>
              <a:ea typeface="Verdana" panose="020B0604030504040204" pitchFamily="34" charset="0"/>
            </a:endParaRPr>
          </a:p>
          <a:p>
            <a:pPr algn="l"/>
            <a:r>
              <a:rPr lang="en-US" sz="1800" b="1" dirty="0">
                <a:solidFill>
                  <a:srgbClr val="0070C0"/>
                </a:solidFill>
                <a:latin typeface="Verdana" panose="020B0604030504040204" pitchFamily="34" charset="0"/>
                <a:ea typeface="Verdana" panose="020B0604030504040204" pitchFamily="34" charset="0"/>
              </a:rPr>
              <a:t> </a:t>
            </a:r>
            <a:r>
              <a:rPr lang="en-US" sz="1800" b="1" dirty="0" smtClean="0">
                <a:solidFill>
                  <a:srgbClr val="0070C0"/>
                </a:solidFill>
                <a:latin typeface="Verdana" panose="020B0604030504040204" pitchFamily="34" charset="0"/>
                <a:ea typeface="Verdana" panose="020B0604030504040204" pitchFamily="34" charset="0"/>
              </a:rPr>
              <a:t>                        Field of </a:t>
            </a:r>
            <a:r>
              <a:rPr lang="en-US" sz="1800" b="1" dirty="0">
                <a:solidFill>
                  <a:srgbClr val="0070C0"/>
                </a:solidFill>
                <a:latin typeface="Verdana" panose="020B0604030504040204" pitchFamily="34" charset="0"/>
                <a:ea typeface="Verdana" panose="020B0604030504040204" pitchFamily="34" charset="0"/>
              </a:rPr>
              <a:t>Hospitality—CLOCK EVOLUTION</a:t>
            </a:r>
          </a:p>
          <a:p>
            <a:pPr algn="l"/>
            <a:endParaRPr lang="bg-BG" dirty="0" smtClean="0">
              <a:latin typeface="Verdana" panose="020B0604030504040204" pitchFamily="34" charset="0"/>
              <a:ea typeface="Verdana" panose="020B0604030504040204" pitchFamily="34" charset="0"/>
            </a:endParaRPr>
          </a:p>
          <a:p>
            <a:pPr algn="l"/>
            <a:endParaRPr lang="bg-BG" dirty="0" smtClean="0">
              <a:latin typeface="Verdana" panose="020B0604030504040204" pitchFamily="34" charset="0"/>
              <a:ea typeface="Verdana" panose="020B0604030504040204" pitchFamily="34" charset="0"/>
            </a:endParaRPr>
          </a:p>
          <a:p>
            <a:pPr algn="l"/>
            <a:r>
              <a:rPr lang="bg-BG" sz="1600" dirty="0" smtClean="0">
                <a:latin typeface="Verdana" panose="020B0604030504040204" pitchFamily="34" charset="0"/>
                <a:ea typeface="Verdana" panose="020B0604030504040204" pitchFamily="34" charset="0"/>
              </a:rPr>
              <a:t>Николинка Ленинова Личева</a:t>
            </a:r>
          </a:p>
          <a:p>
            <a:pPr algn="l"/>
            <a:r>
              <a:rPr lang="bg-BG" sz="1600" b="1" dirty="0" smtClean="0">
                <a:latin typeface="Verdana" panose="020B0604030504040204" pitchFamily="34" charset="0"/>
                <a:ea typeface="Verdana" panose="020B0604030504040204" pitchFamily="34" charset="0"/>
              </a:rPr>
              <a:t>ПГТ “Алеко </a:t>
            </a:r>
            <a:r>
              <a:rPr lang="bg-BG" sz="1600" b="1" dirty="0">
                <a:latin typeface="Verdana" panose="020B0604030504040204" pitchFamily="34" charset="0"/>
                <a:ea typeface="Verdana" panose="020B0604030504040204" pitchFamily="34" charset="0"/>
              </a:rPr>
              <a:t>Константинов</a:t>
            </a:r>
            <a:r>
              <a:rPr lang="bg-BG" sz="1600" b="1" dirty="0" smtClean="0">
                <a:latin typeface="Verdana" panose="020B0604030504040204" pitchFamily="34" charset="0"/>
                <a:ea typeface="Verdana" panose="020B0604030504040204" pitchFamily="34" charset="0"/>
              </a:rPr>
              <a:t>“ - Плевен</a:t>
            </a:r>
            <a:endParaRPr lang="ru-RU" sz="1600" b="1" dirty="0">
              <a:latin typeface="Verdana" panose="020B0604030504040204" pitchFamily="34" charset="0"/>
              <a:ea typeface="Verdana" panose="020B0604030504040204" pitchFamily="34" charset="0"/>
            </a:endParaRPr>
          </a:p>
          <a:p>
            <a:pPr algn="l"/>
            <a:r>
              <a:rPr lang="bg-BG" sz="1600" b="1" dirty="0" smtClean="0">
                <a:latin typeface="Verdana" panose="020B0604030504040204" pitchFamily="34" charset="0"/>
                <a:ea typeface="Verdana" panose="020B0604030504040204" pitchFamily="34" charset="0"/>
              </a:rPr>
              <a:t>България</a:t>
            </a:r>
            <a:endParaRPr lang="ru-RU" sz="1600" b="1" dirty="0" smtClean="0">
              <a:latin typeface="Verdana" panose="020B0604030504040204" pitchFamily="34" charset="0"/>
              <a:ea typeface="Verdana" panose="020B0604030504040204" pitchFamily="34" charset="0"/>
            </a:endParaRPr>
          </a:p>
        </p:txBody>
      </p:sp>
      <p:sp>
        <p:nvSpPr>
          <p:cNvPr id="4" name="Rectangle 3"/>
          <p:cNvSpPr/>
          <p:nvPr/>
        </p:nvSpPr>
        <p:spPr>
          <a:xfrm>
            <a:off x="3989437" y="4521108"/>
            <a:ext cx="6317158" cy="1879489"/>
          </a:xfrm>
          <a:prstGeom prst="rect">
            <a:avLst/>
          </a:prstGeom>
        </p:spPr>
        <p:txBody>
          <a:bodyPr wrap="square">
            <a:spAutoFit/>
          </a:bodyPr>
          <a:lstStyle/>
          <a:p>
            <a:pPr>
              <a:lnSpc>
                <a:spcPct val="115000"/>
              </a:lnSpc>
              <a:spcAft>
                <a:spcPts val="1000"/>
              </a:spcAft>
            </a:pPr>
            <a:r>
              <a:rPr lang="en-US" dirty="0">
                <a:latin typeface="Verdana" panose="020B0604030504040204" pitchFamily="34" charset="0"/>
                <a:ea typeface="Verdana" panose="020B0604030504040204" pitchFamily="34" charset="0"/>
                <a:cs typeface="Times New Roman" panose="02020603050405020304" pitchFamily="18" charset="0"/>
              </a:rPr>
              <a:t> </a:t>
            </a:r>
            <a:r>
              <a:rPr lang="en-US" dirty="0" smtClean="0">
                <a:latin typeface="Verdana" panose="020B0604030504040204" pitchFamily="34" charset="0"/>
                <a:ea typeface="Verdana" panose="020B0604030504040204" pitchFamily="34" charset="0"/>
                <a:cs typeface="Times New Roman" panose="02020603050405020304" pitchFamily="18" charset="0"/>
              </a:rPr>
              <a:t>                      </a:t>
            </a:r>
            <a:endParaRPr lang="en-US" sz="1600" dirty="0">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pPr>
            <a:r>
              <a:rPr lang="en-US" dirty="0">
                <a:latin typeface="Verdana" panose="020B0604030504040204" pitchFamily="34" charset="0"/>
                <a:ea typeface="Verdana" panose="020B0604030504040204" pitchFamily="34" charset="0"/>
                <a:cs typeface="Times New Roman" panose="02020603050405020304" pitchFamily="18" charset="0"/>
              </a:rPr>
              <a:t> </a:t>
            </a:r>
            <a:endParaRPr lang="en-US" sz="1600" dirty="0">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pPr>
            <a:r>
              <a:rPr lang="en-US" sz="1200" b="1" dirty="0" err="1">
                <a:latin typeface="Verdana" panose="020B0604030504040204" pitchFamily="34" charset="0"/>
                <a:ea typeface="Verdana" panose="020B0604030504040204" pitchFamily="34" charset="0"/>
                <a:cs typeface="Times New Roman" panose="02020603050405020304" pitchFamily="18" charset="0"/>
              </a:rPr>
              <a:t>Nikolinka</a:t>
            </a:r>
            <a:r>
              <a:rPr lang="en-US" sz="1200" b="1" dirty="0">
                <a:latin typeface="Verdana" panose="020B0604030504040204" pitchFamily="34" charset="0"/>
                <a:ea typeface="Verdana" panose="020B0604030504040204" pitchFamily="34" charset="0"/>
                <a:cs typeface="Times New Roman" panose="02020603050405020304" pitchFamily="18" charset="0"/>
              </a:rPr>
              <a:t> </a:t>
            </a:r>
            <a:r>
              <a:rPr lang="en-US" sz="1200" b="1" dirty="0" err="1">
                <a:latin typeface="Verdana" panose="020B0604030504040204" pitchFamily="34" charset="0"/>
                <a:ea typeface="Verdana" panose="020B0604030504040204" pitchFamily="34" charset="0"/>
                <a:cs typeface="Times New Roman" panose="02020603050405020304" pitchFamily="18" charset="0"/>
              </a:rPr>
              <a:t>Leninova</a:t>
            </a:r>
            <a:r>
              <a:rPr lang="en-US" sz="1200" b="1" dirty="0">
                <a:latin typeface="Verdana" panose="020B0604030504040204" pitchFamily="34" charset="0"/>
                <a:ea typeface="Verdana" panose="020B0604030504040204" pitchFamily="34" charset="0"/>
                <a:cs typeface="Times New Roman" panose="02020603050405020304" pitchFamily="18" charset="0"/>
              </a:rPr>
              <a:t> </a:t>
            </a:r>
            <a:r>
              <a:rPr lang="en-US" sz="1200" b="1" dirty="0" err="1">
                <a:latin typeface="Verdana" panose="020B0604030504040204" pitchFamily="34" charset="0"/>
                <a:ea typeface="Verdana" panose="020B0604030504040204" pitchFamily="34" charset="0"/>
                <a:cs typeface="Times New Roman" panose="02020603050405020304" pitchFamily="18" charset="0"/>
              </a:rPr>
              <a:t>Licheva</a:t>
            </a:r>
            <a:endParaRPr lang="en-US" sz="1200" b="1" dirty="0">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pPr>
            <a:r>
              <a:rPr lang="bg-BG" sz="1200" b="1" dirty="0">
                <a:solidFill>
                  <a:srgbClr val="050505"/>
                </a:solidFill>
                <a:latin typeface="Verdana" panose="020B0604030504040204" pitchFamily="34" charset="0"/>
                <a:ea typeface="Verdana" panose="020B0604030504040204" pitchFamily="34" charset="0"/>
                <a:cs typeface="Times New Roman" panose="02020603050405020304" pitchFamily="18" charset="0"/>
              </a:rPr>
              <a:t>Professional High School of </a:t>
            </a:r>
            <a:r>
              <a:rPr lang="en-US" sz="1200" b="1" dirty="0">
                <a:solidFill>
                  <a:srgbClr val="050505"/>
                </a:solidFill>
                <a:latin typeface="Verdana" panose="020B0604030504040204" pitchFamily="34" charset="0"/>
                <a:ea typeface="Verdana" panose="020B0604030504040204" pitchFamily="34" charset="0"/>
                <a:cs typeface="Times New Roman" panose="02020603050405020304" pitchFamily="18" charset="0"/>
              </a:rPr>
              <a:t>T</a:t>
            </a:r>
            <a:r>
              <a:rPr lang="bg-BG" sz="1200" b="1" dirty="0">
                <a:solidFill>
                  <a:srgbClr val="050505"/>
                </a:solidFill>
                <a:latin typeface="Verdana" panose="020B0604030504040204" pitchFamily="34" charset="0"/>
                <a:ea typeface="Verdana" panose="020B0604030504040204" pitchFamily="34" charset="0"/>
                <a:cs typeface="Times New Roman" panose="02020603050405020304" pitchFamily="18" charset="0"/>
              </a:rPr>
              <a:t>ourism "Aleko </a:t>
            </a:r>
            <a:r>
              <a:rPr lang="bg-BG" sz="1200" b="1" dirty="0" smtClean="0">
                <a:solidFill>
                  <a:srgbClr val="050505"/>
                </a:solidFill>
                <a:latin typeface="Verdana" panose="020B0604030504040204" pitchFamily="34" charset="0"/>
                <a:ea typeface="Verdana" panose="020B0604030504040204" pitchFamily="34" charset="0"/>
                <a:cs typeface="Times New Roman" panose="02020603050405020304" pitchFamily="18" charset="0"/>
              </a:rPr>
              <a:t>Konstantinov“</a:t>
            </a:r>
            <a:r>
              <a:rPr lang="en-US" sz="1200" b="1" dirty="0" smtClean="0">
                <a:solidFill>
                  <a:srgbClr val="050505"/>
                </a:solidFill>
                <a:latin typeface="Verdana" panose="020B0604030504040204" pitchFamily="34" charset="0"/>
                <a:ea typeface="Verdana" panose="020B0604030504040204" pitchFamily="34" charset="0"/>
                <a:cs typeface="Times New Roman" panose="02020603050405020304" pitchFamily="18" charset="0"/>
              </a:rPr>
              <a:t>- Pleven</a:t>
            </a:r>
            <a:endParaRPr lang="en-US" sz="1200" b="1" dirty="0">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pPr>
            <a:r>
              <a:rPr lang="en-US" sz="1200" b="1" dirty="0">
                <a:solidFill>
                  <a:srgbClr val="050505"/>
                </a:solidFill>
                <a:latin typeface="Verdana" panose="020B0604030504040204" pitchFamily="34" charset="0"/>
                <a:ea typeface="Verdana" panose="020B0604030504040204" pitchFamily="34" charset="0"/>
                <a:cs typeface="Times New Roman" panose="02020603050405020304" pitchFamily="18" charset="0"/>
              </a:rPr>
              <a:t>Bulgaria </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4933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5178" y="150590"/>
            <a:ext cx="8574622" cy="2200724"/>
          </a:xfrm>
        </p:spPr>
        <p:txBody>
          <a:bodyPr>
            <a:normAutofit fontScale="90000"/>
          </a:bodyPr>
          <a:lstStyle/>
          <a:p>
            <a:pPr algn="l"/>
            <a:r>
              <a:rPr lang="en-US" sz="1600" b="1" dirty="0" smtClean="0">
                <a:latin typeface="Verdana" panose="020B0604030504040204" pitchFamily="34" charset="0"/>
                <a:ea typeface="Verdana" panose="020B0604030504040204" pitchFamily="34" charset="0"/>
              </a:rPr>
              <a:t>    </a:t>
            </a:r>
            <a:r>
              <a:rPr lang="ru-RU" sz="1600" b="1" dirty="0" smtClean="0">
                <a:solidFill>
                  <a:srgbClr val="FF0000"/>
                </a:solidFill>
                <a:latin typeface="Verdana" panose="020B0604030504040204" pitchFamily="34" charset="0"/>
                <a:ea typeface="Verdana" panose="020B0604030504040204" pitchFamily="34" charset="0"/>
              </a:rPr>
              <a:t>Професионална </a:t>
            </a:r>
            <a:r>
              <a:rPr lang="ru-RU" sz="1600" b="1" dirty="0">
                <a:solidFill>
                  <a:srgbClr val="FF0000"/>
                </a:solidFill>
                <a:latin typeface="Verdana" panose="020B0604030504040204" pitchFamily="34" charset="0"/>
                <a:ea typeface="Verdana" panose="020B0604030504040204" pitchFamily="34" charset="0"/>
              </a:rPr>
              <a:t>гимназия по туризъм „Алеко Константинов” – </a:t>
            </a:r>
            <a:r>
              <a:rPr lang="ru-RU" sz="1600" b="1" dirty="0" smtClean="0">
                <a:solidFill>
                  <a:srgbClr val="FF0000"/>
                </a:solidFill>
                <a:latin typeface="Verdana" panose="020B0604030504040204" pitchFamily="34" charset="0"/>
                <a:ea typeface="Verdana" panose="020B0604030504040204" pitchFamily="34" charset="0"/>
              </a:rPr>
              <a:t> </a:t>
            </a:r>
            <a:r>
              <a:rPr lang="ru-RU" sz="1600" b="1" dirty="0">
                <a:solidFill>
                  <a:srgbClr val="FF0000"/>
                </a:solidFill>
                <a:latin typeface="Verdana" panose="020B0604030504040204" pitchFamily="34" charset="0"/>
                <a:ea typeface="Verdana" panose="020B0604030504040204" pitchFamily="34" charset="0"/>
              </a:rPr>
              <a:t>Плевен е училище  с основна дейност професионално образование и обучение в сферата на туризма.</a:t>
            </a:r>
            <a:br>
              <a:rPr lang="ru-RU" sz="1600" b="1" dirty="0">
                <a:solidFill>
                  <a:srgbClr val="FF0000"/>
                </a:solidFill>
                <a:latin typeface="Verdana" panose="020B0604030504040204" pitchFamily="34" charset="0"/>
                <a:ea typeface="Verdana" panose="020B0604030504040204" pitchFamily="34" charset="0"/>
              </a:rPr>
            </a:br>
            <a:r>
              <a:rPr lang="en-US" sz="1600" b="1" dirty="0" smtClean="0">
                <a:solidFill>
                  <a:srgbClr val="FF0000"/>
                </a:solidFill>
                <a:latin typeface="Verdana" panose="020B0604030504040204" pitchFamily="34" charset="0"/>
                <a:ea typeface="Verdana" panose="020B0604030504040204" pitchFamily="34" charset="0"/>
              </a:rPr>
              <a:t>    </a:t>
            </a:r>
            <a:r>
              <a:rPr lang="ru-RU" sz="1600" b="1" dirty="0" smtClean="0">
                <a:solidFill>
                  <a:srgbClr val="FF0000"/>
                </a:solidFill>
                <a:latin typeface="Verdana" panose="020B0604030504040204" pitchFamily="34" charset="0"/>
                <a:ea typeface="Verdana" panose="020B0604030504040204" pitchFamily="34" charset="0"/>
              </a:rPr>
              <a:t>Гимназията подготвя </a:t>
            </a:r>
            <a:r>
              <a:rPr lang="ru-RU" sz="1600" b="1" dirty="0">
                <a:solidFill>
                  <a:srgbClr val="FF0000"/>
                </a:solidFill>
                <a:latin typeface="Verdana" panose="020B0604030504040204" pitchFamily="34" charset="0"/>
                <a:ea typeface="Verdana" panose="020B0604030504040204" pitchFamily="34" charset="0"/>
              </a:rPr>
              <a:t>средни изпълнителски кадри за туристическата индустрия</a:t>
            </a:r>
            <a:r>
              <a:rPr lang="ru-RU" sz="1600" b="1" dirty="0" smtClean="0">
                <a:solidFill>
                  <a:srgbClr val="FF0000"/>
                </a:solidFill>
                <a:latin typeface="Verdana" panose="020B0604030504040204" pitchFamily="34" charset="0"/>
                <a:ea typeface="Verdana" panose="020B0604030504040204" pitchFamily="34" charset="0"/>
              </a:rPr>
              <a:t>.</a:t>
            </a:r>
            <a:br>
              <a:rPr lang="ru-RU" sz="1600" b="1" dirty="0" smtClean="0">
                <a:solidFill>
                  <a:srgbClr val="FF0000"/>
                </a:solidFill>
                <a:latin typeface="Verdana" panose="020B0604030504040204" pitchFamily="34" charset="0"/>
                <a:ea typeface="Verdana" panose="020B0604030504040204" pitchFamily="34" charset="0"/>
              </a:rPr>
            </a:br>
            <a:r>
              <a:rPr lang="en-US" sz="1600" b="1" dirty="0" smtClean="0">
                <a:solidFill>
                  <a:srgbClr val="FF0000"/>
                </a:solidFill>
                <a:latin typeface="Verdana" panose="020B0604030504040204" pitchFamily="34" charset="0"/>
                <a:ea typeface="Verdana" panose="020B0604030504040204" pitchFamily="34" charset="0"/>
              </a:rPr>
              <a:t>    </a:t>
            </a:r>
            <a:r>
              <a:rPr lang="ru-RU" sz="1600" b="1" dirty="0" smtClean="0">
                <a:solidFill>
                  <a:srgbClr val="FF0000"/>
                </a:solidFill>
                <a:latin typeface="Verdana" panose="020B0604030504040204" pitchFamily="34" charset="0"/>
                <a:ea typeface="Verdana" panose="020B0604030504040204" pitchFamily="34" charset="0"/>
              </a:rPr>
              <a:t>В момента в училището се обучават над 430 ученици в с</a:t>
            </a:r>
            <a:r>
              <a:rPr lang="bg-BG" sz="1600" b="1" dirty="0" smtClean="0">
                <a:solidFill>
                  <a:srgbClr val="FF0000"/>
                </a:solidFill>
                <a:latin typeface="Verdana" panose="020B0604030504040204" pitchFamily="34" charset="0"/>
                <a:ea typeface="Verdana" panose="020B0604030504040204" pitchFamily="34" charset="0"/>
              </a:rPr>
              <a:t>п</a:t>
            </a:r>
            <a:r>
              <a:rPr lang="ru-RU" sz="1600" b="1" dirty="0" smtClean="0">
                <a:solidFill>
                  <a:srgbClr val="FF0000"/>
                </a:solidFill>
                <a:latin typeface="Verdana" panose="020B0604030504040204" pitchFamily="34" charset="0"/>
                <a:ea typeface="Verdana" panose="020B0604030504040204" pitchFamily="34" charset="0"/>
              </a:rPr>
              <a:t>ециалностите: </a:t>
            </a:r>
            <a:r>
              <a:rPr lang="ru-RU" dirty="0">
                <a:solidFill>
                  <a:srgbClr val="FF0000"/>
                </a:solidFill>
              </a:rPr>
              <a:t/>
            </a:r>
            <a:br>
              <a:rPr lang="ru-RU" dirty="0">
                <a:solidFill>
                  <a:srgbClr val="FF0000"/>
                </a:solidFill>
              </a:rPr>
            </a:br>
            <a:endParaRPr lang="bg-BG"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861" y="1509523"/>
            <a:ext cx="3694496" cy="245080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82" y="150590"/>
            <a:ext cx="1530229" cy="15668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861" y="4893400"/>
            <a:ext cx="3136519" cy="20169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0538" y="1681137"/>
            <a:ext cx="4320193" cy="3121650"/>
          </a:xfrm>
          <a:prstGeom prst="rect">
            <a:avLst/>
          </a:prstGeom>
        </p:spPr>
      </p:pic>
      <p:sp>
        <p:nvSpPr>
          <p:cNvPr id="7" name="Rectangle 6"/>
          <p:cNvSpPr/>
          <p:nvPr/>
        </p:nvSpPr>
        <p:spPr>
          <a:xfrm>
            <a:off x="73766" y="3960327"/>
            <a:ext cx="6096000" cy="1941557"/>
          </a:xfrm>
          <a:prstGeom prst="rect">
            <a:avLst/>
          </a:prstGeom>
        </p:spPr>
        <p:txBody>
          <a:bodyPr>
            <a:spAutoFit/>
          </a:bodyPr>
          <a:lstStyle/>
          <a:p>
            <a:pPr>
              <a:lnSpc>
                <a:spcPct val="115000"/>
              </a:lnSpc>
              <a:spcAft>
                <a:spcPts val="1000"/>
              </a:spcAft>
            </a:pPr>
            <a:r>
              <a:rPr lang="en-US" sz="1200" b="1" smtClean="0">
                <a:solidFill>
                  <a:srgbClr val="050505"/>
                </a:solidFill>
                <a:latin typeface="Verdana" panose="020B0604030504040204" pitchFamily="34" charset="0"/>
                <a:ea typeface="Calibri" panose="020F0502020204030204" pitchFamily="34" charset="0"/>
                <a:cs typeface="Times New Roman" panose="02020603050405020304" pitchFamily="18" charset="0"/>
              </a:rPr>
              <a:t>  </a:t>
            </a:r>
            <a:r>
              <a:rPr lang="bg-BG" sz="1200" b="1" dirty="0" smtClean="0">
                <a:solidFill>
                  <a:srgbClr val="050505"/>
                </a:solidFill>
                <a:latin typeface="Verdana" panose="020B0604030504040204" pitchFamily="34" charset="0"/>
                <a:ea typeface="Calibri" panose="020F0502020204030204" pitchFamily="34" charset="0"/>
                <a:cs typeface="Times New Roman" panose="02020603050405020304" pitchFamily="18" charset="0"/>
              </a:rPr>
              <a:t>Professional </a:t>
            </a:r>
            <a:r>
              <a:rPr lang="bg-BG" sz="1200" b="1" dirty="0">
                <a:solidFill>
                  <a:srgbClr val="050505"/>
                </a:solidFill>
                <a:latin typeface="Verdana" panose="020B0604030504040204" pitchFamily="34" charset="0"/>
                <a:ea typeface="Calibri" panose="020F0502020204030204" pitchFamily="34" charset="0"/>
                <a:cs typeface="Times New Roman" panose="02020603050405020304" pitchFamily="18" charset="0"/>
              </a:rPr>
              <a:t>High School of tourism "Aleko Konstantinov"</a:t>
            </a:r>
            <a:r>
              <a:rPr lang="en-US" sz="1200" b="1" dirty="0">
                <a:solidFill>
                  <a:srgbClr val="050505"/>
                </a:solidFill>
                <a:latin typeface="Verdana" panose="020B0604030504040204" pitchFamily="34" charset="0"/>
                <a:ea typeface="Calibri" panose="020F0502020204030204" pitchFamily="34" charset="0"/>
                <a:cs typeface="Times New Roman" panose="02020603050405020304" pitchFamily="18" charset="0"/>
              </a:rPr>
              <a:t>—Pleven is a school with a basic area of professional education and </a:t>
            </a:r>
            <a:r>
              <a:rPr lang="en-US" sz="1200" b="1" dirty="0" smtClean="0">
                <a:solidFill>
                  <a:srgbClr val="050505"/>
                </a:solidFill>
                <a:latin typeface="Verdana" panose="020B0604030504040204" pitchFamily="34" charset="0"/>
                <a:ea typeface="Calibri" panose="020F0502020204030204" pitchFamily="34" charset="0"/>
                <a:cs typeface="Times New Roman" panose="02020603050405020304" pitchFamily="18" charset="0"/>
              </a:rPr>
              <a:t>training in </a:t>
            </a:r>
            <a:r>
              <a:rPr lang="en-US" sz="1200" b="1" dirty="0">
                <a:solidFill>
                  <a:srgbClr val="050505"/>
                </a:solidFill>
                <a:latin typeface="Verdana" panose="020B0604030504040204" pitchFamily="34" charset="0"/>
                <a:ea typeface="Calibri" panose="020F0502020204030204" pitchFamily="34" charset="0"/>
                <a:cs typeface="Times New Roman" panose="02020603050405020304" pitchFamily="18" charset="0"/>
              </a:rPr>
              <a:t>the </a:t>
            </a:r>
            <a:r>
              <a:rPr lang="en-US" sz="1200" b="1" dirty="0" smtClean="0">
                <a:solidFill>
                  <a:srgbClr val="050505"/>
                </a:solidFill>
                <a:latin typeface="Verdana" panose="020B0604030504040204" pitchFamily="34" charset="0"/>
                <a:ea typeface="Calibri" panose="020F0502020204030204" pitchFamily="34" charset="0"/>
                <a:cs typeface="Times New Roman" panose="02020603050405020304" pitchFamily="18" charset="0"/>
              </a:rPr>
              <a:t>field </a:t>
            </a:r>
            <a:r>
              <a:rPr lang="en-US" sz="1200" b="1" dirty="0">
                <a:solidFill>
                  <a:srgbClr val="050505"/>
                </a:solidFill>
                <a:latin typeface="Verdana" panose="020B0604030504040204" pitchFamily="34" charset="0"/>
                <a:ea typeface="Calibri" panose="020F0502020204030204" pitchFamily="34" charset="0"/>
                <a:cs typeface="Times New Roman" panose="02020603050405020304" pitchFamily="18" charset="0"/>
              </a:rPr>
              <a:t>of tourism. The school prepares middle management for the tourist industry. Currently, 430 students study at the school in the following areas</a:t>
            </a:r>
            <a:r>
              <a:rPr lang="en-US" sz="1200" b="1" dirty="0" smtClean="0">
                <a:solidFill>
                  <a:srgbClr val="050505"/>
                </a:solidFill>
                <a:latin typeface="Verdana" panose="020B0604030504040204" pitchFamily="34" charset="0"/>
                <a:ea typeface="Calibri" panose="020F0502020204030204" pitchFamily="34" charset="0"/>
                <a:cs typeface="Times New Roman" panose="02020603050405020304" pitchFamily="18" charset="0"/>
              </a:rPr>
              <a:t>:</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solidFill>
                  <a:srgbClr val="050505"/>
                </a:solidFill>
                <a:latin typeface="Verdana" panose="020B060403050404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5825532" y="5112437"/>
            <a:ext cx="6096000" cy="1578894"/>
          </a:xfrm>
          <a:prstGeom prst="rect">
            <a:avLst/>
          </a:prstGeom>
        </p:spPr>
        <p:txBody>
          <a:bodyPr>
            <a:spAutoFit/>
          </a:bodyPr>
          <a:lstStyle/>
          <a:p>
            <a:pPr marL="342900" lvl="0" indent="-342900">
              <a:lnSpc>
                <a:spcPct val="115000"/>
              </a:lnSpc>
              <a:buClr>
                <a:srgbClr val="050505"/>
              </a:buClr>
              <a:buFont typeface="+mj-lt"/>
              <a:buAutoNum type="arabicPeriod"/>
            </a:pPr>
            <a:r>
              <a:rPr lang="en-US" sz="1200" b="1" dirty="0" smtClean="0">
                <a:solidFill>
                  <a:prstClr val="black"/>
                </a:solidFill>
                <a:latin typeface="Verdana" panose="020B0604030504040204" pitchFamily="34" charset="0"/>
                <a:ea typeface="Calibri" panose="020F0502020204030204" pitchFamily="34" charset="0"/>
                <a:cs typeface="Times New Roman" panose="02020603050405020304" pitchFamily="18" charset="0"/>
              </a:rPr>
              <a:t>Designer</a:t>
            </a:r>
            <a:r>
              <a:rPr lang="bg-BG" sz="1200" b="1" dirty="0" smtClean="0">
                <a:solidFill>
                  <a:prstClr val="black"/>
                </a:solidFill>
                <a:latin typeface="Verdana" panose="020B0604030504040204" pitchFamily="34" charset="0"/>
                <a:ea typeface="Calibri" panose="020F0502020204030204" pitchFamily="34" charset="0"/>
                <a:cs typeface="Times New Roman" panose="02020603050405020304" pitchFamily="18" charset="0"/>
              </a:rPr>
              <a:t> /</a:t>
            </a:r>
            <a:r>
              <a:rPr lang="en-US" sz="1200" b="1" dirty="0" smtClean="0">
                <a:solidFill>
                  <a:prstClr val="black"/>
                </a:solidFill>
                <a:latin typeface="Verdana" panose="020B0604030504040204" pitchFamily="34" charset="0"/>
                <a:ea typeface="Calibri" panose="020F0502020204030204" pitchFamily="34" charset="0"/>
                <a:cs typeface="Times New Roman" panose="02020603050405020304" pitchFamily="18" charset="0"/>
              </a:rPr>
              <a:t> </a:t>
            </a:r>
            <a:r>
              <a:rPr lang="en-US" sz="1200" b="1" dirty="0">
                <a:solidFill>
                  <a:prstClr val="black"/>
                </a:solidFill>
                <a:latin typeface="Verdana" panose="020B0604030504040204" pitchFamily="34" charset="0"/>
                <a:ea typeface="Calibri" panose="020F0502020204030204" pitchFamily="34" charset="0"/>
                <a:cs typeface="Times New Roman" panose="02020603050405020304" pitchFamily="18" charset="0"/>
              </a:rPr>
              <a:t>‘Advertising </a:t>
            </a:r>
            <a:r>
              <a:rPr lang="en-US" sz="1200" b="1" dirty="0" smtClean="0">
                <a:solidFill>
                  <a:prstClr val="black"/>
                </a:solidFill>
                <a:latin typeface="Verdana" panose="020B0604030504040204" pitchFamily="34" charset="0"/>
                <a:ea typeface="Calibri" panose="020F0502020204030204" pitchFamily="34" charset="0"/>
                <a:cs typeface="Times New Roman" panose="02020603050405020304" pitchFamily="18" charset="0"/>
              </a:rPr>
              <a:t>Graphics’</a:t>
            </a:r>
            <a:endParaRPr lang="en-US"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50505"/>
              </a:buClr>
              <a:buFont typeface="+mj-lt"/>
              <a:buAutoNum type="arabicPeriod"/>
            </a:pPr>
            <a:r>
              <a:rPr lang="en-US" sz="1200" b="1" dirty="0">
                <a:solidFill>
                  <a:prstClr val="black"/>
                </a:solidFill>
                <a:latin typeface="Verdana" panose="020B0604030504040204" pitchFamily="34" charset="0"/>
                <a:ea typeface="Calibri" panose="020F0502020204030204" pitchFamily="34" charset="0"/>
                <a:cs typeface="Times New Roman" panose="02020603050405020304" pitchFamily="18" charset="0"/>
              </a:rPr>
              <a:t>Operator ‘Thermal Procedures’ at </a:t>
            </a:r>
            <a:r>
              <a:rPr lang="en-US" sz="1200" b="1" dirty="0" err="1">
                <a:solidFill>
                  <a:prstClr val="black"/>
                </a:solidFill>
                <a:latin typeface="Verdana" panose="020B0604030504040204" pitchFamily="34" charset="0"/>
                <a:ea typeface="Calibri" panose="020F0502020204030204" pitchFamily="34" charset="0"/>
                <a:cs typeface="Times New Roman" panose="02020603050405020304" pitchFamily="18" charset="0"/>
              </a:rPr>
              <a:t>balneological</a:t>
            </a:r>
            <a:r>
              <a:rPr lang="en-US" sz="1200" b="1" dirty="0">
                <a:solidFill>
                  <a:prstClr val="black"/>
                </a:solidFill>
                <a:latin typeface="Verdana" panose="020B0604030504040204" pitchFamily="34" charset="0"/>
                <a:ea typeface="Calibri" panose="020F0502020204030204" pitchFamily="34" charset="0"/>
                <a:cs typeface="Times New Roman" panose="02020603050405020304" pitchFamily="18" charset="0"/>
              </a:rPr>
              <a:t> and other recovery </a:t>
            </a:r>
            <a:r>
              <a:rPr lang="en-US" sz="1200" b="1" dirty="0" err="1" smtClean="0">
                <a:solidFill>
                  <a:prstClr val="black"/>
                </a:solidFill>
                <a:latin typeface="Verdana" panose="020B0604030504040204" pitchFamily="34" charset="0"/>
                <a:ea typeface="Calibri" panose="020F0502020204030204" pitchFamily="34" charset="0"/>
                <a:cs typeface="Times New Roman" panose="02020603050405020304" pitchFamily="18" charset="0"/>
              </a:rPr>
              <a:t>centres</a:t>
            </a:r>
            <a:endParaRPr lang="en-US"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50505"/>
              </a:buClr>
              <a:buFont typeface="+mj-lt"/>
              <a:buAutoNum type="arabicPeriod"/>
            </a:pPr>
            <a:r>
              <a:rPr lang="en-US" sz="1200" b="1" dirty="0">
                <a:solidFill>
                  <a:prstClr val="black"/>
                </a:solidFill>
                <a:latin typeface="Verdana" panose="020B0604030504040204" pitchFamily="34" charset="0"/>
                <a:ea typeface="Calibri" panose="020F0502020204030204" pitchFamily="34" charset="0"/>
                <a:cs typeface="Times New Roman" panose="02020603050405020304" pitchFamily="18" charset="0"/>
              </a:rPr>
              <a:t>Hotel-keeper ‘Organization of </a:t>
            </a:r>
            <a:r>
              <a:rPr lang="en-US" sz="1200" b="1" dirty="0" smtClean="0">
                <a:solidFill>
                  <a:prstClr val="black"/>
                </a:solidFill>
                <a:latin typeface="Verdana" panose="020B0604030504040204" pitchFamily="34" charset="0"/>
                <a:ea typeface="Calibri" panose="020F0502020204030204" pitchFamily="34" charset="0"/>
                <a:cs typeface="Times New Roman" panose="02020603050405020304" pitchFamily="18" charset="0"/>
              </a:rPr>
              <a:t>Hospitality’</a:t>
            </a:r>
          </a:p>
          <a:p>
            <a:pPr marL="342900" lvl="0" indent="-342900">
              <a:lnSpc>
                <a:spcPct val="115000"/>
              </a:lnSpc>
              <a:buClr>
                <a:srgbClr val="050505"/>
              </a:buClr>
              <a:buFont typeface="+mj-lt"/>
              <a:buAutoNum type="arabicPeriod"/>
            </a:pPr>
            <a:r>
              <a:rPr lang="en-US" sz="1200" b="1" dirty="0" smtClean="0">
                <a:solidFill>
                  <a:prstClr val="black"/>
                </a:solidFill>
                <a:latin typeface="Verdana" panose="020B0604030504040204" pitchFamily="34" charset="0"/>
                <a:ea typeface="Calibri" panose="020F0502020204030204" pitchFamily="34" charset="0"/>
                <a:cs typeface="Times New Roman" panose="02020603050405020304" pitchFamily="18" charset="0"/>
              </a:rPr>
              <a:t>Organizer </a:t>
            </a:r>
            <a:r>
              <a:rPr lang="en-US" sz="1200" b="1" dirty="0">
                <a:solidFill>
                  <a:prstClr val="black"/>
                </a:solidFill>
                <a:latin typeface="Verdana" panose="020B0604030504040204" pitchFamily="34" charset="0"/>
                <a:ea typeface="Calibri" panose="020F0502020204030204" pitchFamily="34" charset="0"/>
                <a:cs typeface="Times New Roman" panose="02020603050405020304" pitchFamily="18" charset="0"/>
              </a:rPr>
              <a:t>‘Travel Agency’ and organization of tourism and leisure </a:t>
            </a:r>
            <a:r>
              <a:rPr lang="en-US" sz="1200" b="1" dirty="0" smtClean="0">
                <a:solidFill>
                  <a:prstClr val="black"/>
                </a:solidFill>
                <a:latin typeface="Verdana" panose="020B0604030504040204" pitchFamily="34" charset="0"/>
                <a:ea typeface="Calibri" panose="020F0502020204030204" pitchFamily="34" charset="0"/>
                <a:cs typeface="Times New Roman" panose="02020603050405020304" pitchFamily="18" charset="0"/>
              </a:rPr>
              <a:t>activities</a:t>
            </a:r>
            <a:endParaRPr lang="en-US"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050505"/>
              </a:buClr>
              <a:buFont typeface="+mj-lt"/>
              <a:buAutoNum type="arabicPeriod"/>
            </a:pPr>
            <a:r>
              <a:rPr lang="en-US" sz="1200" b="1" dirty="0">
                <a:solidFill>
                  <a:prstClr val="black"/>
                </a:solidFill>
                <a:latin typeface="Verdana" panose="020B0604030504040204" pitchFamily="34" charset="0"/>
                <a:ea typeface="Calibri" panose="020F0502020204030204" pitchFamily="34" charset="0"/>
                <a:cs typeface="Times New Roman" panose="02020603050405020304" pitchFamily="18" charset="0"/>
              </a:rPr>
              <a:t>Tour </a:t>
            </a:r>
            <a:r>
              <a:rPr lang="en-US" sz="1200" b="1" dirty="0" smtClean="0">
                <a:solidFill>
                  <a:prstClr val="black"/>
                </a:solidFill>
                <a:latin typeface="Verdana" panose="020B0604030504040204" pitchFamily="34" charset="0"/>
                <a:ea typeface="Calibri" panose="020F0502020204030204" pitchFamily="34" charset="0"/>
                <a:cs typeface="Times New Roman" panose="02020603050405020304" pitchFamily="18" charset="0"/>
              </a:rPr>
              <a:t>Guide</a:t>
            </a:r>
            <a:endParaRPr lang="en-US"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665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4391" y="741489"/>
            <a:ext cx="7767609" cy="2083598"/>
          </a:xfrm>
        </p:spPr>
        <p:txBody>
          <a:bodyPr>
            <a:normAutofit/>
          </a:bodyPr>
          <a:lstStyle/>
          <a:p>
            <a:pPr algn="ctr"/>
            <a:r>
              <a:rPr lang="ru-RU" sz="1800" b="1" dirty="0"/>
              <a:t/>
            </a:r>
            <a:br>
              <a:rPr lang="ru-RU" sz="1800" b="1" dirty="0"/>
            </a:br>
            <a:r>
              <a:rPr lang="ru-RU" sz="1600" b="1" dirty="0"/>
              <a:t/>
            </a:r>
            <a:br>
              <a:rPr lang="ru-RU" sz="1600" b="1" dirty="0"/>
            </a:br>
            <a:endParaRPr lang="bg-BG" sz="1600" b="1" dirty="0"/>
          </a:p>
        </p:txBody>
      </p:sp>
      <p:sp>
        <p:nvSpPr>
          <p:cNvPr id="3" name="Subtitle 2"/>
          <p:cNvSpPr>
            <a:spLocks noGrp="1"/>
          </p:cNvSpPr>
          <p:nvPr>
            <p:ph type="subTitle" idx="1"/>
          </p:nvPr>
        </p:nvSpPr>
        <p:spPr>
          <a:xfrm>
            <a:off x="4792880" y="1801138"/>
            <a:ext cx="7030629" cy="3070745"/>
          </a:xfrm>
        </p:spPr>
        <p:txBody>
          <a:bodyPr>
            <a:normAutofit lnSpcReduction="10000"/>
          </a:bodyPr>
          <a:lstStyle/>
          <a:p>
            <a:pPr algn="l"/>
            <a:r>
              <a:rPr lang="ru-RU" b="1" dirty="0" smtClean="0">
                <a:latin typeface="Verdana" panose="020B0604030504040204" pitchFamily="34" charset="0"/>
                <a:ea typeface="Verdana" panose="020B0604030504040204" pitchFamily="34" charset="0"/>
              </a:rPr>
              <a:t>     </a:t>
            </a:r>
          </a:p>
          <a:p>
            <a:pPr algn="l"/>
            <a:r>
              <a:rPr lang="ru-RU" b="1" dirty="0">
                <a:latin typeface="Verdana" panose="020B0604030504040204" pitchFamily="34" charset="0"/>
                <a:ea typeface="Verdana" panose="020B0604030504040204" pitchFamily="34" charset="0"/>
              </a:rPr>
              <a:t> </a:t>
            </a:r>
            <a:r>
              <a:rPr lang="ru-RU" b="1" dirty="0" smtClean="0">
                <a:latin typeface="Verdana" panose="020B0604030504040204" pitchFamily="34" charset="0"/>
                <a:ea typeface="Verdana" panose="020B0604030504040204" pitchFamily="34" charset="0"/>
              </a:rPr>
              <a:t>      </a:t>
            </a:r>
            <a:r>
              <a:rPr lang="ru-RU" b="1" dirty="0" smtClean="0">
                <a:solidFill>
                  <a:schemeClr val="accent6">
                    <a:lumMod val="75000"/>
                  </a:schemeClr>
                </a:solidFill>
                <a:latin typeface="Verdana" panose="020B0604030504040204" pitchFamily="34" charset="0"/>
                <a:ea typeface="Verdana" panose="020B0604030504040204" pitchFamily="34" charset="0"/>
              </a:rPr>
              <a:t>Работи </a:t>
            </a:r>
            <a:r>
              <a:rPr lang="ru-RU" b="1" dirty="0">
                <a:solidFill>
                  <a:schemeClr val="accent6">
                    <a:lumMod val="75000"/>
                  </a:schemeClr>
                </a:solidFill>
                <a:latin typeface="Verdana" panose="020B0604030504040204" pitchFamily="34" charset="0"/>
                <a:ea typeface="Verdana" panose="020B0604030504040204" pitchFamily="34" charset="0"/>
              </a:rPr>
              <a:t>по 3 направления</a:t>
            </a:r>
            <a:r>
              <a:rPr lang="ru-RU" b="1" dirty="0" smtClean="0">
                <a:solidFill>
                  <a:schemeClr val="accent6">
                    <a:lumMod val="75000"/>
                  </a:schemeClr>
                </a:solidFill>
                <a:latin typeface="Verdana" panose="020B0604030504040204" pitchFamily="34" charset="0"/>
                <a:ea typeface="Verdana" panose="020B0604030504040204" pitchFamily="34" charset="0"/>
              </a:rPr>
              <a:t>:</a:t>
            </a:r>
          </a:p>
          <a:p>
            <a:pPr marL="342900" indent="-342900" algn="l">
              <a:buFont typeface="Wingdings" panose="05000000000000000000" pitchFamily="2" charset="2"/>
              <a:buChar char="Ø"/>
            </a:pPr>
            <a:r>
              <a:rPr lang="ru-RU" b="1" i="1" dirty="0" smtClean="0">
                <a:solidFill>
                  <a:srgbClr val="FF0000"/>
                </a:solidFill>
                <a:latin typeface="Verdana" panose="020B0604030504040204" pitchFamily="34" charset="0"/>
                <a:ea typeface="Verdana" panose="020B0604030504040204" pitchFamily="34" charset="0"/>
              </a:rPr>
              <a:t>Интердисциплинарни </a:t>
            </a:r>
            <a:r>
              <a:rPr lang="ru-RU" b="1" i="1" dirty="0">
                <a:solidFill>
                  <a:srgbClr val="FF0000"/>
                </a:solidFill>
                <a:latin typeface="Verdana" panose="020B0604030504040204" pitchFamily="34" charset="0"/>
                <a:ea typeface="Verdana" panose="020B0604030504040204" pitchFamily="34" charset="0"/>
              </a:rPr>
              <a:t>уроци</a:t>
            </a:r>
            <a:r>
              <a:rPr lang="ru-RU" b="1" i="1" dirty="0" smtClean="0">
                <a:solidFill>
                  <a:srgbClr val="FF0000"/>
                </a:solidFill>
                <a:latin typeface="Verdana" panose="020B0604030504040204" pitchFamily="34" charset="0"/>
                <a:ea typeface="Verdana" panose="020B0604030504040204" pitchFamily="34" charset="0"/>
              </a:rPr>
              <a:t>;</a:t>
            </a:r>
          </a:p>
          <a:p>
            <a:pPr marL="342900" indent="-342900" algn="l">
              <a:buFont typeface="Wingdings" panose="05000000000000000000" pitchFamily="2" charset="2"/>
              <a:buChar char="Ø"/>
            </a:pPr>
            <a:r>
              <a:rPr lang="ru-RU" b="1" i="1" dirty="0" smtClean="0">
                <a:solidFill>
                  <a:srgbClr val="FF0000"/>
                </a:solidFill>
                <a:latin typeface="Verdana" panose="020B0604030504040204" pitchFamily="34" charset="0"/>
                <a:ea typeface="Verdana" panose="020B0604030504040204" pitchFamily="34" charset="0"/>
              </a:rPr>
              <a:t>Работа </a:t>
            </a:r>
            <a:r>
              <a:rPr lang="ru-RU" b="1" i="1" dirty="0">
                <a:solidFill>
                  <a:srgbClr val="FF0000"/>
                </a:solidFill>
                <a:latin typeface="Verdana" panose="020B0604030504040204" pitchFamily="34" charset="0"/>
                <a:ea typeface="Verdana" panose="020B0604030504040204" pitchFamily="34" charset="0"/>
              </a:rPr>
              <a:t>със специализиран софтуер за професионална подготовка по хотелиерство</a:t>
            </a:r>
            <a:r>
              <a:rPr lang="ru-RU" b="1" i="1" dirty="0" smtClean="0">
                <a:solidFill>
                  <a:srgbClr val="FF0000"/>
                </a:solidFill>
                <a:latin typeface="Verdana" panose="020B0604030504040204" pitchFamily="34" charset="0"/>
                <a:ea typeface="Verdana" panose="020B0604030504040204" pitchFamily="34" charset="0"/>
              </a:rPr>
              <a:t>;</a:t>
            </a:r>
          </a:p>
          <a:p>
            <a:pPr marL="342900" indent="-342900" algn="l">
              <a:buFont typeface="Wingdings" panose="05000000000000000000" pitchFamily="2" charset="2"/>
              <a:buChar char="Ø"/>
            </a:pPr>
            <a:r>
              <a:rPr lang="ru-RU" b="1" i="1" dirty="0" smtClean="0">
                <a:solidFill>
                  <a:srgbClr val="FF0000"/>
                </a:solidFill>
                <a:latin typeface="Verdana" panose="020B0604030504040204" pitchFamily="34" charset="0"/>
                <a:ea typeface="Verdana" panose="020B0604030504040204" pitchFamily="34" charset="0"/>
              </a:rPr>
              <a:t>Извънкласни </a:t>
            </a:r>
            <a:r>
              <a:rPr lang="ru-RU" b="1" i="1" dirty="0">
                <a:solidFill>
                  <a:srgbClr val="FF0000"/>
                </a:solidFill>
                <a:latin typeface="Verdana" panose="020B0604030504040204" pitchFamily="34" charset="0"/>
                <a:ea typeface="Verdana" panose="020B0604030504040204" pitchFamily="34" charset="0"/>
              </a:rPr>
              <a:t>занимания с деца със СОП</a:t>
            </a:r>
            <a:br>
              <a:rPr lang="ru-RU" b="1" i="1" dirty="0">
                <a:solidFill>
                  <a:srgbClr val="FF0000"/>
                </a:solidFill>
                <a:latin typeface="Verdana" panose="020B0604030504040204" pitchFamily="34" charset="0"/>
                <a:ea typeface="Verdana" panose="020B0604030504040204" pitchFamily="34" charset="0"/>
              </a:rPr>
            </a:br>
            <a:endParaRPr lang="bg-BG" b="1" i="1" dirty="0">
              <a:solidFill>
                <a:srgbClr val="FF0000"/>
              </a:solidFill>
              <a:latin typeface="Verdana" panose="020B0604030504040204" pitchFamily="34" charset="0"/>
              <a:ea typeface="Verdana" panose="020B0604030504040204" pitchFamily="34" charset="0"/>
            </a:endParaRPr>
          </a:p>
        </p:txBody>
      </p:sp>
      <p:sp>
        <p:nvSpPr>
          <p:cNvPr id="6" name="Down Arrow Callout 5"/>
          <p:cNvSpPr/>
          <p:nvPr/>
        </p:nvSpPr>
        <p:spPr>
          <a:xfrm>
            <a:off x="4830291" y="601385"/>
            <a:ext cx="5920440" cy="1684615"/>
          </a:xfrm>
          <a:prstGeom prst="downArrowCallout">
            <a:avLst>
              <a:gd name="adj1" fmla="val 23071"/>
              <a:gd name="adj2" fmla="val 25000"/>
              <a:gd name="adj3" fmla="val 25000"/>
              <a:gd name="adj4" fmla="val 64977"/>
            </a:avLst>
          </a:prstGeom>
          <a:solidFill>
            <a:schemeClr val="accent1">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000" b="1" dirty="0" smtClean="0">
                <a:solidFill>
                  <a:srgbClr val="FF0000"/>
                </a:solidFill>
                <a:latin typeface="Verdana" panose="020B0604030504040204" pitchFamily="34" charset="0"/>
                <a:ea typeface="Verdana" panose="020B0604030504040204" pitchFamily="34" charset="0"/>
              </a:rPr>
              <a:t>ПГ по туризъм</a:t>
            </a:r>
            <a:r>
              <a:rPr lang="ru-RU" sz="2000" b="1" dirty="0" smtClean="0">
                <a:solidFill>
                  <a:srgbClr val="FF0000"/>
                </a:solidFill>
                <a:latin typeface="Verdana" panose="020B0604030504040204" pitchFamily="34" charset="0"/>
                <a:ea typeface="Verdana" panose="020B0604030504040204" pitchFamily="34" charset="0"/>
              </a:rPr>
              <a:t> е иновативно училище </a:t>
            </a:r>
            <a:br>
              <a:rPr lang="ru-RU" sz="2000" b="1" dirty="0" smtClean="0">
                <a:solidFill>
                  <a:srgbClr val="FF0000"/>
                </a:solidFill>
                <a:latin typeface="Verdana" panose="020B0604030504040204" pitchFamily="34" charset="0"/>
                <a:ea typeface="Verdana" panose="020B0604030504040204" pitchFamily="34" charset="0"/>
              </a:rPr>
            </a:br>
            <a:r>
              <a:rPr lang="ru-RU" sz="2000" b="1" dirty="0" smtClean="0">
                <a:solidFill>
                  <a:srgbClr val="FF0000"/>
                </a:solidFill>
                <a:latin typeface="Verdana" panose="020B0604030504040204" pitchFamily="34" charset="0"/>
                <a:ea typeface="Verdana" panose="020B0604030504040204" pitchFamily="34" charset="0"/>
              </a:rPr>
              <a:t>от 2019 г.</a:t>
            </a:r>
            <a:br>
              <a:rPr lang="ru-RU" sz="2000" b="1" dirty="0" smtClean="0">
                <a:solidFill>
                  <a:srgbClr val="FF0000"/>
                </a:solidFill>
                <a:latin typeface="Verdana" panose="020B0604030504040204" pitchFamily="34" charset="0"/>
                <a:ea typeface="Verdana" panose="020B0604030504040204" pitchFamily="34" charset="0"/>
              </a:rPr>
            </a:br>
            <a:endParaRPr lang="bg-BG" sz="2000" dirty="0">
              <a:solidFill>
                <a:srgbClr val="FF0000"/>
              </a:solidFill>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899" y="230065"/>
            <a:ext cx="3920068" cy="2542252"/>
          </a:xfrm>
          <a:prstGeom prst="rect">
            <a:avLst/>
          </a:prstGeom>
        </p:spPr>
      </p:pic>
      <p:sp>
        <p:nvSpPr>
          <p:cNvPr id="5" name="Rectangle 4"/>
          <p:cNvSpPr/>
          <p:nvPr/>
        </p:nvSpPr>
        <p:spPr>
          <a:xfrm>
            <a:off x="5434149" y="4806942"/>
            <a:ext cx="6213999" cy="1200329"/>
          </a:xfrm>
          <a:prstGeom prst="rect">
            <a:avLst/>
          </a:prstGeom>
        </p:spPr>
        <p:txBody>
          <a:bodyPr wrap="square">
            <a:spAutoFit/>
          </a:bodyPr>
          <a:lstStyle/>
          <a:p>
            <a:r>
              <a:rPr lang="en-US" sz="1200" b="1" dirty="0" smtClean="0">
                <a:solidFill>
                  <a:srgbClr val="FF0000"/>
                </a:solidFill>
                <a:latin typeface="Verdana" panose="020B0604030504040204" pitchFamily="34" charset="0"/>
                <a:ea typeface="Verdana" panose="020B0604030504040204" pitchFamily="34" charset="0"/>
              </a:rPr>
              <a:t>   It </a:t>
            </a:r>
            <a:r>
              <a:rPr lang="en-US" sz="1200" b="1" dirty="0">
                <a:solidFill>
                  <a:srgbClr val="FF0000"/>
                </a:solidFill>
                <a:latin typeface="Verdana" panose="020B0604030504040204" pitchFamily="34" charset="0"/>
                <a:ea typeface="Verdana" panose="020B0604030504040204" pitchFamily="34" charset="0"/>
              </a:rPr>
              <a:t>carries out </a:t>
            </a:r>
            <a:r>
              <a:rPr lang="en-US" sz="1200" b="1" dirty="0" smtClean="0">
                <a:solidFill>
                  <a:srgbClr val="FF0000"/>
                </a:solidFill>
                <a:latin typeface="Verdana" panose="020B0604030504040204" pitchFamily="34" charset="0"/>
                <a:ea typeface="Verdana" panose="020B0604030504040204" pitchFamily="34" charset="0"/>
              </a:rPr>
              <a:t>its  innovation activities </a:t>
            </a:r>
            <a:r>
              <a:rPr lang="en-US" sz="1200" b="1" dirty="0">
                <a:solidFill>
                  <a:srgbClr val="FF0000"/>
                </a:solidFill>
                <a:latin typeface="Verdana" panose="020B0604030504040204" pitchFamily="34" charset="0"/>
                <a:ea typeface="Verdana" panose="020B0604030504040204" pitchFamily="34" charset="0"/>
              </a:rPr>
              <a:t>in the following 3 directions</a:t>
            </a:r>
            <a:r>
              <a:rPr lang="en-US" sz="1200" b="1" dirty="0" smtClean="0">
                <a:solidFill>
                  <a:srgbClr val="FF0000"/>
                </a:solidFill>
                <a:latin typeface="Verdana" panose="020B0604030504040204" pitchFamily="34" charset="0"/>
                <a:ea typeface="Verdana" panose="020B0604030504040204" pitchFamily="34" charset="0"/>
              </a:rPr>
              <a:t>:</a:t>
            </a:r>
            <a:endParaRPr lang="bg-BG" sz="1200" b="1" dirty="0" smtClean="0">
              <a:solidFill>
                <a:srgbClr val="FF0000"/>
              </a:solidFill>
              <a:latin typeface="Verdana" panose="020B0604030504040204" pitchFamily="34" charset="0"/>
              <a:ea typeface="Verdana" panose="020B0604030504040204" pitchFamily="34" charset="0"/>
            </a:endParaRPr>
          </a:p>
          <a:p>
            <a:endParaRPr lang="en-US" sz="1200" b="1" dirty="0">
              <a:solidFill>
                <a:srgbClr val="FF0000"/>
              </a:solidFill>
              <a:latin typeface="Verdana" panose="020B0604030504040204" pitchFamily="34" charset="0"/>
              <a:ea typeface="Verdana" panose="020B0604030504040204" pitchFamily="34" charset="0"/>
            </a:endParaRPr>
          </a:p>
          <a:p>
            <a:pPr marL="171450" indent="-171450">
              <a:buFont typeface="Wingdings" panose="05000000000000000000" pitchFamily="2" charset="2"/>
              <a:buChar char="Ø"/>
            </a:pPr>
            <a:r>
              <a:rPr lang="en-US" sz="1200" b="1" i="1" dirty="0">
                <a:solidFill>
                  <a:srgbClr val="FF0000"/>
                </a:solidFill>
                <a:latin typeface="Verdana" panose="020B0604030504040204" pitchFamily="34" charset="0"/>
                <a:ea typeface="Verdana" panose="020B0604030504040204" pitchFamily="34" charset="0"/>
              </a:rPr>
              <a:t>Interdisciplinary classes</a:t>
            </a:r>
          </a:p>
          <a:p>
            <a:pPr marL="171450" indent="-171450">
              <a:buFont typeface="Wingdings" panose="05000000000000000000" pitchFamily="2" charset="2"/>
              <a:buChar char="Ø"/>
            </a:pPr>
            <a:r>
              <a:rPr lang="en-US" sz="1200" b="1" i="1" dirty="0">
                <a:solidFill>
                  <a:srgbClr val="FF0000"/>
                </a:solidFill>
                <a:latin typeface="Verdana" panose="020B0604030504040204" pitchFamily="34" charset="0"/>
                <a:ea typeface="Verdana" panose="020B0604030504040204" pitchFamily="34" charset="0"/>
              </a:rPr>
              <a:t>Processing with specialized software for professional preparation of hospitality executives</a:t>
            </a:r>
          </a:p>
          <a:p>
            <a:pPr marL="171450" indent="-171450">
              <a:buFont typeface="Wingdings" panose="05000000000000000000" pitchFamily="2" charset="2"/>
              <a:buChar char="Ø"/>
            </a:pPr>
            <a:r>
              <a:rPr lang="en-US" sz="1200" b="1" i="1" dirty="0">
                <a:solidFill>
                  <a:srgbClr val="FF0000"/>
                </a:solidFill>
                <a:latin typeface="Verdana" panose="020B0604030504040204" pitchFamily="34" charset="0"/>
                <a:ea typeface="Verdana" panose="020B0604030504040204" pitchFamily="34" charset="0"/>
              </a:rPr>
              <a:t>Extracurricular work with Special Educational Needs </a:t>
            </a:r>
            <a:r>
              <a:rPr lang="en-US" sz="1200" b="1" i="1" dirty="0" smtClean="0">
                <a:solidFill>
                  <a:srgbClr val="FF0000"/>
                </a:solidFill>
                <a:latin typeface="Verdana" panose="020B0604030504040204" pitchFamily="34" charset="0"/>
                <a:ea typeface="Verdana" panose="020B0604030504040204" pitchFamily="34" charset="0"/>
              </a:rPr>
              <a:t>students (SEN</a:t>
            </a:r>
            <a:r>
              <a:rPr lang="en-US" sz="1200" b="1" i="1" dirty="0">
                <a:solidFill>
                  <a:srgbClr val="FF0000"/>
                </a:solidFill>
                <a:latin typeface="Verdana" panose="020B0604030504040204" pitchFamily="34" charset="0"/>
                <a:ea typeface="Verdana" panose="020B0604030504040204" pitchFamily="34" charset="0"/>
              </a:rPr>
              <a:t>)</a:t>
            </a:r>
          </a:p>
        </p:txBody>
      </p:sp>
      <p:sp>
        <p:nvSpPr>
          <p:cNvPr id="7" name="Rectangle 6"/>
          <p:cNvSpPr/>
          <p:nvPr/>
        </p:nvSpPr>
        <p:spPr>
          <a:xfrm>
            <a:off x="3898304" y="4610273"/>
            <a:ext cx="5068389" cy="307777"/>
          </a:xfrm>
          <a:prstGeom prst="rect">
            <a:avLst/>
          </a:prstGeom>
        </p:spPr>
        <p:txBody>
          <a:bodyPr wrap="square">
            <a:spAutoFit/>
          </a:bodyPr>
          <a:lstStyle/>
          <a:p>
            <a:pPr algn="ctr">
              <a:spcAft>
                <a:spcPts val="0"/>
              </a:spcAft>
            </a:pP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ight Arrow Callout 7"/>
          <p:cNvSpPr/>
          <p:nvPr/>
        </p:nvSpPr>
        <p:spPr>
          <a:xfrm>
            <a:off x="2293110" y="4610273"/>
            <a:ext cx="3049599" cy="1593669"/>
          </a:xfrm>
          <a:prstGeom prst="rightArrowCallout">
            <a:avLst>
              <a:gd name="adj1" fmla="val 23360"/>
              <a:gd name="adj2" fmla="val 25000"/>
              <a:gd name="adj3" fmla="val 25000"/>
              <a:gd name="adj4" fmla="val 79969"/>
            </a:avLst>
          </a:prstGeom>
          <a:solidFill>
            <a:srgbClr val="FFFF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400"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Our school has been an innovative school </a:t>
            </a:r>
          </a:p>
          <a:p>
            <a:pPr algn="ctr">
              <a:spcAft>
                <a:spcPts val="0"/>
              </a:spcAft>
            </a:pPr>
            <a:r>
              <a:rPr lang="en-US" sz="1400"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since 2019:</a:t>
            </a:r>
            <a:endPar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70067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020" y="65248"/>
            <a:ext cx="9039363" cy="1136536"/>
          </a:xfrm>
        </p:spPr>
        <p:txBody>
          <a:bodyPr/>
          <a:lstStyle/>
          <a:p>
            <a:pPr algn="l"/>
            <a:r>
              <a:rPr lang="bg-BG" sz="1800" b="1" dirty="0" smtClean="0">
                <a:solidFill>
                  <a:srgbClr val="FF0000"/>
                </a:solidFill>
                <a:latin typeface="Verdana" panose="020B0604030504040204" pitchFamily="34" charset="0"/>
                <a:ea typeface="Verdana" panose="020B0604030504040204" pitchFamily="34" charset="0"/>
              </a:rPr>
              <a:t>ОБУЧЕНИЕ В ПЛАТФОРМАТА </a:t>
            </a:r>
            <a:r>
              <a:rPr lang="en-US" sz="1800" b="1" dirty="0" smtClean="0">
                <a:solidFill>
                  <a:srgbClr val="FF0000"/>
                </a:solidFill>
                <a:latin typeface="Verdana" panose="020B0604030504040204" pitchFamily="34" charset="0"/>
                <a:ea typeface="Verdana" panose="020B0604030504040204" pitchFamily="34" charset="0"/>
              </a:rPr>
              <a:t>IT.HORECA.EDUCATION. </a:t>
            </a:r>
            <a:endParaRPr lang="en-US" sz="1800" b="1" dirty="0">
              <a:solidFill>
                <a:srgbClr val="FF0000"/>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2780460" y="792239"/>
            <a:ext cx="9411540" cy="2947429"/>
          </a:xfrm>
        </p:spPr>
        <p:txBody>
          <a:bodyPr>
            <a:normAutofit/>
          </a:bodyPr>
          <a:lstStyle/>
          <a:p>
            <a:pPr marL="0" indent="0">
              <a:buNone/>
            </a:pPr>
            <a:r>
              <a:rPr lang="ru-RU" sz="1400" b="1" dirty="0" smtClean="0">
                <a:solidFill>
                  <a:schemeClr val="tx2"/>
                </a:solidFill>
                <a:latin typeface="Verdana" panose="020B0604030504040204" pitchFamily="34" charset="0"/>
                <a:ea typeface="Verdana" panose="020B0604030504040204" pitchFamily="34" charset="0"/>
              </a:rPr>
              <a:t>   </a:t>
            </a:r>
            <a:r>
              <a:rPr lang="ru-RU" sz="1200" b="1" dirty="0" smtClean="0">
                <a:solidFill>
                  <a:schemeClr val="tx2"/>
                </a:solidFill>
                <a:latin typeface="Verdana" panose="020B0604030504040204" pitchFamily="34" charset="0"/>
                <a:ea typeface="Verdana" panose="020B0604030504040204" pitchFamily="34" charset="0"/>
              </a:rPr>
              <a:t>От 2020 /</a:t>
            </a:r>
            <a:r>
              <a:rPr lang="en-US" sz="1200" b="1" dirty="0" smtClean="0">
                <a:solidFill>
                  <a:schemeClr val="tx2"/>
                </a:solidFill>
                <a:latin typeface="Verdana" panose="020B0604030504040204" pitchFamily="34" charset="0"/>
                <a:ea typeface="Verdana" panose="020B0604030504040204" pitchFamily="34" charset="0"/>
              </a:rPr>
              <a:t> </a:t>
            </a:r>
            <a:r>
              <a:rPr lang="ru-RU" sz="1200" b="1" dirty="0" smtClean="0">
                <a:solidFill>
                  <a:schemeClr val="tx2"/>
                </a:solidFill>
                <a:latin typeface="Verdana" panose="020B0604030504040204" pitchFamily="34" charset="0"/>
                <a:ea typeface="Verdana" panose="020B0604030504040204" pitchFamily="34" charset="0"/>
              </a:rPr>
              <a:t>2021 учебна година ПГ по туризъм </a:t>
            </a:r>
            <a:r>
              <a:rPr lang="ru-RU" sz="1200" b="1" dirty="0" smtClean="0">
                <a:latin typeface="Verdana" panose="020B0604030504040204" pitchFamily="34" charset="0"/>
                <a:ea typeface="Verdana" panose="020B0604030504040204" pitchFamily="34" charset="0"/>
              </a:rPr>
              <a:t>Плевен осъществява обучение по учебната дисциплина Специализиран софтуер в 11 клас на основание учебния план за специалност Организация на хотелиерството.</a:t>
            </a:r>
          </a:p>
          <a:p>
            <a:pPr marL="0" indent="0">
              <a:buNone/>
            </a:pPr>
            <a:r>
              <a:rPr lang="ru-RU" sz="1200" b="1" dirty="0">
                <a:latin typeface="Verdana" panose="020B0604030504040204" pitchFamily="34" charset="0"/>
                <a:ea typeface="Verdana" panose="020B0604030504040204" pitchFamily="34" charset="0"/>
              </a:rPr>
              <a:t> </a:t>
            </a:r>
            <a:r>
              <a:rPr lang="ru-RU" sz="1200" b="1" dirty="0" smtClean="0">
                <a:latin typeface="Verdana" panose="020B0604030504040204" pitchFamily="34" charset="0"/>
                <a:ea typeface="Verdana" panose="020B0604030504040204" pitchFamily="34" charset="0"/>
              </a:rPr>
              <a:t> За целта училището работи по договор с </a:t>
            </a:r>
            <a:r>
              <a:rPr lang="en-US" sz="1200" b="1" dirty="0" smtClean="0">
                <a:latin typeface="Verdana" panose="020B0604030504040204" pitchFamily="34" charset="0"/>
                <a:ea typeface="Verdana" panose="020B0604030504040204" pitchFamily="34" charset="0"/>
              </a:rPr>
              <a:t>Clock.bg</a:t>
            </a:r>
            <a:r>
              <a:rPr lang="bg-BG" sz="1200" b="1" dirty="0" smtClean="0">
                <a:latin typeface="Verdana" panose="020B0604030504040204" pitchFamily="34" charset="0"/>
                <a:ea typeface="Verdana" panose="020B0604030504040204" pitchFamily="34" charset="0"/>
              </a:rPr>
              <a:t>, които предоставят възможност за  ползване на училищна версия на софтуера </a:t>
            </a:r>
            <a:r>
              <a:rPr lang="en-US" sz="1200" b="1" dirty="0">
                <a:latin typeface="Verdana" panose="020B0604030504040204" pitchFamily="34" charset="0"/>
                <a:ea typeface="Verdana" panose="020B0604030504040204" pitchFamily="34" charset="0"/>
              </a:rPr>
              <a:t>Clock </a:t>
            </a:r>
            <a:r>
              <a:rPr lang="en-US" sz="1200" b="1" dirty="0" smtClean="0">
                <a:latin typeface="Verdana" panose="020B0604030504040204" pitchFamily="34" charset="0"/>
                <a:ea typeface="Verdana" panose="020B0604030504040204" pitchFamily="34" charset="0"/>
              </a:rPr>
              <a:t>Evolution </a:t>
            </a:r>
            <a:r>
              <a:rPr lang="bg-BG" sz="1200" b="1" dirty="0" smtClean="0">
                <a:latin typeface="Verdana" panose="020B0604030504040204" pitchFamily="34" charset="0"/>
                <a:ea typeface="Verdana" panose="020B0604030504040204" pitchFamily="34" charset="0"/>
              </a:rPr>
              <a:t>посредством облачна технология  - платформата </a:t>
            </a:r>
            <a:r>
              <a:rPr lang="en-US" sz="1200" b="1" i="1" dirty="0">
                <a:solidFill>
                  <a:srgbClr val="FF0000"/>
                </a:solidFill>
                <a:latin typeface="Verdana" panose="020B0604030504040204" pitchFamily="34" charset="0"/>
                <a:ea typeface="Verdana" panose="020B0604030504040204" pitchFamily="34" charset="0"/>
              </a:rPr>
              <a:t>IT.HORECA.EDUCATION. </a:t>
            </a:r>
            <a:endParaRPr lang="ru-RU" sz="1200" b="1" i="1" dirty="0" smtClean="0">
              <a:solidFill>
                <a:srgbClr val="FF0000"/>
              </a:solidFill>
              <a:latin typeface="Verdana" panose="020B0604030504040204" pitchFamily="34" charset="0"/>
              <a:ea typeface="Verdana" panose="020B0604030504040204" pitchFamily="34" charset="0"/>
            </a:endParaRPr>
          </a:p>
          <a:p>
            <a:pPr marL="0" indent="0">
              <a:buNone/>
            </a:pPr>
            <a:r>
              <a:rPr lang="ru-RU" sz="1200" b="1" dirty="0">
                <a:latin typeface="Verdana" panose="020B0604030504040204" pitchFamily="34" charset="0"/>
                <a:ea typeface="Verdana" panose="020B0604030504040204" pitchFamily="34" charset="0"/>
              </a:rPr>
              <a:t> </a:t>
            </a:r>
            <a:r>
              <a:rPr lang="ru-RU" sz="1200" b="1" dirty="0" smtClean="0">
                <a:latin typeface="Verdana" panose="020B0604030504040204" pitchFamily="34" charset="0"/>
                <a:ea typeface="Verdana" panose="020B0604030504040204" pitchFamily="34" charset="0"/>
              </a:rPr>
              <a:t>  Програмата за обучение е съобразена с изискванията на Наредба №15 от 22.07.2019 г. за статута и професионалното развитие на учителите, директорите и другите педагогически специалисти и имат за цел да усъвършенстват академичната, педагогическата, комуникативната, организационната и </a:t>
            </a:r>
            <a:r>
              <a:rPr lang="ru-RU" sz="1200" b="1" dirty="0" smtClean="0">
                <a:latin typeface="Verdana" panose="020B0604030504040204" pitchFamily="34" charset="0"/>
                <a:ea typeface="Verdana" panose="020B0604030504040204" pitchFamily="34" charset="0"/>
              </a:rPr>
              <a:t>адми-</a:t>
            </a:r>
            <a:r>
              <a:rPr lang="en-US" sz="1200" b="1" dirty="0" smtClean="0">
                <a:latin typeface="Verdana" panose="020B0604030504040204" pitchFamily="34" charset="0"/>
                <a:ea typeface="Verdana" panose="020B0604030504040204" pitchFamily="34" charset="0"/>
              </a:rPr>
              <a:t> </a:t>
            </a:r>
            <a:r>
              <a:rPr lang="ru-RU" sz="1200" b="1" dirty="0" smtClean="0">
                <a:latin typeface="Verdana" panose="020B0604030504040204" pitchFamily="34" charset="0"/>
                <a:ea typeface="Verdana" panose="020B0604030504040204" pitchFamily="34" charset="0"/>
              </a:rPr>
              <a:t>нистративната, както и техническата компетентности на педагогическите специалисти.</a:t>
            </a:r>
            <a:endParaRPr lang="en-US" sz="1200" b="1" dirty="0">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rotWithShape="1">
          <a:blip r:embed="rId2"/>
          <a:srcRect l="9647" t="-200972" r="880" b="-10215"/>
          <a:stretch/>
        </p:blipFill>
        <p:spPr>
          <a:xfrm>
            <a:off x="-867368" y="-13572698"/>
            <a:ext cx="2869809" cy="41830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15" y="65247"/>
            <a:ext cx="2364205" cy="2437977"/>
          </a:xfrm>
          <a:prstGeom prst="rect">
            <a:avLst/>
          </a:prstGeom>
        </p:spPr>
      </p:pic>
      <p:sp>
        <p:nvSpPr>
          <p:cNvPr id="6" name="Rectangle 5"/>
          <p:cNvSpPr/>
          <p:nvPr/>
        </p:nvSpPr>
        <p:spPr>
          <a:xfrm>
            <a:off x="1011673" y="3661290"/>
            <a:ext cx="8942224" cy="2492990"/>
          </a:xfrm>
          <a:prstGeom prst="rect">
            <a:avLst/>
          </a:prstGeom>
        </p:spPr>
        <p:txBody>
          <a:bodyPr wrap="square">
            <a:spAutoFit/>
          </a:bodyPr>
          <a:lstStyle/>
          <a:p>
            <a:r>
              <a:rPr lang="en-US" sz="1200" b="1" dirty="0" smtClean="0">
                <a:solidFill>
                  <a:srgbClr val="FF0000"/>
                </a:solidFill>
                <a:latin typeface="Verdana" panose="020B0604030504040204" pitchFamily="34" charset="0"/>
                <a:ea typeface="Verdana" panose="020B0604030504040204" pitchFamily="34" charset="0"/>
              </a:rPr>
              <a:t>EDUCATION IN THE PLATFORM IT.HORECA.EDUCATION</a:t>
            </a:r>
          </a:p>
          <a:p>
            <a:endParaRPr lang="en-US" sz="1200" b="1" dirty="0" smtClean="0">
              <a:latin typeface="Verdana" panose="020B0604030504040204" pitchFamily="34" charset="0"/>
              <a:ea typeface="Verdana" panose="020B0604030504040204" pitchFamily="34" charset="0"/>
            </a:endParaRPr>
          </a:p>
          <a:p>
            <a:r>
              <a:rPr lang="en-US" sz="1200" b="1" dirty="0" smtClean="0">
                <a:latin typeface="Verdana" panose="020B0604030504040204" pitchFamily="34" charset="0"/>
                <a:ea typeface="Verdana" panose="020B0604030504040204" pitchFamily="34" charset="0"/>
              </a:rPr>
              <a:t>   Since </a:t>
            </a:r>
            <a:r>
              <a:rPr lang="en-US" sz="1200" b="1" dirty="0">
                <a:latin typeface="Verdana" panose="020B0604030504040204" pitchFamily="34" charset="0"/>
                <a:ea typeface="Verdana" panose="020B0604030504040204" pitchFamily="34" charset="0"/>
              </a:rPr>
              <a:t>2020/2021 school year Professional School of Tourism ‘</a:t>
            </a:r>
            <a:r>
              <a:rPr lang="en-US" sz="1200" b="1" dirty="0" err="1">
                <a:latin typeface="Verdana" panose="020B0604030504040204" pitchFamily="34" charset="0"/>
                <a:ea typeface="Verdana" panose="020B0604030504040204" pitchFamily="34" charset="0"/>
              </a:rPr>
              <a:t>Aleko</a:t>
            </a:r>
            <a:r>
              <a:rPr lang="en-US" sz="1200" b="1" dirty="0">
                <a:latin typeface="Verdana" panose="020B0604030504040204" pitchFamily="34" charset="0"/>
                <a:ea typeface="Verdana" panose="020B0604030504040204" pitchFamily="34" charset="0"/>
              </a:rPr>
              <a:t> </a:t>
            </a:r>
            <a:r>
              <a:rPr lang="en-US" sz="1200" b="1" dirty="0" err="1">
                <a:latin typeface="Verdana" panose="020B0604030504040204" pitchFamily="34" charset="0"/>
                <a:ea typeface="Verdana" panose="020B0604030504040204" pitchFamily="34" charset="0"/>
              </a:rPr>
              <a:t>Konstantinov</a:t>
            </a:r>
            <a:r>
              <a:rPr lang="en-US" sz="1200" b="1" dirty="0">
                <a:latin typeface="Verdana" panose="020B0604030504040204" pitchFamily="34" charset="0"/>
                <a:ea typeface="Verdana" panose="020B0604030504040204" pitchFamily="34" charset="0"/>
              </a:rPr>
              <a:t>’—Pleven has been organizing </a:t>
            </a:r>
            <a:r>
              <a:rPr lang="en-US" sz="1200" b="1" dirty="0" smtClean="0">
                <a:latin typeface="Verdana" panose="020B0604030504040204" pitchFamily="34" charset="0"/>
                <a:ea typeface="Verdana" panose="020B0604030504040204" pitchFamily="34" charset="0"/>
              </a:rPr>
              <a:t>professional training </a:t>
            </a:r>
            <a:r>
              <a:rPr lang="en-US" sz="1200" b="1" dirty="0">
                <a:latin typeface="Verdana" panose="020B0604030504040204" pitchFamily="34" charset="0"/>
                <a:ea typeface="Verdana" panose="020B0604030504040204" pitchFamily="34" charset="0"/>
              </a:rPr>
              <a:t>of the 11th Grades in </a:t>
            </a:r>
            <a:r>
              <a:rPr lang="en-US" sz="1200" b="1" dirty="0" smtClean="0">
                <a:latin typeface="Verdana" panose="020B0604030504040204" pitchFamily="34" charset="0"/>
                <a:ea typeface="Verdana" panose="020B0604030504040204" pitchFamily="34" charset="0"/>
              </a:rPr>
              <a:t>Specialized </a:t>
            </a:r>
            <a:r>
              <a:rPr lang="en-US" sz="1200" b="1" dirty="0">
                <a:latin typeface="Verdana" panose="020B0604030504040204" pitchFamily="34" charset="0"/>
                <a:ea typeface="Verdana" panose="020B0604030504040204" pitchFamily="34" charset="0"/>
              </a:rPr>
              <a:t>software </a:t>
            </a:r>
            <a:r>
              <a:rPr lang="en-US" sz="1200" b="1" dirty="0" smtClean="0">
                <a:latin typeface="Verdana" panose="020B0604030504040204" pitchFamily="34" charset="0"/>
                <a:ea typeface="Verdana" panose="020B0604030504040204" pitchFamily="34" charset="0"/>
              </a:rPr>
              <a:t>according to </a:t>
            </a:r>
            <a:r>
              <a:rPr lang="en-US" sz="1200" b="1" dirty="0">
                <a:latin typeface="Verdana" panose="020B0604030504040204" pitchFamily="34" charset="0"/>
                <a:ea typeface="Verdana" panose="020B0604030504040204" pitchFamily="34" charset="0"/>
              </a:rPr>
              <a:t>the school curriculum </a:t>
            </a:r>
            <a:r>
              <a:rPr lang="en-US" sz="1200" b="1" dirty="0" smtClean="0">
                <a:latin typeface="Verdana" panose="020B0604030504040204" pitchFamily="34" charset="0"/>
                <a:ea typeface="Verdana" panose="020B0604030504040204" pitchFamily="34" charset="0"/>
              </a:rPr>
              <a:t>of </a:t>
            </a:r>
            <a:r>
              <a:rPr lang="en-US" sz="1200" b="1" dirty="0">
                <a:latin typeface="Verdana" panose="020B0604030504040204" pitchFamily="34" charset="0"/>
                <a:ea typeface="Verdana" panose="020B0604030504040204" pitchFamily="34" charset="0"/>
              </a:rPr>
              <a:t>‘Organization of Hospitality</a:t>
            </a:r>
            <a:r>
              <a:rPr lang="en-US" sz="1200" b="1" dirty="0" smtClean="0">
                <a:latin typeface="Verdana" panose="020B0604030504040204" pitchFamily="34" charset="0"/>
                <a:ea typeface="Verdana" panose="020B0604030504040204" pitchFamily="34" charset="0"/>
              </a:rPr>
              <a:t>’ profession.</a:t>
            </a:r>
            <a:endParaRPr lang="en-US" sz="1200" b="1" dirty="0">
              <a:latin typeface="Verdana" panose="020B0604030504040204" pitchFamily="34" charset="0"/>
              <a:ea typeface="Verdana" panose="020B0604030504040204" pitchFamily="34" charset="0"/>
            </a:endParaRPr>
          </a:p>
          <a:p>
            <a:r>
              <a:rPr lang="en-US" sz="1200" b="1" dirty="0" smtClean="0">
                <a:latin typeface="Verdana" panose="020B0604030504040204" pitchFamily="34" charset="0"/>
                <a:ea typeface="Verdana" panose="020B0604030504040204" pitchFamily="34" charset="0"/>
              </a:rPr>
              <a:t>   For </a:t>
            </a:r>
            <a:r>
              <a:rPr lang="en-US" sz="1200" b="1" dirty="0">
                <a:latin typeface="Verdana" panose="020B0604030504040204" pitchFamily="34" charset="0"/>
                <a:ea typeface="Verdana" panose="020B0604030504040204" pitchFamily="34" charset="0"/>
              </a:rPr>
              <a:t>that purpose the school started a partnership with the Clock.bg team who gives the opportunity to make use of </a:t>
            </a:r>
            <a:r>
              <a:rPr lang="en-US" sz="1200" b="1" dirty="0" smtClean="0">
                <a:latin typeface="Verdana" panose="020B0604030504040204" pitchFamily="34" charset="0"/>
                <a:ea typeface="Verdana" panose="020B0604030504040204" pitchFamily="34" charset="0"/>
              </a:rPr>
              <a:t>a school </a:t>
            </a:r>
            <a:r>
              <a:rPr lang="en-US" sz="1200" b="1" dirty="0">
                <a:latin typeface="Verdana" panose="020B0604030504040204" pitchFamily="34" charset="0"/>
                <a:ea typeface="Verdana" panose="020B0604030504040204" pitchFamily="34" charset="0"/>
              </a:rPr>
              <a:t>version of the Clock Evolution software through Cloud Technology—the platform </a:t>
            </a:r>
            <a:r>
              <a:rPr lang="en-US" sz="1200" b="1" i="1" dirty="0" err="1">
                <a:solidFill>
                  <a:srgbClr val="FF0000"/>
                </a:solidFill>
                <a:latin typeface="Verdana" panose="020B0604030504040204" pitchFamily="34" charset="0"/>
                <a:ea typeface="Verdana" panose="020B0604030504040204" pitchFamily="34" charset="0"/>
              </a:rPr>
              <a:t>It.Horeca.Education</a:t>
            </a:r>
            <a:r>
              <a:rPr lang="en-US" sz="1200" b="1" i="1" dirty="0">
                <a:solidFill>
                  <a:srgbClr val="FF0000"/>
                </a:solidFill>
                <a:latin typeface="Verdana" panose="020B0604030504040204" pitchFamily="34" charset="0"/>
                <a:ea typeface="Verdana" panose="020B0604030504040204" pitchFamily="34" charset="0"/>
              </a:rPr>
              <a:t>.</a:t>
            </a:r>
          </a:p>
          <a:p>
            <a:r>
              <a:rPr lang="en-US" sz="1200" b="1" dirty="0" smtClean="0">
                <a:latin typeface="Verdana" panose="020B0604030504040204" pitchFamily="34" charset="0"/>
                <a:ea typeface="Verdana" panose="020B0604030504040204" pitchFamily="34" charset="0"/>
              </a:rPr>
              <a:t>   The </a:t>
            </a:r>
            <a:r>
              <a:rPr lang="en-US" sz="1200" b="1" dirty="0">
                <a:latin typeface="Verdana" panose="020B0604030504040204" pitchFamily="34" charset="0"/>
                <a:ea typeface="Verdana" panose="020B0604030504040204" pitchFamily="34" charset="0"/>
              </a:rPr>
              <a:t>teaching </a:t>
            </a:r>
            <a:r>
              <a:rPr lang="en-US" sz="1200" b="1" dirty="0" err="1">
                <a:latin typeface="Verdana" panose="020B0604030504040204" pitchFamily="34" charset="0"/>
                <a:ea typeface="Verdana" panose="020B0604030504040204" pitchFamily="34" charset="0"/>
              </a:rPr>
              <a:t>programme</a:t>
            </a:r>
            <a:r>
              <a:rPr lang="en-US" sz="1200" b="1" dirty="0">
                <a:latin typeface="Verdana" panose="020B0604030504040204" pitchFamily="34" charset="0"/>
                <a:ea typeface="Verdana" panose="020B0604030504040204" pitchFamily="34" charset="0"/>
              </a:rPr>
              <a:t> is compliant with the requirements of Ordinance No.15/Dated 22.07.2019 as regards the statute and professional development of teachers, school principals and other pedagogical experts having as an objective the improvement of the academic, pedagogical, communicative, organizational and administrative as well as the technical competencies of all pedagogical specialists.</a:t>
            </a:r>
          </a:p>
        </p:txBody>
      </p:sp>
    </p:spTree>
    <p:extLst>
      <p:ext uri="{BB962C8B-B14F-4D97-AF65-F5344CB8AC3E}">
        <p14:creationId xmlns:p14="http://schemas.microsoft.com/office/powerpoint/2010/main" val="427350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769" y="165277"/>
            <a:ext cx="10928254" cy="1454518"/>
          </a:xfrm>
        </p:spPr>
        <p:txBody>
          <a:bodyPr>
            <a:normAutofit/>
          </a:bodyPr>
          <a:lstStyle/>
          <a:p>
            <a:pPr algn="l"/>
            <a:r>
              <a:rPr lang="en-US" sz="1800" b="1" smtClean="0">
                <a:solidFill>
                  <a:srgbClr val="FF0000"/>
                </a:solidFill>
                <a:latin typeface="Verdana" panose="020B0604030504040204" pitchFamily="34" charset="0"/>
                <a:ea typeface="Verdana" panose="020B0604030504040204" pitchFamily="34" charset="0"/>
              </a:rPr>
              <a:t>    </a:t>
            </a:r>
            <a:r>
              <a:rPr lang="bg-BG" sz="1800" b="1" smtClean="0">
                <a:solidFill>
                  <a:srgbClr val="FF0000"/>
                </a:solidFill>
                <a:latin typeface="Verdana" panose="020B0604030504040204" pitchFamily="34" charset="0"/>
                <a:ea typeface="Verdana" panose="020B0604030504040204" pitchFamily="34" charset="0"/>
              </a:rPr>
              <a:t>За </a:t>
            </a:r>
            <a:r>
              <a:rPr lang="bg-BG" sz="1800" b="1" dirty="0" smtClean="0">
                <a:solidFill>
                  <a:srgbClr val="FF0000"/>
                </a:solidFill>
                <a:latin typeface="Verdana" panose="020B0604030504040204" pitchFamily="34" charset="0"/>
                <a:ea typeface="Verdana" panose="020B0604030504040204" pitchFamily="34" charset="0"/>
              </a:rPr>
              <a:t>работа с </a:t>
            </a:r>
            <a:r>
              <a:rPr lang="en-US" sz="1800" b="1" dirty="0" smtClean="0">
                <a:solidFill>
                  <a:srgbClr val="FF0000"/>
                </a:solidFill>
                <a:latin typeface="Verdana" panose="020B0604030504040204" pitchFamily="34" charset="0"/>
                <a:ea typeface="Verdana" panose="020B0604030504040204" pitchFamily="34" charset="0"/>
              </a:rPr>
              <a:t>Clock Evolution </a:t>
            </a:r>
            <a:r>
              <a:rPr lang="bg-BG" sz="1800" b="1" dirty="0" smtClean="0">
                <a:solidFill>
                  <a:srgbClr val="FF0000"/>
                </a:solidFill>
                <a:latin typeface="Verdana" panose="020B0604030504040204" pitchFamily="34" charset="0"/>
                <a:ea typeface="Verdana" panose="020B0604030504040204" pitchFamily="34" charset="0"/>
              </a:rPr>
              <a:t>беше проведен курс за обучение на учителите – преподаватели по хотелиерство</a:t>
            </a:r>
            <a:r>
              <a:rPr lang="en-US" sz="1800" b="1" dirty="0">
                <a:solidFill>
                  <a:srgbClr val="FF0000"/>
                </a:solidFill>
                <a:latin typeface="Verdana" panose="020B0604030504040204" pitchFamily="34" charset="0"/>
                <a:ea typeface="Verdana" panose="020B0604030504040204" pitchFamily="34" charset="0"/>
              </a:rPr>
              <a:t/>
            </a:r>
            <a:br>
              <a:rPr lang="en-US" sz="1800" b="1" dirty="0">
                <a:solidFill>
                  <a:srgbClr val="FF0000"/>
                </a:solidFill>
                <a:latin typeface="Verdana" panose="020B0604030504040204" pitchFamily="34" charset="0"/>
                <a:ea typeface="Verdana" panose="020B0604030504040204" pitchFamily="34" charset="0"/>
              </a:rPr>
            </a:br>
            <a:r>
              <a:rPr lang="en-US" sz="1800" b="1" dirty="0" smtClean="0">
                <a:solidFill>
                  <a:srgbClr val="FF0000"/>
                </a:solidFill>
                <a:latin typeface="Verdana" panose="020B0604030504040204" pitchFamily="34" charset="0"/>
                <a:ea typeface="Verdana" panose="020B0604030504040204" pitchFamily="34" charset="0"/>
              </a:rPr>
              <a:t>A training </a:t>
            </a:r>
            <a:r>
              <a:rPr lang="en-US" sz="1800" b="1" dirty="0">
                <a:solidFill>
                  <a:srgbClr val="FF0000"/>
                </a:solidFill>
                <a:latin typeface="Verdana" panose="020B0604030504040204" pitchFamily="34" charset="0"/>
                <a:ea typeface="Verdana" panose="020B0604030504040204" pitchFamily="34" charset="0"/>
              </a:rPr>
              <a:t>course </a:t>
            </a:r>
            <a:r>
              <a:rPr lang="en-US" sz="1800" b="1" dirty="0" smtClean="0">
                <a:solidFill>
                  <a:srgbClr val="FF0000"/>
                </a:solidFill>
                <a:latin typeface="Verdana" panose="020B0604030504040204" pitchFamily="34" charset="0"/>
                <a:ea typeface="Verdana" panose="020B0604030504040204" pitchFamily="34" charset="0"/>
              </a:rPr>
              <a:t>was </a:t>
            </a:r>
            <a:r>
              <a:rPr lang="en-US" sz="1800" b="1" dirty="0">
                <a:solidFill>
                  <a:srgbClr val="FF0000"/>
                </a:solidFill>
                <a:latin typeface="Verdana" panose="020B0604030504040204" pitchFamily="34" charset="0"/>
                <a:ea typeface="Verdana" panose="020B0604030504040204" pitchFamily="34" charset="0"/>
              </a:rPr>
              <a:t>held for </a:t>
            </a:r>
            <a:r>
              <a:rPr lang="en-US" sz="1800" b="1" dirty="0" smtClean="0">
                <a:solidFill>
                  <a:srgbClr val="FF0000"/>
                </a:solidFill>
                <a:latin typeface="Verdana" panose="020B0604030504040204" pitchFamily="34" charset="0"/>
                <a:ea typeface="Verdana" panose="020B0604030504040204" pitchFamily="34" charset="0"/>
              </a:rPr>
              <a:t>hospitality teachers of several professional schools</a:t>
            </a:r>
            <a:endParaRPr lang="en-US" sz="1800" b="1" dirty="0">
              <a:solidFill>
                <a:srgbClr val="FF0000"/>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1029924" y="1291870"/>
            <a:ext cx="8687281" cy="2376971"/>
          </a:xfrm>
        </p:spPr>
        <p:txBody>
          <a:bodyPr>
            <a:normAutofit/>
          </a:bodyPr>
          <a:lstStyle/>
          <a:p>
            <a:pPr>
              <a:buFont typeface="Wingdings" panose="05000000000000000000" pitchFamily="2" charset="2"/>
              <a:buChar char="Ø"/>
            </a:pPr>
            <a:r>
              <a:rPr lang="ru-RU" sz="1600" b="1" i="1" dirty="0" smtClean="0">
                <a:latin typeface="Verdana" panose="020B0604030504040204" pitchFamily="34" charset="0"/>
                <a:ea typeface="Verdana" panose="020B0604030504040204" pitchFamily="34" charset="0"/>
              </a:rPr>
              <a:t>Целта на програмата е да повиши знанията и уменията на учителите, преподаващи специални предмети в професионалните гимназии по туризъм за работа с един от най-утвърдените специализирани  софтуери за управление на хотела в следните направления:</a:t>
            </a:r>
          </a:p>
        </p:txBody>
      </p:sp>
      <p:sp>
        <p:nvSpPr>
          <p:cNvPr id="5" name="TextBox 4"/>
          <p:cNvSpPr txBox="1"/>
          <p:nvPr/>
        </p:nvSpPr>
        <p:spPr>
          <a:xfrm>
            <a:off x="6682896" y="3139637"/>
            <a:ext cx="4869992" cy="830997"/>
          </a:xfrm>
          <a:prstGeom prst="rect">
            <a:avLst/>
          </a:prstGeom>
          <a:solidFill>
            <a:schemeClr val="accent2">
              <a:lumMod val="20000"/>
              <a:lumOff val="80000"/>
            </a:schemeClr>
          </a:solidFill>
        </p:spPr>
        <p:txBody>
          <a:bodyPr wrap="square" rtlCol="0">
            <a:spAutoFit/>
          </a:bodyPr>
          <a:lstStyle/>
          <a:p>
            <a:pPr algn="ctr"/>
            <a:r>
              <a:rPr lang="bg-BG" sz="1200" b="1" dirty="0" smtClean="0">
                <a:solidFill>
                  <a:srgbClr val="00B050"/>
                </a:solidFill>
                <a:latin typeface="Verdana" panose="020B0604030504040204" pitchFamily="34" charset="0"/>
                <a:ea typeface="Verdana" panose="020B0604030504040204" pitchFamily="34" charset="0"/>
              </a:rPr>
              <a:t>Обучение от представител на</a:t>
            </a:r>
            <a:r>
              <a:rPr lang="en-US" sz="1200" b="1" dirty="0" smtClean="0">
                <a:solidFill>
                  <a:srgbClr val="00B050"/>
                </a:solidFill>
                <a:latin typeface="Verdana" panose="020B0604030504040204" pitchFamily="34" charset="0"/>
                <a:ea typeface="Verdana" panose="020B0604030504040204" pitchFamily="34" charset="0"/>
              </a:rPr>
              <a:t> Clock.bg</a:t>
            </a:r>
            <a:r>
              <a:rPr lang="bg-BG" sz="1200" b="1" dirty="0" smtClean="0">
                <a:solidFill>
                  <a:srgbClr val="00B050"/>
                </a:solidFill>
                <a:latin typeface="Verdana" panose="020B0604030504040204" pitchFamily="34" charset="0"/>
                <a:ea typeface="Verdana" panose="020B0604030504040204" pitchFamily="34" charset="0"/>
              </a:rPr>
              <a:t> в учебна зала в ПГ по туризъм </a:t>
            </a:r>
            <a:endParaRPr lang="en-US" sz="1200" b="1" dirty="0" smtClean="0">
              <a:solidFill>
                <a:srgbClr val="00B050"/>
              </a:solidFill>
              <a:latin typeface="Verdana" panose="020B0604030504040204" pitchFamily="34" charset="0"/>
              <a:ea typeface="Verdana" panose="020B0604030504040204" pitchFamily="34" charset="0"/>
            </a:endParaRPr>
          </a:p>
          <a:p>
            <a:pPr algn="ctr"/>
            <a:r>
              <a:rPr lang="en-US" sz="1200" b="1" dirty="0" smtClean="0">
                <a:solidFill>
                  <a:srgbClr val="00B050"/>
                </a:solidFill>
                <a:latin typeface="Verdana" panose="020B0604030504040204" pitchFamily="34" charset="0"/>
                <a:ea typeface="Verdana" panose="020B0604030504040204" pitchFamily="34" charset="0"/>
              </a:rPr>
              <a:t>Students training at Professional School of tourism in Pleven by Clock.bg expert</a:t>
            </a:r>
            <a:endParaRPr lang="bg-BG" sz="1200" b="1" dirty="0">
              <a:solidFill>
                <a:srgbClr val="00B050"/>
              </a:solidFill>
              <a:latin typeface="Verdana" panose="020B0604030504040204" pitchFamily="34" charset="0"/>
              <a:ea typeface="Verdana" panose="020B0604030504040204" pitchFamily="34" charset="0"/>
            </a:endParaRPr>
          </a:p>
        </p:txBody>
      </p:sp>
      <p:sp>
        <p:nvSpPr>
          <p:cNvPr id="7" name="TextBox 6"/>
          <p:cNvSpPr txBox="1"/>
          <p:nvPr/>
        </p:nvSpPr>
        <p:spPr>
          <a:xfrm>
            <a:off x="731520" y="3231971"/>
            <a:ext cx="4807640" cy="646331"/>
          </a:xfrm>
          <a:prstGeom prst="rect">
            <a:avLst/>
          </a:prstGeom>
          <a:solidFill>
            <a:schemeClr val="accent2">
              <a:lumMod val="20000"/>
              <a:lumOff val="80000"/>
            </a:schemeClr>
          </a:solidFill>
        </p:spPr>
        <p:txBody>
          <a:bodyPr wrap="square" rtlCol="0">
            <a:spAutoFit/>
          </a:bodyPr>
          <a:lstStyle/>
          <a:p>
            <a:pPr algn="ctr"/>
            <a:r>
              <a:rPr lang="bg-BG" sz="1200" b="1" dirty="0" smtClean="0">
                <a:solidFill>
                  <a:srgbClr val="00B050"/>
                </a:solidFill>
                <a:latin typeface="Verdana" panose="020B0604030504040204" pitchFamily="34" charset="0"/>
                <a:ea typeface="Verdana" panose="020B0604030504040204" pitchFamily="34" charset="0"/>
              </a:rPr>
              <a:t>Обучение на учители от представители на</a:t>
            </a:r>
            <a:r>
              <a:rPr lang="en-US" sz="1200" b="1" dirty="0" smtClean="0">
                <a:solidFill>
                  <a:srgbClr val="00B050"/>
                </a:solidFill>
                <a:latin typeface="Verdana" panose="020B0604030504040204" pitchFamily="34" charset="0"/>
                <a:ea typeface="Verdana" panose="020B0604030504040204" pitchFamily="34" charset="0"/>
              </a:rPr>
              <a:t> Clock.bg</a:t>
            </a:r>
            <a:r>
              <a:rPr lang="bg-BG" sz="1200" b="1" dirty="0" smtClean="0">
                <a:solidFill>
                  <a:srgbClr val="00B050"/>
                </a:solidFill>
                <a:latin typeface="Verdana" panose="020B0604030504040204" pitchFamily="34" charset="0"/>
                <a:ea typeface="Verdana" panose="020B0604030504040204" pitchFamily="34" charset="0"/>
              </a:rPr>
              <a:t> в гр.София, парк-хотел Москва</a:t>
            </a:r>
          </a:p>
          <a:p>
            <a:pPr algn="ctr"/>
            <a:r>
              <a:rPr lang="en-US" sz="1200" b="1" dirty="0" smtClean="0">
                <a:solidFill>
                  <a:srgbClr val="00B050"/>
                </a:solidFill>
                <a:latin typeface="Verdana" panose="020B0604030504040204" pitchFamily="34" charset="0"/>
                <a:ea typeface="Verdana" panose="020B0604030504040204" pitchFamily="34" charset="0"/>
              </a:rPr>
              <a:t>Teachers training, provided by Clock.bg team in Sofia</a:t>
            </a:r>
            <a:endParaRPr lang="bg-BG" sz="1200" b="1" dirty="0">
              <a:solidFill>
                <a:srgbClr val="00B050"/>
              </a:solidFill>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465" y="3878302"/>
            <a:ext cx="3648853" cy="27366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3878302"/>
            <a:ext cx="4724809" cy="2688569"/>
          </a:xfrm>
          <a:prstGeom prst="rect">
            <a:avLst/>
          </a:prstGeom>
        </p:spPr>
      </p:pic>
    </p:spTree>
    <p:extLst>
      <p:ext uri="{BB962C8B-B14F-4D97-AF65-F5344CB8AC3E}">
        <p14:creationId xmlns:p14="http://schemas.microsoft.com/office/powerpoint/2010/main" val="12107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146" y="157401"/>
            <a:ext cx="10018713" cy="1214200"/>
          </a:xfrm>
        </p:spPr>
        <p:txBody>
          <a:bodyPr>
            <a:normAutofit/>
          </a:bodyPr>
          <a:lstStyle/>
          <a:p>
            <a:r>
              <a:rPr lang="ru-RU" sz="1600" b="1" dirty="0">
                <a:latin typeface="Verdana" panose="020B0604030504040204" pitchFamily="34" charset="0"/>
                <a:ea typeface="Verdana" panose="020B0604030504040204" pitchFamily="34" charset="0"/>
              </a:rPr>
              <a:t>Обучението включва въведение в специализирания софтуер КЛОК Еволюшън за управление на работните процеси в хотела – от резервациите и дейностите на рецепция, през домакинството и фактурирането, до статистиките и прогнозите.</a:t>
            </a:r>
            <a:br>
              <a:rPr lang="ru-RU" sz="1600" b="1" dirty="0">
                <a:latin typeface="Verdana" panose="020B0604030504040204" pitchFamily="34" charset="0"/>
                <a:ea typeface="Verdana" panose="020B0604030504040204" pitchFamily="34" charset="0"/>
              </a:rPr>
            </a:br>
            <a:endParaRPr lang="en-US" sz="1600" b="1" dirty="0"/>
          </a:p>
        </p:txBody>
      </p:sp>
      <p:sp>
        <p:nvSpPr>
          <p:cNvPr id="3" name="Content Placeholder 2"/>
          <p:cNvSpPr>
            <a:spLocks noGrp="1"/>
          </p:cNvSpPr>
          <p:nvPr>
            <p:ph idx="1"/>
          </p:nvPr>
        </p:nvSpPr>
        <p:spPr>
          <a:xfrm>
            <a:off x="1432060" y="915979"/>
            <a:ext cx="10018713" cy="3124201"/>
          </a:xfrm>
        </p:spPr>
        <p:txBody>
          <a:bodyPr>
            <a:normAutofit/>
          </a:bodyPr>
          <a:lstStyle/>
          <a:p>
            <a:pPr>
              <a:buFont typeface="Wingdings" panose="05000000000000000000" pitchFamily="2" charset="2"/>
              <a:buChar char="Ø"/>
            </a:pPr>
            <a:r>
              <a:rPr lang="ru-RU" sz="1200" b="1" dirty="0" smtClean="0">
                <a:solidFill>
                  <a:srgbClr val="FF0000"/>
                </a:solidFill>
                <a:latin typeface="Verdana" panose="020B0604030504040204" pitchFamily="34" charset="0"/>
                <a:ea typeface="Verdana" panose="020B0604030504040204" pitchFamily="34" charset="0"/>
              </a:rPr>
              <a:t>Управление на резервации </a:t>
            </a:r>
          </a:p>
          <a:p>
            <a:pPr>
              <a:buFont typeface="Wingdings" panose="05000000000000000000" pitchFamily="2" charset="2"/>
              <a:buChar char="Ø"/>
            </a:pPr>
            <a:r>
              <a:rPr lang="ru-RU" sz="1200" b="1" dirty="0" smtClean="0">
                <a:solidFill>
                  <a:srgbClr val="FF0000"/>
                </a:solidFill>
                <a:latin typeface="Verdana" panose="020B0604030504040204" pitchFamily="34" charset="0"/>
                <a:ea typeface="Verdana" panose="020B0604030504040204" pitchFamily="34" charset="0"/>
              </a:rPr>
              <a:t>Регистриране на гости </a:t>
            </a:r>
          </a:p>
          <a:p>
            <a:pPr>
              <a:buFont typeface="Wingdings" panose="05000000000000000000" pitchFamily="2" charset="2"/>
              <a:buChar char="Ø"/>
            </a:pPr>
            <a:r>
              <a:rPr lang="ru-RU" sz="1200" b="1" dirty="0" smtClean="0">
                <a:solidFill>
                  <a:srgbClr val="FF0000"/>
                </a:solidFill>
                <a:latin typeface="Verdana" panose="020B0604030504040204" pitchFamily="34" charset="0"/>
                <a:ea typeface="Verdana" panose="020B0604030504040204" pitchFamily="34" charset="0"/>
              </a:rPr>
              <a:t>Хотелско </a:t>
            </a:r>
            <a:r>
              <a:rPr lang="ru-RU" sz="1200" b="1" dirty="0">
                <a:solidFill>
                  <a:srgbClr val="FF0000"/>
                </a:solidFill>
                <a:latin typeface="Verdana" panose="020B0604030504040204" pitchFamily="34" charset="0"/>
                <a:ea typeface="Verdana" panose="020B0604030504040204" pitchFamily="34" charset="0"/>
              </a:rPr>
              <a:t>домакинство и поддръжка </a:t>
            </a:r>
          </a:p>
          <a:p>
            <a:pPr>
              <a:buFont typeface="Wingdings" panose="05000000000000000000" pitchFamily="2" charset="2"/>
              <a:buChar char="Ø"/>
            </a:pPr>
            <a:r>
              <a:rPr lang="ru-RU" sz="1200" b="1" dirty="0">
                <a:solidFill>
                  <a:srgbClr val="FF0000"/>
                </a:solidFill>
                <a:latin typeface="Verdana" panose="020B0604030504040204" pitchFamily="34" charset="0"/>
                <a:ea typeface="Verdana" panose="020B0604030504040204" pitchFamily="34" charset="0"/>
              </a:rPr>
              <a:t>Каса, фактуриране, разчети и нощен одит </a:t>
            </a:r>
          </a:p>
          <a:p>
            <a:pPr>
              <a:buFont typeface="Wingdings" panose="05000000000000000000" pitchFamily="2" charset="2"/>
              <a:buChar char="Ø"/>
            </a:pPr>
            <a:r>
              <a:rPr lang="ru-RU" sz="1200" b="1" dirty="0">
                <a:solidFill>
                  <a:srgbClr val="FF0000"/>
                </a:solidFill>
                <a:latin typeface="Verdana" panose="020B0604030504040204" pitchFamily="34" charset="0"/>
                <a:ea typeface="Verdana" panose="020B0604030504040204" pitchFamily="34" charset="0"/>
              </a:rPr>
              <a:t>Управление на сложни тарифи </a:t>
            </a:r>
          </a:p>
          <a:p>
            <a:pPr>
              <a:buFont typeface="Wingdings" panose="05000000000000000000" pitchFamily="2" charset="2"/>
              <a:buChar char="Ø"/>
            </a:pPr>
            <a:r>
              <a:rPr lang="ru-RU" sz="1200" b="1" dirty="0">
                <a:solidFill>
                  <a:srgbClr val="FF0000"/>
                </a:solidFill>
                <a:latin typeface="Verdana" panose="020B0604030504040204" pitchFamily="34" charset="0"/>
                <a:ea typeface="Verdana" panose="020B0604030504040204" pitchFamily="34" charset="0"/>
              </a:rPr>
              <a:t>Статистика, отчети и прогнози </a:t>
            </a:r>
          </a:p>
          <a:p>
            <a:pPr>
              <a:buFont typeface="Wingdings" panose="05000000000000000000" pitchFamily="2" charset="2"/>
              <a:buChar char="Ø"/>
            </a:pPr>
            <a:r>
              <a:rPr lang="ru-RU" sz="1200" b="1" dirty="0">
                <a:solidFill>
                  <a:srgbClr val="FF0000"/>
                </a:solidFill>
                <a:latin typeface="Verdana" panose="020B0604030504040204" pitchFamily="34" charset="0"/>
                <a:ea typeface="Verdana" panose="020B0604030504040204" pitchFamily="34" charset="0"/>
              </a:rPr>
              <a:t>Управление на договори с туроператори </a:t>
            </a:r>
          </a:p>
          <a:p>
            <a:pPr>
              <a:buFont typeface="Wingdings" panose="05000000000000000000" pitchFamily="2" charset="2"/>
              <a:buChar char="Ø"/>
            </a:pPr>
            <a:r>
              <a:rPr lang="ru-RU" sz="1200" b="1" dirty="0">
                <a:solidFill>
                  <a:srgbClr val="FF0000"/>
                </a:solidFill>
                <a:latin typeface="Verdana" panose="020B0604030504040204" pitchFamily="34" charset="0"/>
                <a:ea typeface="Verdana" panose="020B0604030504040204" pitchFamily="34" charset="0"/>
              </a:rPr>
              <a:t>Управление на потребителски профили </a:t>
            </a:r>
          </a:p>
        </p:txBody>
      </p:sp>
      <p:sp>
        <p:nvSpPr>
          <p:cNvPr id="5" name="Notched Right Arrow 4"/>
          <p:cNvSpPr/>
          <p:nvPr/>
        </p:nvSpPr>
        <p:spPr>
          <a:xfrm>
            <a:off x="5199017" y="2194813"/>
            <a:ext cx="2383793" cy="1161142"/>
          </a:xfrm>
          <a:prstGeom prst="notch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400" b="1" dirty="0" smtClean="0">
                <a:solidFill>
                  <a:srgbClr val="FF0000"/>
                </a:solidFill>
                <a:latin typeface="Verdana" panose="020B0604030504040204" pitchFamily="34" charset="0"/>
                <a:ea typeface="Verdana" panose="020B0604030504040204" pitchFamily="34" charset="0"/>
              </a:rPr>
              <a:t>Екран</a:t>
            </a:r>
            <a:r>
              <a:rPr lang="en-US" sz="1400" b="1" dirty="0" smtClean="0">
                <a:solidFill>
                  <a:srgbClr val="FF0000"/>
                </a:solidFill>
                <a:latin typeface="Verdana" panose="020B0604030504040204" pitchFamily="34" charset="0"/>
                <a:ea typeface="Verdana" panose="020B0604030504040204" pitchFamily="34" charset="0"/>
              </a:rPr>
              <a:t> </a:t>
            </a:r>
            <a:r>
              <a:rPr lang="bg-BG" sz="1400" b="1" dirty="0" smtClean="0">
                <a:solidFill>
                  <a:srgbClr val="FF0000"/>
                </a:solidFill>
                <a:latin typeface="Verdana" panose="020B0604030504040204" pitchFamily="34" charset="0"/>
                <a:ea typeface="Verdana" panose="020B0604030504040204" pitchFamily="34" charset="0"/>
              </a:rPr>
              <a:t>в </a:t>
            </a:r>
            <a:r>
              <a:rPr lang="en-US" sz="1400" b="1" dirty="0" smtClean="0">
                <a:solidFill>
                  <a:srgbClr val="FF0000"/>
                </a:solidFill>
                <a:latin typeface="Verdana" panose="020B0604030504040204" pitchFamily="34" charset="0"/>
                <a:ea typeface="Verdana" panose="020B0604030504040204" pitchFamily="34" charset="0"/>
              </a:rPr>
              <a:t>/ Screen</a:t>
            </a:r>
            <a:r>
              <a:rPr lang="bg-BG" sz="1400" b="1" dirty="0" smtClean="0">
                <a:solidFill>
                  <a:srgbClr val="FF0000"/>
                </a:solidFill>
                <a:latin typeface="Verdana" panose="020B0604030504040204" pitchFamily="34" charset="0"/>
                <a:ea typeface="Verdana" panose="020B0604030504040204" pitchFamily="34" charset="0"/>
              </a:rPr>
              <a:t> </a:t>
            </a:r>
            <a:r>
              <a:rPr lang="en-US" sz="1400" b="1" dirty="0" smtClean="0">
                <a:solidFill>
                  <a:srgbClr val="FF0000"/>
                </a:solidFill>
                <a:latin typeface="Verdana" panose="020B0604030504040204" pitchFamily="34" charset="0"/>
                <a:ea typeface="Verdana" panose="020B0604030504040204" pitchFamily="34" charset="0"/>
              </a:rPr>
              <a:t>in Clock</a:t>
            </a:r>
            <a:endParaRPr lang="bg-BG" sz="1400" b="1" dirty="0">
              <a:solidFill>
                <a:srgbClr val="FF0000"/>
              </a:solidFill>
              <a:latin typeface="Verdana" panose="020B0604030504040204" pitchFamily="34" charset="0"/>
              <a:ea typeface="Verdana" panose="020B0604030504040204" pitchFamily="34" charset="0"/>
            </a:endParaRPr>
          </a:p>
        </p:txBody>
      </p:sp>
      <p:sp>
        <p:nvSpPr>
          <p:cNvPr id="8" name="Rectangle 7"/>
          <p:cNvSpPr/>
          <p:nvPr/>
        </p:nvSpPr>
        <p:spPr>
          <a:xfrm>
            <a:off x="1398368" y="3624681"/>
            <a:ext cx="9710056" cy="830997"/>
          </a:xfrm>
          <a:prstGeom prst="rect">
            <a:avLst/>
          </a:prstGeom>
        </p:spPr>
        <p:txBody>
          <a:bodyPr wrap="square">
            <a:spAutoFit/>
          </a:bodyPr>
          <a:lstStyle/>
          <a:p>
            <a:r>
              <a:rPr lang="ru-RU" sz="1600" b="1" dirty="0">
                <a:latin typeface="Verdana" panose="020B0604030504040204" pitchFamily="34" charset="0"/>
                <a:ea typeface="Verdana" panose="020B0604030504040204" pitchFamily="34" charset="0"/>
              </a:rPr>
              <a:t>Методите на обучение включват лекционна част, упражнения за самостоятелна работа, представяне на проектна задача и тест за оценка на придобитите знания и умения.</a:t>
            </a:r>
            <a:endParaRPr lang="en-US" sz="1600" b="1" dirty="0">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245" y="1047487"/>
            <a:ext cx="3407179" cy="2473880"/>
          </a:xfrm>
          <a:prstGeom prst="rect">
            <a:avLst/>
          </a:prstGeom>
        </p:spPr>
      </p:pic>
      <p:sp>
        <p:nvSpPr>
          <p:cNvPr id="6" name="Rectangle 5"/>
          <p:cNvSpPr/>
          <p:nvPr/>
        </p:nvSpPr>
        <p:spPr>
          <a:xfrm>
            <a:off x="1273092" y="4573772"/>
            <a:ext cx="10719253" cy="1754326"/>
          </a:xfrm>
          <a:prstGeom prst="rect">
            <a:avLst/>
          </a:prstGeom>
        </p:spPr>
        <p:txBody>
          <a:bodyPr wrap="square">
            <a:spAutoFit/>
          </a:bodyPr>
          <a:lstStyle/>
          <a:p>
            <a:pPr>
              <a:spcAft>
                <a:spcPts val="0"/>
              </a:spcAft>
            </a:pPr>
            <a:r>
              <a:rPr lang="en-US" sz="1200"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The teaching program includes an introduction to the </a:t>
            </a:r>
            <a:r>
              <a:rPr lang="en-US" sz="1200" b="1" dirty="0" smtClean="0">
                <a:solidFill>
                  <a:srgbClr val="FF0000"/>
                </a:solidFill>
                <a:latin typeface="Verdana" panose="020B0604030504040204" pitchFamily="34" charset="0"/>
                <a:ea typeface="Calibri" panose="020F0502020204030204" pitchFamily="34" charset="0"/>
                <a:cs typeface="Times New Roman" panose="02020603050405020304" pitchFamily="18" charset="0"/>
              </a:rPr>
              <a:t>Clock </a:t>
            </a:r>
            <a:r>
              <a:rPr lang="en-US" sz="1200" b="1" dirty="0" smtClean="0">
                <a:solidFill>
                  <a:srgbClr val="FF0000"/>
                </a:solidFill>
                <a:latin typeface="Verdana" panose="020B0604030504040204" pitchFamily="34" charset="0"/>
                <a:ea typeface="Calibri" panose="020F0502020204030204" pitchFamily="34" charset="0"/>
                <a:cs typeface="Times New Roman" panose="02020603050405020304" pitchFamily="18" charset="0"/>
              </a:rPr>
              <a:t>Evolution</a:t>
            </a:r>
            <a:r>
              <a:rPr lang="bg-BG" sz="1200" b="1" dirty="0" smtClean="0">
                <a:solidFill>
                  <a:srgbClr val="FF0000"/>
                </a:solidFill>
                <a:latin typeface="Verdana" panose="020B0604030504040204" pitchFamily="34" charset="0"/>
                <a:ea typeface="Calibri" panose="020F0502020204030204" pitchFamily="34" charset="0"/>
                <a:cs typeface="Times New Roman" panose="02020603050405020304" pitchFamily="18" charset="0"/>
              </a:rPr>
              <a:t> </a:t>
            </a:r>
            <a:r>
              <a:rPr lang="en-US" sz="1200" b="1" dirty="0" smtClean="0">
                <a:solidFill>
                  <a:srgbClr val="FF0000"/>
                </a:solidFill>
                <a:latin typeface="Verdana" panose="020B0604030504040204" pitchFamily="34" charset="0"/>
                <a:ea typeface="Calibri" panose="020F0502020204030204" pitchFamily="34" charset="0"/>
                <a:cs typeface="Times New Roman" panose="02020603050405020304" pitchFamily="18" charset="0"/>
              </a:rPr>
              <a:t>software </a:t>
            </a:r>
            <a:r>
              <a:rPr lang="en-US" sz="1200"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for the management of the working processes at a hotel—from reservations and reception via housekeeping and invoicing, to statistics and prognosis</a:t>
            </a:r>
            <a:r>
              <a:rPr lang="en-US" sz="1200" b="1" dirty="0" smtClean="0">
                <a:solidFill>
                  <a:srgbClr val="FF0000"/>
                </a:solidFill>
                <a:latin typeface="Verdana" panose="020B0604030504040204" pitchFamily="34" charset="0"/>
                <a:ea typeface="Calibri" panose="020F0502020204030204" pitchFamily="34" charset="0"/>
                <a:cs typeface="Times New Roman" panose="02020603050405020304" pitchFamily="18" charset="0"/>
              </a:rPr>
              <a:t>.</a:t>
            </a:r>
          </a:p>
          <a:p>
            <a:pPr>
              <a:spcAft>
                <a:spcPts val="0"/>
              </a:spcAft>
            </a:pPr>
            <a:endParaRPr lang="en-US"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0"/>
              </a:spcAft>
              <a:buFont typeface="Wingdings" panose="05000000000000000000" pitchFamily="2" charset="2"/>
              <a:buChar char="Ø"/>
            </a:pPr>
            <a:r>
              <a:rPr lang="en-US" sz="1200" b="1" i="1" dirty="0" smtClean="0">
                <a:solidFill>
                  <a:srgbClr val="0070C0"/>
                </a:solidFill>
                <a:latin typeface="Verdana" panose="020B0604030504040204" pitchFamily="34" charset="0"/>
                <a:ea typeface="Calibri" panose="020F0502020204030204" pitchFamily="34" charset="0"/>
                <a:cs typeface="Times New Roman" panose="02020603050405020304" pitchFamily="18" charset="0"/>
              </a:rPr>
              <a:t>Reservations / Guest registration / Hotel </a:t>
            </a:r>
            <a:r>
              <a:rPr lang="en-US" sz="1200" b="1" i="1" dirty="0">
                <a:solidFill>
                  <a:srgbClr val="0070C0"/>
                </a:solidFill>
                <a:latin typeface="Verdana" panose="020B0604030504040204" pitchFamily="34" charset="0"/>
                <a:ea typeface="Calibri" panose="020F0502020204030204" pitchFamily="34" charset="0"/>
                <a:cs typeface="Times New Roman" panose="02020603050405020304" pitchFamily="18" charset="0"/>
              </a:rPr>
              <a:t>housekeeping and </a:t>
            </a:r>
            <a:r>
              <a:rPr lang="en-US" sz="1200" b="1" i="1" dirty="0" smtClean="0">
                <a:solidFill>
                  <a:srgbClr val="0070C0"/>
                </a:solidFill>
                <a:latin typeface="Verdana" panose="020B0604030504040204" pitchFamily="34" charset="0"/>
                <a:ea typeface="Calibri" panose="020F0502020204030204" pitchFamily="34" charset="0"/>
                <a:cs typeface="Times New Roman" panose="02020603050405020304" pitchFamily="18" charset="0"/>
              </a:rPr>
              <a:t>maintenance / Checkout</a:t>
            </a:r>
            <a:r>
              <a:rPr lang="en-US" sz="1200" b="1" i="1" dirty="0">
                <a:solidFill>
                  <a:srgbClr val="0070C0"/>
                </a:solidFill>
                <a:latin typeface="Verdana" panose="020B0604030504040204" pitchFamily="34" charset="0"/>
                <a:ea typeface="Calibri" panose="020F0502020204030204" pitchFamily="34" charset="0"/>
                <a:cs typeface="Times New Roman" panose="02020603050405020304" pitchFamily="18" charset="0"/>
              </a:rPr>
              <a:t>, invoicing, night </a:t>
            </a:r>
            <a:r>
              <a:rPr lang="en-US" sz="1200" b="1" i="1" dirty="0" smtClean="0">
                <a:solidFill>
                  <a:srgbClr val="0070C0"/>
                </a:solidFill>
                <a:latin typeface="Verdana" panose="020B0604030504040204" pitchFamily="34" charset="0"/>
                <a:ea typeface="Calibri" panose="020F0502020204030204" pitchFamily="34" charset="0"/>
                <a:cs typeface="Times New Roman" panose="02020603050405020304" pitchFamily="18" charset="0"/>
              </a:rPr>
              <a:t>audit/ Management </a:t>
            </a:r>
            <a:r>
              <a:rPr lang="en-US" sz="1200" b="1" i="1" dirty="0">
                <a:solidFill>
                  <a:srgbClr val="0070C0"/>
                </a:solidFill>
                <a:latin typeface="Verdana" panose="020B0604030504040204" pitchFamily="34" charset="0"/>
                <a:ea typeface="Calibri" panose="020F0502020204030204" pitchFamily="34" charset="0"/>
                <a:cs typeface="Times New Roman" panose="02020603050405020304" pitchFamily="18" charset="0"/>
              </a:rPr>
              <a:t>complex </a:t>
            </a:r>
            <a:r>
              <a:rPr lang="en-US" sz="1200" b="1" i="1" dirty="0" smtClean="0">
                <a:solidFill>
                  <a:srgbClr val="0070C0"/>
                </a:solidFill>
                <a:latin typeface="Verdana" panose="020B0604030504040204" pitchFamily="34" charset="0"/>
                <a:ea typeface="Calibri" panose="020F0502020204030204" pitchFamily="34" charset="0"/>
                <a:cs typeface="Times New Roman" panose="02020603050405020304" pitchFamily="18" charset="0"/>
              </a:rPr>
              <a:t>tariffs / Statistics</a:t>
            </a:r>
            <a:r>
              <a:rPr lang="en-US" sz="1200" b="1" i="1" dirty="0">
                <a:solidFill>
                  <a:srgbClr val="0070C0"/>
                </a:solidFill>
                <a:latin typeface="Verdana" panose="020B0604030504040204" pitchFamily="34" charset="0"/>
                <a:ea typeface="Calibri" panose="020F0502020204030204" pitchFamily="34" charset="0"/>
                <a:cs typeface="Times New Roman" panose="02020603050405020304" pitchFamily="18" charset="0"/>
              </a:rPr>
              <a:t>, estimates and </a:t>
            </a:r>
            <a:r>
              <a:rPr lang="en-US" sz="1200" b="1" i="1" dirty="0" smtClean="0">
                <a:solidFill>
                  <a:srgbClr val="0070C0"/>
                </a:solidFill>
                <a:latin typeface="Verdana" panose="020B0604030504040204" pitchFamily="34" charset="0"/>
                <a:ea typeface="Calibri" panose="020F0502020204030204" pitchFamily="34" charset="0"/>
                <a:cs typeface="Times New Roman" panose="02020603050405020304" pitchFamily="18" charset="0"/>
              </a:rPr>
              <a:t>prognosis /Management </a:t>
            </a:r>
            <a:r>
              <a:rPr lang="en-US" sz="1200" b="1" i="1" dirty="0">
                <a:solidFill>
                  <a:srgbClr val="0070C0"/>
                </a:solidFill>
                <a:latin typeface="Verdana" panose="020B0604030504040204" pitchFamily="34" charset="0"/>
                <a:ea typeface="Calibri" panose="020F0502020204030204" pitchFamily="34" charset="0"/>
                <a:cs typeface="Times New Roman" panose="02020603050405020304" pitchFamily="18" charset="0"/>
              </a:rPr>
              <a:t>of tour-operator </a:t>
            </a:r>
            <a:r>
              <a:rPr lang="en-US" sz="1200" b="1" i="1" dirty="0" smtClean="0">
                <a:solidFill>
                  <a:srgbClr val="0070C0"/>
                </a:solidFill>
                <a:latin typeface="Verdana" panose="020B0604030504040204" pitchFamily="34" charset="0"/>
                <a:ea typeface="Calibri" panose="020F0502020204030204" pitchFamily="34" charset="0"/>
                <a:cs typeface="Times New Roman" panose="02020603050405020304" pitchFamily="18" charset="0"/>
              </a:rPr>
              <a:t>contracts / Management </a:t>
            </a:r>
            <a:r>
              <a:rPr lang="en-US" sz="1200" b="1" i="1" dirty="0">
                <a:solidFill>
                  <a:srgbClr val="0070C0"/>
                </a:solidFill>
                <a:latin typeface="Verdana" panose="020B0604030504040204" pitchFamily="34" charset="0"/>
                <a:ea typeface="Calibri" panose="020F0502020204030204" pitchFamily="34" charset="0"/>
                <a:cs typeface="Times New Roman" panose="02020603050405020304" pitchFamily="18" charset="0"/>
              </a:rPr>
              <a:t>of user profiles</a:t>
            </a:r>
            <a:endParaRPr lang="en-US" sz="1200" b="1" i="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solidFill>
                  <a:srgbClr val="FF0000"/>
                </a:solidFill>
                <a:latin typeface="Verdana" panose="020B0604030504040204" pitchFamily="34" charset="0"/>
                <a:ea typeface="Calibri" panose="020F0502020204030204" pitchFamily="34" charset="0"/>
                <a:cs typeface="Times New Roman" panose="02020603050405020304" pitchFamily="18" charset="0"/>
              </a:rPr>
              <a:t> </a:t>
            </a: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The methods of the teaching program include lectures, self-preparations, projects, and final test for assessment of acquired skills and competencies.</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023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809" y="-299271"/>
            <a:ext cx="10018713" cy="1752599"/>
          </a:xfrm>
        </p:spPr>
        <p:txBody>
          <a:bodyPr>
            <a:normAutofit/>
          </a:bodyPr>
          <a:lstStyle/>
          <a:p>
            <a:r>
              <a:rPr lang="bg-BG" sz="1800" b="1" dirty="0">
                <a:solidFill>
                  <a:srgbClr val="FF0000"/>
                </a:solidFill>
                <a:latin typeface="Verdana" panose="020B0604030504040204" pitchFamily="34" charset="0"/>
                <a:ea typeface="Verdana" panose="020B0604030504040204" pitchFamily="34" charset="0"/>
              </a:rPr>
              <a:t>П</a:t>
            </a:r>
            <a:r>
              <a:rPr lang="ru-RU" sz="1800" b="1" dirty="0" smtClean="0">
                <a:solidFill>
                  <a:srgbClr val="FF0000"/>
                </a:solidFill>
                <a:latin typeface="Verdana" panose="020B0604030504040204" pitchFamily="34" charset="0"/>
                <a:ea typeface="Verdana" panose="020B0604030504040204" pitchFamily="34" charset="0"/>
              </a:rPr>
              <a:t>ридобити компетентности:</a:t>
            </a:r>
            <a:endParaRPr lang="en-US" sz="1800" b="1" dirty="0">
              <a:solidFill>
                <a:srgbClr val="FF0000"/>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1257797" y="321714"/>
            <a:ext cx="6444844" cy="3124201"/>
          </a:xfrm>
        </p:spPr>
        <p:txBody>
          <a:bodyPr>
            <a:normAutofit/>
          </a:bodyPr>
          <a:lstStyle/>
          <a:p>
            <a:pPr>
              <a:buFont typeface="Wingdings" panose="05000000000000000000" pitchFamily="2" charset="2"/>
              <a:buChar char="Ø"/>
            </a:pPr>
            <a:r>
              <a:rPr lang="bg-BG" sz="1400" b="1" dirty="0" smtClean="0">
                <a:solidFill>
                  <a:srgbClr val="0070C0"/>
                </a:solidFill>
                <a:latin typeface="Verdana" panose="020B0604030504040204" pitchFamily="34" charset="0"/>
                <a:ea typeface="Verdana" panose="020B0604030504040204" pitchFamily="34" charset="0"/>
              </a:rPr>
              <a:t>Академична</a:t>
            </a:r>
            <a:endParaRPr lang="bg-BG" sz="1400" dirty="0" smtClean="0">
              <a:solidFill>
                <a:srgbClr val="0070C0"/>
              </a:solidFill>
              <a:latin typeface="Verdana" panose="020B0604030504040204" pitchFamily="34" charset="0"/>
              <a:ea typeface="Verdana" panose="020B0604030504040204" pitchFamily="34" charset="0"/>
            </a:endParaRPr>
          </a:p>
          <a:p>
            <a:pPr>
              <a:buFont typeface="Wingdings" panose="05000000000000000000" pitchFamily="2" charset="2"/>
              <a:buChar char="Ø"/>
            </a:pPr>
            <a:r>
              <a:rPr lang="bg-BG" sz="1400" b="1" dirty="0" smtClean="0">
                <a:solidFill>
                  <a:srgbClr val="0070C0"/>
                </a:solidFill>
                <a:latin typeface="Verdana" panose="020B0604030504040204" pitchFamily="34" charset="0"/>
                <a:ea typeface="Verdana" panose="020B0604030504040204" pitchFamily="34" charset="0"/>
              </a:rPr>
              <a:t>Дигитална</a:t>
            </a:r>
          </a:p>
          <a:p>
            <a:pPr>
              <a:buFont typeface="Wingdings" panose="05000000000000000000" pitchFamily="2" charset="2"/>
              <a:buChar char="Ø"/>
            </a:pPr>
            <a:r>
              <a:rPr lang="bg-BG" sz="1400" b="1" dirty="0" smtClean="0">
                <a:solidFill>
                  <a:srgbClr val="0070C0"/>
                </a:solidFill>
                <a:latin typeface="Verdana" panose="020B0604030504040204" pitchFamily="34" charset="0"/>
                <a:ea typeface="Verdana" panose="020B0604030504040204" pitchFamily="34" charset="0"/>
              </a:rPr>
              <a:t>Методическа</a:t>
            </a:r>
          </a:p>
          <a:p>
            <a:pPr>
              <a:buFont typeface="Wingdings" panose="05000000000000000000" pitchFamily="2" charset="2"/>
              <a:buChar char="Ø"/>
            </a:pPr>
            <a:r>
              <a:rPr lang="bg-BG" sz="1400" b="1" dirty="0" smtClean="0">
                <a:solidFill>
                  <a:srgbClr val="0070C0"/>
                </a:solidFill>
                <a:latin typeface="Verdana" panose="020B0604030504040204" pitchFamily="34" charset="0"/>
                <a:ea typeface="Verdana" panose="020B0604030504040204" pitchFamily="34" charset="0"/>
              </a:rPr>
              <a:t>Организационна</a:t>
            </a:r>
          </a:p>
          <a:p>
            <a:pPr>
              <a:buFont typeface="Wingdings" panose="05000000000000000000" pitchFamily="2" charset="2"/>
              <a:buChar char="Ø"/>
            </a:pPr>
            <a:r>
              <a:rPr lang="bg-BG" sz="1400" b="1" dirty="0" smtClean="0">
                <a:solidFill>
                  <a:srgbClr val="0070C0"/>
                </a:solidFill>
                <a:latin typeface="Verdana" panose="020B0604030504040204" pitchFamily="34" charset="0"/>
                <a:ea typeface="Verdana" panose="020B0604030504040204" pitchFamily="34" charset="0"/>
              </a:rPr>
              <a:t>Комуникативна</a:t>
            </a:r>
            <a:endParaRPr lang="en-US" sz="1400" b="1" dirty="0">
              <a:solidFill>
                <a:srgbClr val="0070C0"/>
              </a:solidFill>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656" y="1188367"/>
            <a:ext cx="4669941" cy="3505504"/>
          </a:xfrm>
          <a:prstGeom prst="rect">
            <a:avLst/>
          </a:prstGeom>
        </p:spPr>
      </p:pic>
      <p:sp>
        <p:nvSpPr>
          <p:cNvPr id="5" name="Rectangle 4"/>
          <p:cNvSpPr/>
          <p:nvPr/>
        </p:nvSpPr>
        <p:spPr>
          <a:xfrm>
            <a:off x="6226627" y="4933706"/>
            <a:ext cx="6096000" cy="2507866"/>
          </a:xfrm>
          <a:prstGeom prst="rect">
            <a:avLst/>
          </a:prstGeom>
        </p:spPr>
        <p:txBody>
          <a:bodyPr>
            <a:spAutoFit/>
          </a:bodyPr>
          <a:lstStyle/>
          <a:p>
            <a:pPr>
              <a:lnSpc>
                <a:spcPct val="115000"/>
              </a:lnSpc>
            </a:pPr>
            <a:r>
              <a:rPr lang="en-US" dirty="0" smtClean="0">
                <a:solidFill>
                  <a:srgbClr val="FF0000"/>
                </a:solidFill>
                <a:latin typeface="Verdana" panose="020B0604030504040204" pitchFamily="34" charset="0"/>
                <a:ea typeface="Calibri" panose="020F0502020204030204" pitchFamily="34" charset="0"/>
                <a:cs typeface="Times New Roman" panose="02020603050405020304" pitchFamily="18" charset="0"/>
              </a:rPr>
              <a:t>Competenci</a:t>
            </a:r>
            <a:r>
              <a:rPr lang="en-US" dirty="0">
                <a:solidFill>
                  <a:srgbClr val="FF0000"/>
                </a:solidFill>
                <a:latin typeface="Verdana" panose="020B0604030504040204" pitchFamily="34" charset="0"/>
                <a:ea typeface="Calibri" panose="020F0502020204030204" pitchFamily="34" charset="0"/>
                <a:cs typeface="Times New Roman" panose="02020603050405020304" pitchFamily="18" charset="0"/>
              </a:rPr>
              <a:t>es </a:t>
            </a:r>
            <a:r>
              <a:rPr lang="en-US" dirty="0" smtClean="0">
                <a:solidFill>
                  <a:srgbClr val="FF0000"/>
                </a:solidFill>
                <a:latin typeface="Verdana" panose="020B0604030504040204" pitchFamily="34" charset="0"/>
                <a:ea typeface="Calibri" panose="020F0502020204030204" pitchFamily="34" charset="0"/>
                <a:cs typeface="Times New Roman" panose="02020603050405020304" pitchFamily="18" charset="0"/>
              </a:rPr>
              <a:t>acquired:</a:t>
            </a:r>
            <a:endParaRPr lang="en-US" b="1" dirty="0" smtClean="0">
              <a:solidFill>
                <a:srgbClr val="FF0000"/>
              </a:solidFill>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Ø"/>
            </a:pPr>
            <a:r>
              <a:rPr lang="en-US" sz="1400" b="1" dirty="0" smtClean="0">
                <a:solidFill>
                  <a:srgbClr val="0070C0"/>
                </a:solidFill>
                <a:latin typeface="Verdana" panose="020B0604030504040204" pitchFamily="34" charset="0"/>
                <a:ea typeface="Calibri" panose="020F0502020204030204" pitchFamily="34" charset="0"/>
                <a:cs typeface="Times New Roman" panose="02020603050405020304" pitchFamily="18" charset="0"/>
              </a:rPr>
              <a:t>Academic</a:t>
            </a:r>
            <a:endParaRPr lang="en-US"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Ø"/>
            </a:pPr>
            <a:r>
              <a:rPr lang="en-US" sz="1400" b="1" dirty="0">
                <a:solidFill>
                  <a:srgbClr val="0070C0"/>
                </a:solidFill>
                <a:latin typeface="Verdana" panose="020B0604030504040204" pitchFamily="34" charset="0"/>
                <a:ea typeface="Calibri" panose="020F0502020204030204" pitchFamily="34" charset="0"/>
                <a:cs typeface="Times New Roman" panose="02020603050405020304" pitchFamily="18" charset="0"/>
              </a:rPr>
              <a:t>Digital</a:t>
            </a:r>
            <a:endParaRPr lang="en-US"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Ø"/>
            </a:pPr>
            <a:r>
              <a:rPr lang="en-US" sz="1400" b="1" dirty="0">
                <a:solidFill>
                  <a:srgbClr val="0070C0"/>
                </a:solidFill>
                <a:latin typeface="Verdana" panose="020B0604030504040204" pitchFamily="34" charset="0"/>
                <a:ea typeface="Calibri" panose="020F0502020204030204" pitchFamily="34" charset="0"/>
                <a:cs typeface="Times New Roman" panose="02020603050405020304" pitchFamily="18" charset="0"/>
              </a:rPr>
              <a:t>Methodological</a:t>
            </a:r>
            <a:endParaRPr lang="en-US"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Ø"/>
            </a:pPr>
            <a:r>
              <a:rPr lang="en-US" sz="1400" b="1" dirty="0">
                <a:solidFill>
                  <a:srgbClr val="0070C0"/>
                </a:solidFill>
                <a:latin typeface="Verdana" panose="020B0604030504040204" pitchFamily="34" charset="0"/>
                <a:ea typeface="Calibri" panose="020F0502020204030204" pitchFamily="34" charset="0"/>
                <a:cs typeface="Times New Roman" panose="02020603050405020304" pitchFamily="18" charset="0"/>
              </a:rPr>
              <a:t>Organizational</a:t>
            </a:r>
            <a:endParaRPr lang="en-US"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Ø"/>
            </a:pPr>
            <a:r>
              <a:rPr lang="en-US" sz="1400" b="1" dirty="0">
                <a:solidFill>
                  <a:srgbClr val="0070C0"/>
                </a:solidFill>
                <a:latin typeface="Verdana" panose="020B0604030504040204" pitchFamily="34" charset="0"/>
                <a:ea typeface="Calibri" panose="020F0502020204030204" pitchFamily="34" charset="0"/>
                <a:cs typeface="Times New Roman" panose="02020603050405020304" pitchFamily="18" charset="0"/>
              </a:rPr>
              <a:t>Communicative</a:t>
            </a:r>
            <a:endParaRPr lang="en-US"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Verdana" panose="020B0604030504040204" pitchFamily="34" charset="0"/>
                <a:ea typeface="Calibri" panose="020F0502020204030204" pitchFamily="34" charset="0"/>
                <a:cs typeface="Times New Roman" panose="02020603050405020304" pitchFamily="18" charset="0"/>
              </a:rPr>
              <a:t>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978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168" y="2166257"/>
            <a:ext cx="10018713" cy="1752599"/>
          </a:xfrm>
        </p:spPr>
        <p:txBody>
          <a:bodyPr/>
          <a:lstStyle/>
          <a:p>
            <a:r>
              <a:rPr lang="bg-BG"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Благодаря за вниманието!</a:t>
            </a:r>
            <a:endParaRPr lang="en-US"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3" name="Title 1"/>
          <p:cNvSpPr txBox="1">
            <a:spLocks/>
          </p:cNvSpPr>
          <p:nvPr/>
        </p:nvSpPr>
        <p:spPr>
          <a:xfrm>
            <a:off x="1339167" y="3180806"/>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Thank you for your attention!</a:t>
            </a:r>
            <a:endParaRPr lang="en-US"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083363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359</TotalTime>
  <Words>686</Words>
  <Application>Microsoft Office PowerPoint</Application>
  <PresentationFormat>Widescreen</PresentationFormat>
  <Paragraphs>84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Corbel</vt:lpstr>
      <vt:lpstr>Times New Roman</vt:lpstr>
      <vt:lpstr>Verdana</vt:lpstr>
      <vt:lpstr>Wingdings</vt:lpstr>
      <vt:lpstr>Parallax</vt:lpstr>
      <vt:lpstr>Първи международен образователен онлайн форум  „Дигитализация и иновации в образованието и науката»  First International Educational Online Forum  ‘Digitalization and Innovation in Education and Science’ </vt:lpstr>
      <vt:lpstr>    Професионална гимназия по туризъм „Алеко Константинов” –  Плевен е училище  с основна дейност професионално образование и обучение в сферата на туризма.     Гимназията подготвя средни изпълнителски кадри за туристическата индустрия.     В момента в училището се обучават над 430 ученици в специалностите:  </vt:lpstr>
      <vt:lpstr>  </vt:lpstr>
      <vt:lpstr>ОБУЧЕНИЕ В ПЛАТФОРМАТА IT.HORECA.EDUCATION. </vt:lpstr>
      <vt:lpstr>    За работа с Clock Evolution беше проведен курс за обучение на учителите – преподаватели по хотелиерство A training course was held for hospitality teachers of several professional schools</vt:lpstr>
      <vt:lpstr>Обучението включва въведение в специализирания софтуер КЛОК Еволюшън за управление на работните процеси в хотела – от резервациите и дейностите на рецепция, през домакинството и фактурирането, до статистиките и прогнозите. </vt:lpstr>
      <vt:lpstr>Придобити компетентности:</vt:lpstr>
      <vt:lpstr>Благодаря за вниманието!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Първи международен образователен онлайн форум „Дигитализация и иновации в образованието и науката»</dc:title>
  <dc:creator>DN</dc:creator>
  <cp:lastModifiedBy>Nikita</cp:lastModifiedBy>
  <cp:revision>36</cp:revision>
  <dcterms:created xsi:type="dcterms:W3CDTF">2021-05-26T21:48:02Z</dcterms:created>
  <dcterms:modified xsi:type="dcterms:W3CDTF">2021-05-28T08:03:25Z</dcterms:modified>
</cp:coreProperties>
</file>