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360" r:id="rId2"/>
    <p:sldId id="256" r:id="rId3"/>
    <p:sldId id="350" r:id="rId4"/>
    <p:sldId id="351" r:id="rId5"/>
    <p:sldId id="352" r:id="rId6"/>
    <p:sldId id="353" r:id="rId7"/>
    <p:sldId id="354" r:id="rId8"/>
    <p:sldId id="355" r:id="rId9"/>
    <p:sldId id="357" r:id="rId10"/>
    <p:sldId id="356" r:id="rId11"/>
    <p:sldId id="358" r:id="rId12"/>
    <p:sldId id="359" r:id="rId1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00B2CA"/>
    <a:srgbClr val="4F81BD"/>
    <a:srgbClr val="556A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p:cViewPr varScale="1">
        <p:scale>
          <a:sx n="155" d="100"/>
          <a:sy n="155" d="100"/>
        </p:scale>
        <p:origin x="396" y="14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ru-RU" smtClean="0"/>
              <a:t>ДИГИТАЛИЗАЦИЯ И ИНОВАЦИИ В ОБРАЗОВАНИЕТО И НАУКАТА</a:t>
            </a: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6FCB0C-752C-441D-B057-1FA61442D9F4}" type="datetimeFigureOut">
              <a:rPr lang="en-US" smtClean="0"/>
              <a:t>5/19/2021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26C33A-C583-4234-8736-665AC154893F}" type="slidenum">
              <a:rPr lang="en-US" smtClean="0"/>
              <a:t>‹#›</a:t>
            </a:fld>
            <a:endParaRPr lang="en-US"/>
          </a:p>
        </p:txBody>
      </p:sp>
    </p:spTree>
    <p:extLst>
      <p:ext uri="{BB962C8B-B14F-4D97-AF65-F5344CB8AC3E}">
        <p14:creationId xmlns:p14="http://schemas.microsoft.com/office/powerpoint/2010/main" val="2726240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ru-RU" smtClean="0"/>
              <a:t>ДИГИТАЛИЗАЦИЯ И ИНОВАЦИИ В ОБРАЗОВАНИЕТО И НАУКАТА</a:t>
            </a: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F32809-1450-4BD6-BE9A-1C3AC317B754}" type="datetimeFigureOut">
              <a:rPr lang="es-ES" smtClean="0"/>
              <a:pPr/>
              <a:t>19/05/2021</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90212F-9B83-4B60-A1C9-108DE1CD6421}" type="slidenum">
              <a:rPr lang="es-ES" smtClean="0"/>
              <a:pPr/>
              <a:t>‹#›</a:t>
            </a:fld>
            <a:endParaRPr lang="es-ES"/>
          </a:p>
        </p:txBody>
      </p:sp>
    </p:spTree>
    <p:extLst>
      <p:ext uri="{BB962C8B-B14F-4D97-AF65-F5344CB8AC3E}">
        <p14:creationId xmlns:p14="http://schemas.microsoft.com/office/powerpoint/2010/main" val="21964698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90212F-9B83-4B60-A1C9-108DE1CD6421}" type="slidenum">
              <a:rPr lang="es-ES" smtClean="0"/>
              <a:pPr/>
              <a:t>1</a:t>
            </a:fld>
            <a:endParaRPr lang="es-ES"/>
          </a:p>
        </p:txBody>
      </p:sp>
    </p:spTree>
    <p:extLst>
      <p:ext uri="{BB962C8B-B14F-4D97-AF65-F5344CB8AC3E}">
        <p14:creationId xmlns:p14="http://schemas.microsoft.com/office/powerpoint/2010/main" val="1755912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381000" y="685800"/>
            <a:ext cx="6096000" cy="3429000"/>
          </a:xfrm>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3B90212F-9B83-4B60-A1C9-108DE1CD6421}" type="slidenum">
              <a:rPr lang="es-ES" smtClean="0"/>
              <a:pPr/>
              <a:t>2</a:t>
            </a:fld>
            <a:endParaRPr lang="es-ES"/>
          </a:p>
        </p:txBody>
      </p:sp>
    </p:spTree>
    <p:extLst>
      <p:ext uri="{BB962C8B-B14F-4D97-AF65-F5344CB8AC3E}">
        <p14:creationId xmlns:p14="http://schemas.microsoft.com/office/powerpoint/2010/main" val="630263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90212F-9B83-4B60-A1C9-108DE1CD6421}" type="slidenum">
              <a:rPr lang="es-ES" smtClean="0"/>
              <a:pPr/>
              <a:t>3</a:t>
            </a:fld>
            <a:endParaRPr lang="es-ES"/>
          </a:p>
        </p:txBody>
      </p:sp>
    </p:spTree>
    <p:extLst>
      <p:ext uri="{BB962C8B-B14F-4D97-AF65-F5344CB8AC3E}">
        <p14:creationId xmlns:p14="http://schemas.microsoft.com/office/powerpoint/2010/main" val="3632623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7E940F8-F7B0-4CEF-B5B4-AFA6E32517E0}"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5D81758-DA31-42DA-9FD4-471E3A9AE9D3}"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41950BAD-6758-4B95-8D5C-0FF2DC4791B1}"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E3E910D-E9B9-4092-80AC-07CAE22073F8}"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45398376-8E17-456C-94F3-3B7DD18CE298}" type="datetime1">
              <a:rPr lang="es-ES" smtClean="0"/>
              <a:t>19/05/2021</a:t>
            </a:fld>
            <a:endParaRPr lang="es-ES"/>
          </a:p>
        </p:txBody>
      </p:sp>
      <p:sp>
        <p:nvSpPr>
          <p:cNvPr id="5" name="4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93F7F407-BE2F-4175-B2F4-ED2349DE865A}"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B2004F1A-E90E-492D-8913-55979D95B79F}" type="datetime1">
              <a:rPr lang="es-ES" smtClean="0"/>
              <a:t>19/05/2021</a:t>
            </a:fld>
            <a:endParaRPr lang="es-ES"/>
          </a:p>
        </p:txBody>
      </p:sp>
      <p:sp>
        <p:nvSpPr>
          <p:cNvPr id="8" name="7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B588BA08-F469-44CC-8EBB-F21C73E91555}" type="datetime1">
              <a:rPr lang="es-ES" smtClean="0"/>
              <a:t>19/05/2021</a:t>
            </a:fld>
            <a:endParaRPr lang="es-ES"/>
          </a:p>
        </p:txBody>
      </p:sp>
      <p:sp>
        <p:nvSpPr>
          <p:cNvPr id="4" name="3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8C6FF6A-DF40-4452-9E79-A340FAE8623C}" type="datetime1">
              <a:rPr lang="es-ES" smtClean="0"/>
              <a:t>19/05/2021</a:t>
            </a:fld>
            <a:endParaRPr lang="es-ES"/>
          </a:p>
        </p:txBody>
      </p:sp>
      <p:sp>
        <p:nvSpPr>
          <p:cNvPr id="3" name="2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4951D8BC-D286-441B-8762-1B20E5167694}"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739071-3A99-4DD9-BBFC-2AF48373F305}" type="datetime1">
              <a:rPr lang="es-ES" smtClean="0"/>
              <a:t>19/05/2021</a:t>
            </a:fld>
            <a:endParaRPr lang="es-ES"/>
          </a:p>
        </p:txBody>
      </p:sp>
      <p:sp>
        <p:nvSpPr>
          <p:cNvPr id="6" name="5 Marcador de pie de página"/>
          <p:cNvSpPr>
            <a:spLocks noGrp="1"/>
          </p:cNvSpPr>
          <p:nvPr>
            <p:ph type="ftr" sz="quarter" idx="11"/>
          </p:nvPr>
        </p:nvSpPr>
        <p:spPr/>
        <p:txBody>
          <a:bodyPr/>
          <a:lstStyle/>
          <a:p>
            <a:r>
              <a:rPr lang="ru-RU" smtClean="0"/>
              <a:t>ДИГИТАЛИЗАЦИЯ И ИНОВАЦИИ В ОБРАЗОВАНИЕТО И НАУКАТА, ВАРНА 08-10 ЮНИ 2021 </a:t>
            </a:r>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97A26-EA32-4B50-A56A-08B26581D17C}" type="datetime1">
              <a:rPr lang="es-ES" smtClean="0"/>
              <a:t>19/05/2021</a:t>
            </a:fld>
            <a:endParaRPr lang="es-ES"/>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ru-RU" smtClean="0"/>
              <a:t>ДИГИТАЛИЗАЦИЯ И ИНОВАЦИИ В ОБРАЗОВАНИЕТО И НАУКАТА, ВАРНА 08-10 ЮНИ 2021 </a:t>
            </a:r>
            <a:endParaRPr lang="es-ES"/>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gif"/><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hyperlink" Target="https://www.youtube.com/watch?v=_1g8vD5lMII&amp;ab_channel=HELP2ErasmusPlusProjec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1343" y="1700808"/>
            <a:ext cx="11809313" cy="1658080"/>
          </a:xfrm>
          <a:prstGeom prst="rect">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6064" y="516643"/>
            <a:ext cx="12216680" cy="694850"/>
          </a:xfrm>
        </p:spPr>
        <p:txBody>
          <a:bodyPr>
            <a:normAutofit fontScale="90000"/>
          </a:bodyPr>
          <a:lstStyle/>
          <a:p>
            <a:r>
              <a:rPr lang="ru-RU" sz="1600" b="1" cap="all" dirty="0" smtClean="0">
                <a:solidFill>
                  <a:srgbClr val="376092"/>
                </a:solidFill>
                <a:latin typeface="Verdana" panose="020B0604030504040204" pitchFamily="34" charset="0"/>
                <a:ea typeface="Verdana" panose="020B0604030504040204" pitchFamily="34" charset="0"/>
              </a:rPr>
              <a:t/>
            </a:r>
            <a:br>
              <a:rPr lang="ru-RU" sz="1600" b="1" cap="all" dirty="0" smtClean="0">
                <a:solidFill>
                  <a:srgbClr val="376092"/>
                </a:solidFill>
                <a:latin typeface="Verdana" panose="020B0604030504040204" pitchFamily="34" charset="0"/>
                <a:ea typeface="Verdana" panose="020B0604030504040204" pitchFamily="34" charset="0"/>
              </a:rPr>
            </a:br>
            <a:r>
              <a:rPr lang="en-US" sz="1600" b="1" cap="all" dirty="0">
                <a:solidFill>
                  <a:srgbClr val="376092"/>
                </a:solidFill>
                <a:latin typeface="Verdana" panose="020B0604030504040204" pitchFamily="34" charset="0"/>
                <a:ea typeface="Verdana" panose="020B0604030504040204" pitchFamily="34" charset="0"/>
              </a:rPr>
              <a:t>DIGITALIZATION AND INNOVATION IN EDUCATION AND SCIENCE</a:t>
            </a:r>
            <a:r>
              <a:rPr lang="ru-RU" sz="1600" cap="all" dirty="0" smtClean="0">
                <a:latin typeface="Verdana" panose="020B0604030504040204" pitchFamily="34" charset="0"/>
                <a:ea typeface="Verdana" panose="020B0604030504040204" pitchFamily="34" charset="0"/>
              </a:rPr>
              <a:t/>
            </a:r>
            <a:br>
              <a:rPr lang="ru-RU" sz="1600" cap="all" dirty="0" smtClean="0">
                <a:latin typeface="Verdana" panose="020B0604030504040204" pitchFamily="34" charset="0"/>
                <a:ea typeface="Verdana" panose="020B0604030504040204" pitchFamily="34" charset="0"/>
              </a:rPr>
            </a:br>
            <a:endParaRPr lang="en-US" sz="1600" dirty="0">
              <a:latin typeface="Verdana" panose="020B0604030504040204" pitchFamily="34" charset="0"/>
              <a:ea typeface="Verdana" panose="020B0604030504040204" pitchFamily="34" charset="0"/>
            </a:endParaRPr>
          </a:p>
        </p:txBody>
      </p:sp>
      <p:sp>
        <p:nvSpPr>
          <p:cNvPr id="3" name="Content Placeholder 2"/>
          <p:cNvSpPr>
            <a:spLocks noGrp="1"/>
          </p:cNvSpPr>
          <p:nvPr>
            <p:ph idx="1"/>
          </p:nvPr>
        </p:nvSpPr>
        <p:spPr>
          <a:xfrm>
            <a:off x="0" y="1219356"/>
            <a:ext cx="12192000" cy="2409715"/>
          </a:xfrm>
        </p:spPr>
        <p:txBody>
          <a:bodyPr>
            <a:noAutofit/>
          </a:bodyPr>
          <a:lstStyle/>
          <a:p>
            <a:pPr marL="0" indent="0" algn="ctr">
              <a:lnSpc>
                <a:spcPct val="150000"/>
              </a:lnSpc>
              <a:buNone/>
            </a:pPr>
            <a:endParaRPr lang="bg-BG" sz="2600" dirty="0" smtClean="0">
              <a:solidFill>
                <a:schemeClr val="bg1">
                  <a:lumMod val="95000"/>
                </a:schemeClr>
              </a:solidFill>
              <a:latin typeface="Verdana" panose="020B0604030504040204" pitchFamily="34" charset="0"/>
              <a:ea typeface="Verdana" panose="020B0604030504040204" pitchFamily="34" charset="0"/>
            </a:endParaRPr>
          </a:p>
          <a:p>
            <a:pPr marL="0" indent="0" algn="ctr">
              <a:lnSpc>
                <a:spcPct val="130000"/>
              </a:lnSpc>
              <a:buNone/>
            </a:pPr>
            <a:r>
              <a:rPr lang="en-US" sz="2800" dirty="0">
                <a:solidFill>
                  <a:schemeClr val="bg1">
                    <a:lumMod val="95000"/>
                  </a:schemeClr>
                </a:solidFill>
                <a:latin typeface="Verdana" panose="020B0604030504040204" pitchFamily="34" charset="0"/>
                <a:ea typeface="Verdana" panose="020B0604030504040204" pitchFamily="34" charset="0"/>
              </a:rPr>
              <a:t>International project for interactive online training of medical specialists in English and German </a:t>
            </a:r>
            <a:r>
              <a:rPr lang="bg-BG" dirty="0" smtClean="0">
                <a:solidFill>
                  <a:schemeClr val="bg1">
                    <a:lumMod val="95000"/>
                  </a:schemeClr>
                </a:solidFill>
                <a:latin typeface="Verdana" panose="020B0604030504040204" pitchFamily="34" charset="0"/>
                <a:ea typeface="Verdana" panose="020B0604030504040204" pitchFamily="34" charset="0"/>
              </a:rPr>
              <a:t/>
            </a:r>
            <a:br>
              <a:rPr lang="bg-BG" dirty="0" smtClean="0">
                <a:solidFill>
                  <a:schemeClr val="bg1">
                    <a:lumMod val="95000"/>
                  </a:schemeClr>
                </a:solidFill>
                <a:latin typeface="Verdana" panose="020B0604030504040204" pitchFamily="34" charset="0"/>
                <a:ea typeface="Verdana" panose="020B0604030504040204" pitchFamily="34" charset="0"/>
              </a:rPr>
            </a:br>
            <a:r>
              <a:rPr lang="en-US" dirty="0" smtClean="0">
                <a:solidFill>
                  <a:schemeClr val="bg1">
                    <a:lumMod val="95000"/>
                  </a:schemeClr>
                </a:solidFill>
                <a:latin typeface="Verdana" panose="020B0604030504040204" pitchFamily="34" charset="0"/>
                <a:ea typeface="Verdana" panose="020B0604030504040204" pitchFamily="34" charset="0"/>
              </a:rPr>
              <a:t/>
            </a:r>
            <a:br>
              <a:rPr lang="en-US" dirty="0" smtClean="0">
                <a:solidFill>
                  <a:schemeClr val="bg1">
                    <a:lumMod val="95000"/>
                  </a:schemeClr>
                </a:solidFill>
                <a:latin typeface="Verdana" panose="020B0604030504040204" pitchFamily="34" charset="0"/>
                <a:ea typeface="Verdana" panose="020B0604030504040204" pitchFamily="34" charset="0"/>
              </a:rPr>
            </a:br>
            <a:r>
              <a:rPr lang="en-US" sz="2800" dirty="0" smtClean="0">
                <a:solidFill>
                  <a:schemeClr val="bg1">
                    <a:lumMod val="95000"/>
                  </a:schemeClr>
                </a:solidFill>
              </a:rPr>
              <a:t/>
            </a:r>
            <a:br>
              <a:rPr lang="en-US" sz="2800" dirty="0" smtClean="0">
                <a:solidFill>
                  <a:schemeClr val="bg1">
                    <a:lumMod val="95000"/>
                  </a:schemeClr>
                </a:solidFill>
              </a:rPr>
            </a:br>
            <a:endParaRPr lang="bg-BG" sz="2800" b="1" dirty="0" smtClean="0">
              <a:solidFill>
                <a:srgbClr val="376092"/>
              </a:solidFill>
            </a:endParaRPr>
          </a:p>
        </p:txBody>
      </p:sp>
      <p:sp>
        <p:nvSpPr>
          <p:cNvPr id="4"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
        <p:nvSpPr>
          <p:cNvPr id="6" name="TextBox 5"/>
          <p:cNvSpPr txBox="1"/>
          <p:nvPr/>
        </p:nvSpPr>
        <p:spPr>
          <a:xfrm>
            <a:off x="0" y="5393625"/>
            <a:ext cx="11632369" cy="584775"/>
          </a:xfrm>
          <a:prstGeom prst="rect">
            <a:avLst/>
          </a:prstGeom>
          <a:noFill/>
        </p:spPr>
        <p:txBody>
          <a:bodyPr wrap="square" rtlCol="0">
            <a:spAutoFit/>
          </a:bodyPr>
          <a:lstStyle/>
          <a:p>
            <a:pPr algn="ctr"/>
            <a:r>
              <a:rPr lang="sv-SE" sz="1400" dirty="0">
                <a:solidFill>
                  <a:schemeClr val="tx2">
                    <a:lumMod val="75000"/>
                  </a:schemeClr>
                </a:solidFill>
                <a:latin typeface="Verdana" panose="020B0604030504040204" pitchFamily="34" charset="0"/>
                <a:ea typeface="Verdana" panose="020B0604030504040204" pitchFamily="34" charset="0"/>
              </a:rPr>
              <a:t>Prof. Ivan Merdjanov, Medical University of Varna, Bulgaria, Varna</a:t>
            </a:r>
          </a:p>
          <a:p>
            <a:pPr algn="ctr"/>
            <a:endParaRPr lang="en-US" dirty="0"/>
          </a:p>
        </p:txBody>
      </p:sp>
      <p:sp>
        <p:nvSpPr>
          <p:cNvPr id="10" name="Title 1"/>
          <p:cNvSpPr txBox="1">
            <a:spLocks/>
          </p:cNvSpPr>
          <p:nvPr/>
        </p:nvSpPr>
        <p:spPr>
          <a:xfrm>
            <a:off x="-24680" y="3573016"/>
            <a:ext cx="12194604" cy="14896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2400" b="1" cap="all" dirty="0" smtClean="0">
                <a:solidFill>
                  <a:srgbClr val="376092"/>
                </a:solidFill>
                <a:latin typeface="Verdana" panose="020B0604030504040204" pitchFamily="34" charset="0"/>
                <a:ea typeface="Verdana" panose="020B0604030504040204" pitchFamily="34" charset="0"/>
              </a:rPr>
              <a:t/>
            </a:r>
            <a:br>
              <a:rPr lang="ru-RU" sz="2400" b="1" cap="all" dirty="0" smtClean="0">
                <a:solidFill>
                  <a:srgbClr val="376092"/>
                </a:solidFill>
                <a:latin typeface="Verdana" panose="020B0604030504040204" pitchFamily="34" charset="0"/>
                <a:ea typeface="Verdana" panose="020B0604030504040204" pitchFamily="34" charset="0"/>
              </a:rPr>
            </a:br>
            <a:r>
              <a:rPr lang="en-US" sz="2400" b="1" cap="all" dirty="0">
                <a:solidFill>
                  <a:srgbClr val="5296D2"/>
                </a:solidFill>
                <a:latin typeface="Verdana" panose="020B0604030504040204" pitchFamily="34" charset="0"/>
                <a:ea typeface="Verdana" panose="020B0604030504040204" pitchFamily="34" charset="0"/>
              </a:rPr>
              <a:t>Help2</a:t>
            </a:r>
            <a:r>
              <a:rPr lang="en-US" sz="2400" b="1" cap="all" dirty="0">
                <a:solidFill>
                  <a:srgbClr val="376092"/>
                </a:solidFill>
                <a:latin typeface="Verdana" panose="020B0604030504040204" pitchFamily="34" charset="0"/>
                <a:ea typeface="Verdana" panose="020B0604030504040204" pitchFamily="34" charset="0"/>
              </a:rPr>
              <a:t> </a:t>
            </a:r>
            <a:endParaRPr lang="en-US" sz="2400" b="1" cap="all" dirty="0" smtClean="0">
              <a:solidFill>
                <a:srgbClr val="376092"/>
              </a:solidFill>
              <a:latin typeface="Verdana" panose="020B0604030504040204" pitchFamily="34" charset="0"/>
              <a:ea typeface="Verdana" panose="020B0604030504040204" pitchFamily="34" charset="0"/>
            </a:endParaRPr>
          </a:p>
          <a:p>
            <a:endParaRPr lang="en-US" sz="2400" b="1" cap="all" dirty="0">
              <a:solidFill>
                <a:srgbClr val="376092"/>
              </a:solidFill>
              <a:latin typeface="Verdana" panose="020B0604030504040204" pitchFamily="34" charset="0"/>
              <a:ea typeface="Verdana" panose="020B0604030504040204" pitchFamily="34" charset="0"/>
            </a:endParaRPr>
          </a:p>
          <a:p>
            <a:r>
              <a:rPr lang="en-US" sz="2400" b="1" dirty="0" smtClean="0">
                <a:solidFill>
                  <a:srgbClr val="5296D2"/>
                </a:solidFill>
                <a:latin typeface="Verdana" panose="020B0604030504040204" pitchFamily="34" charset="0"/>
                <a:ea typeface="Verdana" panose="020B0604030504040204" pitchFamily="34" charset="0"/>
              </a:rPr>
              <a:t>H</a:t>
            </a:r>
            <a:r>
              <a:rPr lang="en-US" sz="2400" dirty="0" smtClean="0">
                <a:solidFill>
                  <a:srgbClr val="5296D2"/>
                </a:solidFill>
                <a:latin typeface="Verdana" panose="020B0604030504040204" pitchFamily="34" charset="0"/>
                <a:ea typeface="Verdana" panose="020B0604030504040204" pitchFamily="34" charset="0"/>
              </a:rPr>
              <a:t>ealthcare </a:t>
            </a:r>
            <a:r>
              <a:rPr lang="en-US" sz="2400" b="1" dirty="0">
                <a:solidFill>
                  <a:srgbClr val="5296D2"/>
                </a:solidFill>
                <a:latin typeface="Verdana" panose="020B0604030504040204" pitchFamily="34" charset="0"/>
                <a:ea typeface="Verdana" panose="020B0604030504040204" pitchFamily="34" charset="0"/>
              </a:rPr>
              <a:t>L</a:t>
            </a:r>
            <a:r>
              <a:rPr lang="en-US" sz="2400" dirty="0" smtClean="0">
                <a:solidFill>
                  <a:srgbClr val="5296D2"/>
                </a:solidFill>
                <a:latin typeface="Verdana" panose="020B0604030504040204" pitchFamily="34" charset="0"/>
                <a:ea typeface="Verdana" panose="020B0604030504040204" pitchFamily="34" charset="0"/>
              </a:rPr>
              <a:t>anguage </a:t>
            </a:r>
            <a:r>
              <a:rPr lang="en-US" sz="2400" b="1" dirty="0">
                <a:solidFill>
                  <a:srgbClr val="5296D2"/>
                </a:solidFill>
                <a:latin typeface="Verdana" panose="020B0604030504040204" pitchFamily="34" charset="0"/>
                <a:ea typeface="Verdana" panose="020B0604030504040204" pitchFamily="34" charset="0"/>
              </a:rPr>
              <a:t>L</a:t>
            </a:r>
            <a:r>
              <a:rPr lang="en-US" sz="2400" dirty="0" smtClean="0">
                <a:solidFill>
                  <a:srgbClr val="5296D2"/>
                </a:solidFill>
                <a:latin typeface="Verdana" panose="020B0604030504040204" pitchFamily="34" charset="0"/>
                <a:ea typeface="Verdana" panose="020B0604030504040204" pitchFamily="34" charset="0"/>
              </a:rPr>
              <a:t>earning </a:t>
            </a:r>
            <a:r>
              <a:rPr lang="en-US" sz="2400" b="1" dirty="0">
                <a:solidFill>
                  <a:srgbClr val="5296D2"/>
                </a:solidFill>
                <a:latin typeface="Verdana" panose="020B0604030504040204" pitchFamily="34" charset="0"/>
                <a:ea typeface="Verdana" panose="020B0604030504040204" pitchFamily="34" charset="0"/>
              </a:rPr>
              <a:t>P</a:t>
            </a:r>
            <a:r>
              <a:rPr lang="en-US" sz="2400" dirty="0" smtClean="0">
                <a:solidFill>
                  <a:srgbClr val="5296D2"/>
                </a:solidFill>
                <a:latin typeface="Verdana" panose="020B0604030504040204" pitchFamily="34" charset="0"/>
                <a:ea typeface="Verdana" panose="020B0604030504040204" pitchFamily="34" charset="0"/>
              </a:rPr>
              <a:t>rogramme </a:t>
            </a:r>
            <a:r>
              <a:rPr lang="bg-BG" sz="2400" dirty="0" smtClean="0">
                <a:solidFill>
                  <a:srgbClr val="5296D2"/>
                </a:solidFill>
                <a:latin typeface="Verdana" panose="020B0604030504040204" pitchFamily="34" charset="0"/>
                <a:ea typeface="Verdana" panose="020B0604030504040204" pitchFamily="34" charset="0"/>
              </a:rPr>
              <a:t>/</a:t>
            </a:r>
            <a:r>
              <a:rPr lang="en-US" sz="2400" dirty="0" smtClean="0">
                <a:solidFill>
                  <a:srgbClr val="5296D2"/>
                </a:solidFill>
                <a:latin typeface="Verdana" panose="020B0604030504040204" pitchFamily="34" charset="0"/>
                <a:ea typeface="Verdana" panose="020B0604030504040204" pitchFamily="34" charset="0"/>
              </a:rPr>
              <a:t> </a:t>
            </a:r>
            <a:r>
              <a:rPr lang="en-US" sz="2400" dirty="0" smtClean="0">
                <a:solidFill>
                  <a:srgbClr val="5296D2"/>
                </a:solidFill>
                <a:latin typeface="Verdana" panose="020B0604030504040204" pitchFamily="34" charset="0"/>
                <a:ea typeface="Verdana" panose="020B0604030504040204" pitchFamily="34" charset="0"/>
              </a:rPr>
              <a:t>Erasmus</a:t>
            </a:r>
            <a:r>
              <a:rPr lang="en-US" sz="2400" b="1" cap="all" baseline="30000" dirty="0" smtClean="0">
                <a:solidFill>
                  <a:srgbClr val="5296D2"/>
                </a:solidFill>
                <a:latin typeface="Verdana" panose="020B0604030504040204" pitchFamily="34" charset="0"/>
                <a:ea typeface="Verdana" panose="020B0604030504040204" pitchFamily="34" charset="0"/>
              </a:rPr>
              <a:t>+</a:t>
            </a:r>
            <a:endParaRPr lang="en-US" sz="2400" b="1" cap="all" baseline="30000" dirty="0">
              <a:solidFill>
                <a:srgbClr val="5296D2"/>
              </a:solidFill>
              <a:latin typeface="Verdana" panose="020B0604030504040204" pitchFamily="34" charset="0"/>
              <a:ea typeface="Verdana" panose="020B0604030504040204" pitchFamily="34" charset="0"/>
            </a:endParaRPr>
          </a:p>
          <a:p>
            <a:pPr algn="l"/>
            <a:r>
              <a:rPr lang="ru-RU" sz="2400" cap="all" dirty="0" smtClean="0">
                <a:latin typeface="Verdana" panose="020B0604030504040204" pitchFamily="34" charset="0"/>
                <a:ea typeface="Verdana" panose="020B0604030504040204" pitchFamily="34" charset="0"/>
              </a:rPr>
              <a:t/>
            </a:r>
            <a:br>
              <a:rPr lang="ru-RU" sz="2400" cap="all" dirty="0" smtClean="0">
                <a:latin typeface="Verdana" panose="020B0604030504040204" pitchFamily="34" charset="0"/>
                <a:ea typeface="Verdana" panose="020B0604030504040204" pitchFamily="34" charset="0"/>
              </a:rPr>
            </a:br>
            <a:endParaRPr lang="en-US" sz="2400" dirty="0">
              <a:latin typeface="Verdana" panose="020B0604030504040204" pitchFamily="34" charset="0"/>
              <a:ea typeface="Verdana" panose="020B060403050404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379" y="656845"/>
            <a:ext cx="2054892" cy="438456"/>
          </a:xfrm>
          <a:prstGeom prst="rect">
            <a:avLst/>
          </a:prstGeom>
        </p:spPr>
      </p:pic>
      <p:pic>
        <p:nvPicPr>
          <p:cNvPr id="12" name="Obrázek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72464" y="681137"/>
            <a:ext cx="628168" cy="530356"/>
          </a:xfrm>
          <a:prstGeom prst="rect">
            <a:avLst/>
          </a:prstGeom>
        </p:spPr>
      </p:pic>
    </p:spTree>
    <p:extLst>
      <p:ext uri="{BB962C8B-B14F-4D97-AF65-F5344CB8AC3E}">
        <p14:creationId xmlns:p14="http://schemas.microsoft.com/office/powerpoint/2010/main" val="1642287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p:cNvPicPr>
            <a:picLocks noChangeAspect="1" noChangeArrowheads="1"/>
          </p:cNvPicPr>
          <p:nvPr/>
        </p:nvPicPr>
        <p:blipFill>
          <a:blip r:embed="rId2" cstate="print"/>
          <a:srcRect/>
          <a:stretch>
            <a:fillRect/>
          </a:stretch>
        </p:blipFill>
        <p:spPr bwMode="auto">
          <a:xfrm>
            <a:off x="4493822" y="3803005"/>
            <a:ext cx="3240360" cy="2431558"/>
          </a:xfrm>
          <a:prstGeom prst="rect">
            <a:avLst/>
          </a:prstGeom>
          <a:noFill/>
          <a:ln w="9525">
            <a:noFill/>
            <a:miter lim="800000"/>
            <a:headEnd/>
            <a:tailEnd/>
          </a:ln>
        </p:spPr>
      </p:pic>
      <p:sp>
        <p:nvSpPr>
          <p:cNvPr id="8"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0" name="Content Placeholder 2"/>
          <p:cNvSpPr txBox="1">
            <a:spLocks/>
          </p:cNvSpPr>
          <p:nvPr/>
        </p:nvSpPr>
        <p:spPr>
          <a:xfrm>
            <a:off x="839416" y="1412776"/>
            <a:ext cx="10513168"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ctr">
              <a:buNone/>
            </a:pPr>
            <a:r>
              <a:rPr lang="en-US" sz="1800" b="1" dirty="0" smtClean="0">
                <a:solidFill>
                  <a:schemeClr val="tx2">
                    <a:lumMod val="75000"/>
                  </a:schemeClr>
                </a:solidFill>
                <a:latin typeface="Verdana" panose="020B0604030504040204" pitchFamily="34" charset="0"/>
                <a:ea typeface="Verdana" panose="020B0604030504040204" pitchFamily="34" charset="0"/>
              </a:rPr>
              <a:t/>
            </a:r>
            <a:br>
              <a:rPr lang="en-US" sz="1800" b="1" dirty="0" smtClean="0">
                <a:solidFill>
                  <a:schemeClr val="tx2">
                    <a:lumMod val="75000"/>
                  </a:schemeClr>
                </a:solidFill>
                <a:latin typeface="Verdana" panose="020B0604030504040204" pitchFamily="34" charset="0"/>
                <a:ea typeface="Verdana" panose="020B0604030504040204" pitchFamily="34" charset="0"/>
              </a:rPr>
            </a:br>
            <a:r>
              <a:rPr lang="en-US" sz="1800" b="1" dirty="0">
                <a:solidFill>
                  <a:srgbClr val="1F497D">
                    <a:lumMod val="75000"/>
                  </a:srgbClr>
                </a:solidFill>
                <a:latin typeface="Verdana" panose="020B0604030504040204" pitchFamily="34" charset="0"/>
                <a:ea typeface="Verdana" panose="020B0604030504040204" pitchFamily="34" charset="0"/>
              </a:rPr>
              <a:t>Quality management</a:t>
            </a:r>
            <a:r>
              <a:rPr lang="ru-RU" sz="1800" b="1" dirty="0">
                <a:solidFill>
                  <a:srgbClr val="1F497D">
                    <a:lumMod val="75000"/>
                  </a:srgbClr>
                </a:solidFill>
                <a:latin typeface="Verdana" panose="020B0604030504040204" pitchFamily="34" charset="0"/>
                <a:ea typeface="Verdana" panose="020B0604030504040204" pitchFamily="34" charset="0"/>
              </a:rPr>
              <a:t>:</a:t>
            </a:r>
          </a:p>
          <a:p>
            <a:pPr marL="0" lvl="0" indent="0">
              <a:buNone/>
            </a:pPr>
            <a:endParaRPr lang="ru-RU" sz="1600" dirty="0">
              <a:solidFill>
                <a:srgbClr val="1F497D">
                  <a:lumMod val="75000"/>
                </a:srgbClr>
              </a:solidFill>
              <a:latin typeface="Verdana" panose="020B0604030504040204" pitchFamily="34" charset="0"/>
              <a:ea typeface="Verdana" panose="020B0604030504040204" pitchFamily="34" charset="0"/>
            </a:endParaRPr>
          </a:p>
          <a:p>
            <a:pPr lvl="0">
              <a:spcAft>
                <a:spcPts val="600"/>
              </a:spcAft>
            </a:pPr>
            <a:r>
              <a:rPr lang="en-US" sz="1600" dirty="0">
                <a:solidFill>
                  <a:srgbClr val="1F497D">
                    <a:lumMod val="75000"/>
                  </a:srgbClr>
                </a:solidFill>
                <a:latin typeface="Verdana" panose="020B0604030504040204" pitchFamily="34" charset="0"/>
                <a:ea typeface="Verdana" panose="020B0604030504040204" pitchFamily="34" charset="0"/>
              </a:rPr>
              <a:t>Strict observance of the individual phases of cross-checking, corrections and piloting</a:t>
            </a:r>
            <a:r>
              <a:rPr lang="ru-RU" sz="1600" dirty="0">
                <a:solidFill>
                  <a:srgbClr val="1F497D">
                    <a:lumMod val="75000"/>
                  </a:srgbClr>
                </a:solidFill>
                <a:latin typeface="Verdana" panose="020B0604030504040204" pitchFamily="34" charset="0"/>
                <a:ea typeface="Verdana" panose="020B0604030504040204" pitchFamily="34" charset="0"/>
              </a:rPr>
              <a:t>;</a:t>
            </a:r>
          </a:p>
          <a:p>
            <a:pPr lvl="0">
              <a:spcAft>
                <a:spcPts val="600"/>
              </a:spcAft>
            </a:pPr>
            <a:r>
              <a:rPr lang="en-US" sz="1600" dirty="0">
                <a:solidFill>
                  <a:srgbClr val="1F497D">
                    <a:lumMod val="75000"/>
                  </a:srgbClr>
                </a:solidFill>
                <a:latin typeface="Verdana" panose="020B0604030504040204" pitchFamily="34" charset="0"/>
                <a:ea typeface="Verdana" panose="020B0604030504040204" pitchFamily="34" charset="0"/>
              </a:rPr>
              <a:t>Developed on the basis of an EC-distinguished methodology European Language </a:t>
            </a:r>
            <a:r>
              <a:rPr lang="en-US" sz="1600" dirty="0">
                <a:solidFill>
                  <a:srgbClr val="FF0000"/>
                </a:solidFill>
                <a:latin typeface="Verdana" panose="020B0604030504040204" pitchFamily="34" charset="0"/>
                <a:ea typeface="Verdana" panose="020B0604030504040204" pitchFamily="34" charset="0"/>
              </a:rPr>
              <a:t>Label (sign) </a:t>
            </a:r>
            <a:br>
              <a:rPr lang="en-US" sz="1600" dirty="0">
                <a:solidFill>
                  <a:srgbClr val="FF0000"/>
                </a:solidFill>
                <a:latin typeface="Verdana" panose="020B0604030504040204" pitchFamily="34" charset="0"/>
                <a:ea typeface="Verdana" panose="020B0604030504040204" pitchFamily="34" charset="0"/>
              </a:rPr>
            </a:br>
            <a:r>
              <a:rPr lang="en-US" sz="1600" dirty="0" smtClean="0">
                <a:solidFill>
                  <a:srgbClr val="1F497D">
                    <a:lumMod val="75000"/>
                  </a:srgbClr>
                </a:solidFill>
                <a:latin typeface="Verdana" panose="020B0604030504040204" pitchFamily="34" charset="0"/>
                <a:ea typeface="Verdana" panose="020B0604030504040204" pitchFamily="34" charset="0"/>
              </a:rPr>
              <a:t>for </a:t>
            </a:r>
            <a:r>
              <a:rPr lang="en-US" sz="1600" dirty="0">
                <a:solidFill>
                  <a:srgbClr val="1F497D">
                    <a:lumMod val="75000"/>
                  </a:srgbClr>
                </a:solidFill>
                <a:latin typeface="Verdana" panose="020B0604030504040204" pitchFamily="34" charset="0"/>
                <a:ea typeface="Verdana" panose="020B0604030504040204" pitchFamily="34" charset="0"/>
              </a:rPr>
              <a:t>2017</a:t>
            </a:r>
            <a:endParaRPr lang="ru-RU" sz="1600" dirty="0">
              <a:solidFill>
                <a:srgbClr val="1F497D">
                  <a:lumMod val="75000"/>
                </a:srgbClr>
              </a:solidFill>
              <a:latin typeface="Verdana" panose="020B0604030504040204" pitchFamily="34" charset="0"/>
              <a:ea typeface="Verdana" panose="020B0604030504040204" pitchFamily="34" charset="0"/>
            </a:endParaRPr>
          </a:p>
          <a:p>
            <a:pPr lvl="0">
              <a:spcAft>
                <a:spcPts val="600"/>
              </a:spcAft>
            </a:pPr>
            <a:r>
              <a:rPr lang="en-US" sz="1600" dirty="0">
                <a:solidFill>
                  <a:srgbClr val="1F497D">
                    <a:lumMod val="75000"/>
                  </a:srgbClr>
                </a:solidFill>
                <a:latin typeface="Verdana" panose="020B0604030504040204" pitchFamily="34" charset="0"/>
                <a:ea typeface="Verdana" panose="020B0604030504040204" pitchFamily="34" charset="0"/>
              </a:rPr>
              <a:t>HELP is already applied in training in several institutions across Europe</a:t>
            </a:r>
            <a:r>
              <a:rPr lang="ru-RU" sz="1600" dirty="0">
                <a:solidFill>
                  <a:srgbClr val="1F497D">
                    <a:lumMod val="75000"/>
                  </a:srgbClr>
                </a:solidFill>
                <a:latin typeface="Verdana" panose="020B0604030504040204" pitchFamily="34" charset="0"/>
                <a:ea typeface="Verdana" panose="020B0604030504040204" pitchFamily="34" charset="0"/>
              </a:rPr>
              <a:t>.</a:t>
            </a:r>
            <a:endParaRPr lang="en-US" sz="1600" dirty="0">
              <a:solidFill>
                <a:srgbClr val="1F497D">
                  <a:lumMod val="75000"/>
                </a:srgbClr>
              </a:solidFill>
              <a:latin typeface="Verdana" panose="020B0604030504040204" pitchFamily="34" charset="0"/>
              <a:ea typeface="Verdana" panose="020B0604030504040204" pitchFamily="34" charset="0"/>
            </a:endParaRPr>
          </a:p>
        </p:txBody>
      </p:sp>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1138394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1424" y="1600201"/>
            <a:ext cx="10670976" cy="4525963"/>
          </a:xfrm>
        </p:spPr>
        <p:txBody>
          <a:bodyPr/>
          <a:lstStyle/>
          <a:p>
            <a:pPr marL="0" lvl="0" indent="0" algn="ctr">
              <a:buNone/>
            </a:pPr>
            <a:r>
              <a:rPr lang="en-US" sz="1800" b="1" dirty="0">
                <a:solidFill>
                  <a:srgbClr val="1F497D">
                    <a:lumMod val="75000"/>
                  </a:srgbClr>
                </a:solidFill>
                <a:latin typeface="Verdana" panose="020B0604030504040204" pitchFamily="34" charset="0"/>
                <a:ea typeface="Verdana" panose="020B0604030504040204" pitchFamily="34" charset="0"/>
              </a:rPr>
              <a:t>Communication before and after COVID-19</a:t>
            </a:r>
          </a:p>
          <a:p>
            <a:pPr marL="324000" lvl="0" indent="-230400">
              <a:lnSpc>
                <a:spcPct val="90000"/>
              </a:lnSpc>
              <a:spcBef>
                <a:spcPts val="1800"/>
              </a:spcBef>
              <a:buNone/>
            </a:pPr>
            <a:endParaRPr lang="bg-BG" sz="1600" dirty="0">
              <a:solidFill>
                <a:prstClr val="black"/>
              </a:solidFill>
              <a:latin typeface="Verdana" panose="020B0604030504040204" pitchFamily="34" charset="0"/>
              <a:ea typeface="Verdana" panose="020B0604030504040204" pitchFamily="34" charset="0"/>
            </a:endParaRPr>
          </a:p>
          <a:p>
            <a:pPr marL="324000" lvl="0" indent="-230400">
              <a:spcBef>
                <a:spcPts val="0"/>
              </a:spcBef>
              <a:buNone/>
            </a:pPr>
            <a:r>
              <a:rPr lang="en-US" sz="1400" b="1" dirty="0" smtClean="0">
                <a:solidFill>
                  <a:srgbClr val="1F497D">
                    <a:lumMod val="75000"/>
                  </a:srgbClr>
                </a:solidFill>
                <a:latin typeface="Verdana" panose="020B0604030504040204" pitchFamily="34" charset="0"/>
                <a:ea typeface="Verdana" panose="020B0604030504040204" pitchFamily="34" charset="0"/>
              </a:rPr>
              <a:t>-  Monthly </a:t>
            </a:r>
            <a:r>
              <a:rPr lang="en-US" sz="1400" b="1" dirty="0">
                <a:solidFill>
                  <a:srgbClr val="1F497D">
                    <a:lumMod val="75000"/>
                  </a:srgbClr>
                </a:solidFill>
                <a:latin typeface="Verdana" panose="020B0604030504040204" pitchFamily="34" charset="0"/>
                <a:ea typeface="Verdana" panose="020B0604030504040204" pitchFamily="34" charset="0"/>
              </a:rPr>
              <a:t>online </a:t>
            </a:r>
            <a:r>
              <a:rPr lang="en-US" sz="1400" b="1" dirty="0" smtClean="0">
                <a:solidFill>
                  <a:srgbClr val="1F497D">
                    <a:lumMod val="75000"/>
                  </a:srgbClr>
                </a:solidFill>
                <a:latin typeface="Verdana" panose="020B0604030504040204" pitchFamily="34" charset="0"/>
                <a:ea typeface="Verdana" panose="020B0604030504040204" pitchFamily="34" charset="0"/>
              </a:rPr>
              <a:t>meetings</a:t>
            </a:r>
            <a:br>
              <a:rPr lang="en-US" sz="1400" b="1" dirty="0" smtClean="0">
                <a:solidFill>
                  <a:srgbClr val="1F497D">
                    <a:lumMod val="75000"/>
                  </a:srgbClr>
                </a:solidFill>
                <a:latin typeface="Verdana" panose="020B0604030504040204" pitchFamily="34" charset="0"/>
                <a:ea typeface="Verdana" panose="020B0604030504040204" pitchFamily="34" charset="0"/>
              </a:rPr>
            </a:br>
            <a:endParaRPr lang="bg-BG" sz="1400" b="1" dirty="0">
              <a:solidFill>
                <a:srgbClr val="1F497D">
                  <a:lumMod val="75000"/>
                </a:srgbClr>
              </a:solidFill>
              <a:latin typeface="Verdana" panose="020B0604030504040204" pitchFamily="34" charset="0"/>
              <a:ea typeface="Verdana" panose="020B0604030504040204" pitchFamily="34" charset="0"/>
            </a:endParaRPr>
          </a:p>
          <a:p>
            <a:pPr marL="324000" lvl="0" indent="-230400">
              <a:spcBef>
                <a:spcPts val="0"/>
              </a:spcBef>
              <a:buNone/>
            </a:pPr>
            <a:r>
              <a:rPr lang="en-US" sz="1400" b="1" dirty="0" smtClean="0">
                <a:solidFill>
                  <a:srgbClr val="1F497D">
                    <a:lumMod val="75000"/>
                  </a:srgbClr>
                </a:solidFill>
                <a:latin typeface="Verdana" panose="020B0604030504040204" pitchFamily="34" charset="0"/>
                <a:ea typeface="Verdana" panose="020B0604030504040204" pitchFamily="34" charset="0"/>
              </a:rPr>
              <a:t>-  Three </a:t>
            </a:r>
            <a:r>
              <a:rPr lang="en-US" sz="1400" b="1" dirty="0">
                <a:solidFill>
                  <a:srgbClr val="1F497D">
                    <a:lumMod val="75000"/>
                  </a:srgbClr>
                </a:solidFill>
                <a:latin typeface="Verdana" panose="020B0604030504040204" pitchFamily="34" charset="0"/>
                <a:ea typeface="Verdana" panose="020B0604030504040204" pitchFamily="34" charset="0"/>
              </a:rPr>
              <a:t>of the meetings with the </a:t>
            </a:r>
          </a:p>
          <a:p>
            <a:pPr marL="324000" lvl="0" indent="-230400">
              <a:spcBef>
                <a:spcPts val="0"/>
              </a:spcBef>
              <a:buNone/>
            </a:pPr>
            <a:r>
              <a:rPr lang="en-US" sz="1400" b="1" dirty="0">
                <a:solidFill>
                  <a:srgbClr val="1F497D">
                    <a:lumMod val="75000"/>
                  </a:srgbClr>
                </a:solidFill>
                <a:latin typeface="Verdana" panose="020B0604030504040204" pitchFamily="34" charset="0"/>
                <a:ea typeface="Verdana" panose="020B0604030504040204" pitchFamily="34" charset="0"/>
              </a:rPr>
              <a:t>partners</a:t>
            </a:r>
            <a:r>
              <a:rPr lang="bg-BG" sz="1400" dirty="0">
                <a:solidFill>
                  <a:srgbClr val="1F497D">
                    <a:lumMod val="75000"/>
                  </a:srgbClr>
                </a:solidFill>
                <a:latin typeface="Verdana" panose="020B0604030504040204" pitchFamily="34" charset="0"/>
                <a:ea typeface="Verdana" panose="020B0604030504040204" pitchFamily="34" charset="0"/>
              </a:rPr>
              <a:t>: </a:t>
            </a:r>
          </a:p>
          <a:p>
            <a:pPr marL="324000" lvl="0" indent="-230400">
              <a:lnSpc>
                <a:spcPct val="90000"/>
              </a:lnSpc>
              <a:spcBef>
                <a:spcPts val="1800"/>
              </a:spcBef>
            </a:pPr>
            <a:r>
              <a:rPr lang="en-US" sz="1400" dirty="0" err="1">
                <a:solidFill>
                  <a:srgbClr val="1F497D">
                    <a:lumMod val="75000"/>
                  </a:srgbClr>
                </a:solidFill>
                <a:latin typeface="Verdana" panose="020B0604030504040204" pitchFamily="34" charset="0"/>
                <a:ea typeface="Verdana" panose="020B0604030504040204" pitchFamily="34" charset="0"/>
              </a:rPr>
              <a:t>Clapeida</a:t>
            </a:r>
            <a:r>
              <a:rPr lang="bg-BG" sz="1400" dirty="0">
                <a:solidFill>
                  <a:srgbClr val="1F497D">
                    <a:lumMod val="75000"/>
                  </a:srgbClr>
                </a:solidFill>
                <a:latin typeface="Verdana" panose="020B0604030504040204" pitchFamily="34" charset="0"/>
                <a:ea typeface="Verdana" panose="020B0604030504040204" pitchFamily="34" charset="0"/>
              </a:rPr>
              <a:t> </a:t>
            </a:r>
            <a:r>
              <a:rPr lang="bg-BG" sz="1400" dirty="0" smtClean="0">
                <a:solidFill>
                  <a:srgbClr val="1F497D">
                    <a:lumMod val="75000"/>
                  </a:srgbClr>
                </a:solidFill>
                <a:latin typeface="Verdana" panose="020B0604030504040204" pitchFamily="34" charset="0"/>
                <a:ea typeface="Verdana" panose="020B0604030504040204" pitchFamily="34" charset="0"/>
              </a:rPr>
              <a:t>2018</a:t>
            </a:r>
            <a:endParaRPr lang="bg-BG" sz="1400"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dirty="0" err="1">
                <a:solidFill>
                  <a:srgbClr val="1F497D">
                    <a:lumMod val="75000"/>
                  </a:srgbClr>
                </a:solidFill>
                <a:latin typeface="Verdana" panose="020B0604030504040204" pitchFamily="34" charset="0"/>
                <a:ea typeface="Verdana" panose="020B0604030504040204" pitchFamily="34" charset="0"/>
              </a:rPr>
              <a:t>Targu</a:t>
            </a:r>
            <a:r>
              <a:rPr lang="en-US" sz="1400" dirty="0">
                <a:solidFill>
                  <a:srgbClr val="1F497D">
                    <a:lumMod val="75000"/>
                  </a:srgbClr>
                </a:solidFill>
                <a:latin typeface="Verdana" panose="020B0604030504040204" pitchFamily="34" charset="0"/>
                <a:ea typeface="Verdana" panose="020B0604030504040204" pitchFamily="34" charset="0"/>
              </a:rPr>
              <a:t> </a:t>
            </a:r>
            <a:r>
              <a:rPr lang="en-US" sz="1400" dirty="0" err="1">
                <a:solidFill>
                  <a:srgbClr val="1F497D">
                    <a:lumMod val="75000"/>
                  </a:srgbClr>
                </a:solidFill>
                <a:latin typeface="Verdana" panose="020B0604030504040204" pitchFamily="34" charset="0"/>
                <a:ea typeface="Verdana" panose="020B0604030504040204" pitchFamily="34" charset="0"/>
              </a:rPr>
              <a:t>Mures</a:t>
            </a:r>
            <a:r>
              <a:rPr lang="bg-BG" sz="1400" dirty="0">
                <a:solidFill>
                  <a:srgbClr val="1F497D">
                    <a:lumMod val="75000"/>
                  </a:srgbClr>
                </a:solidFill>
                <a:latin typeface="Verdana" panose="020B0604030504040204" pitchFamily="34" charset="0"/>
                <a:ea typeface="Verdana" panose="020B0604030504040204" pitchFamily="34" charset="0"/>
              </a:rPr>
              <a:t> </a:t>
            </a:r>
            <a:r>
              <a:rPr lang="bg-BG" sz="1400" dirty="0" smtClean="0">
                <a:solidFill>
                  <a:srgbClr val="1F497D">
                    <a:lumMod val="75000"/>
                  </a:srgbClr>
                </a:solidFill>
                <a:latin typeface="Verdana" panose="020B0604030504040204" pitchFamily="34" charset="0"/>
                <a:ea typeface="Verdana" panose="020B0604030504040204" pitchFamily="34" charset="0"/>
              </a:rPr>
              <a:t>2019 </a:t>
            </a:r>
            <a:r>
              <a:rPr lang="en-US" sz="1400" dirty="0" smtClean="0">
                <a:solidFill>
                  <a:srgbClr val="1F497D">
                    <a:lumMod val="75000"/>
                  </a:srgbClr>
                </a:solidFill>
                <a:latin typeface="Verdana" panose="020B0604030504040204" pitchFamily="34" charset="0"/>
                <a:ea typeface="Verdana" panose="020B0604030504040204" pitchFamily="34" charset="0"/>
              </a:rPr>
              <a:t>and</a:t>
            </a:r>
            <a:r>
              <a:rPr lang="bg-BG" sz="1400" dirty="0" smtClean="0">
                <a:solidFill>
                  <a:srgbClr val="1F497D">
                    <a:lumMod val="75000"/>
                  </a:srgbClr>
                </a:solidFill>
                <a:latin typeface="Verdana" panose="020B0604030504040204" pitchFamily="34" charset="0"/>
                <a:ea typeface="Verdana" panose="020B0604030504040204" pitchFamily="34" charset="0"/>
              </a:rPr>
              <a:t> </a:t>
            </a:r>
            <a:endParaRPr lang="bg-BG" sz="1400"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dirty="0">
                <a:solidFill>
                  <a:srgbClr val="1F497D">
                    <a:lumMod val="75000"/>
                  </a:srgbClr>
                </a:solidFill>
                <a:latin typeface="Verdana" panose="020B0604030504040204" pitchFamily="34" charset="0"/>
                <a:ea typeface="Verdana" panose="020B0604030504040204" pitchFamily="34" charset="0"/>
              </a:rPr>
              <a:t>Coimbra</a:t>
            </a:r>
            <a:r>
              <a:rPr lang="bg-BG" sz="1400" dirty="0">
                <a:solidFill>
                  <a:srgbClr val="1F497D">
                    <a:lumMod val="75000"/>
                  </a:srgbClr>
                </a:solidFill>
                <a:latin typeface="Verdana" panose="020B0604030504040204" pitchFamily="34" charset="0"/>
                <a:ea typeface="Verdana" panose="020B0604030504040204" pitchFamily="34" charset="0"/>
              </a:rPr>
              <a:t> </a:t>
            </a:r>
            <a:r>
              <a:rPr lang="bg-BG" sz="1400" dirty="0" smtClean="0">
                <a:solidFill>
                  <a:srgbClr val="1F497D">
                    <a:lumMod val="75000"/>
                  </a:srgbClr>
                </a:solidFill>
                <a:latin typeface="Verdana" panose="020B0604030504040204" pitchFamily="34" charset="0"/>
                <a:ea typeface="Verdana" panose="020B0604030504040204" pitchFamily="34" charset="0"/>
              </a:rPr>
              <a:t>2020</a:t>
            </a:r>
            <a:endParaRPr lang="en-US" dirty="0"/>
          </a:p>
        </p:txBody>
      </p:sp>
      <p:grpSp>
        <p:nvGrpSpPr>
          <p:cNvPr id="2" name="Group 1"/>
          <p:cNvGrpSpPr/>
          <p:nvPr/>
        </p:nvGrpSpPr>
        <p:grpSpPr>
          <a:xfrm>
            <a:off x="4799856" y="2280984"/>
            <a:ext cx="5668615" cy="3740304"/>
            <a:chOff x="5470964" y="2163447"/>
            <a:chExt cx="5668615" cy="3740304"/>
          </a:xfrm>
        </p:grpSpPr>
        <p:pic>
          <p:nvPicPr>
            <p:cNvPr id="7" name="Picture 6"/>
            <p:cNvPicPr/>
            <p:nvPr/>
          </p:nvPicPr>
          <p:blipFill>
            <a:blip r:embed="rId2"/>
            <a:stretch>
              <a:fillRect/>
            </a:stretch>
          </p:blipFill>
          <p:spPr>
            <a:xfrm>
              <a:off x="5473931" y="4169798"/>
              <a:ext cx="2834482" cy="1733953"/>
            </a:xfrm>
            <a:prstGeom prst="rect">
              <a:avLst/>
            </a:prstGeom>
          </p:spPr>
        </p:pic>
        <p:pic>
          <p:nvPicPr>
            <p:cNvPr id="8" name="Picture 7" descr="C:\Users\merdjanov\Downloads\IMG_20181212_114833 (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0964" y="2163447"/>
              <a:ext cx="2835072" cy="1824734"/>
            </a:xfrm>
            <a:prstGeom prst="rect">
              <a:avLst/>
            </a:prstGeom>
            <a:noFill/>
            <a:ln>
              <a:noFill/>
            </a:ln>
          </p:spPr>
        </p:pic>
        <p:pic>
          <p:nvPicPr>
            <p:cNvPr id="9" name="Picture 8" descr="C:\Users\merdjanov\Downloads\IMG_20190611_121003 (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4272" y="4138311"/>
              <a:ext cx="2595307" cy="1727857"/>
            </a:xfrm>
            <a:prstGeom prst="rect">
              <a:avLst/>
            </a:prstGeom>
            <a:noFill/>
            <a:ln>
              <a:noFill/>
            </a:ln>
          </p:spPr>
        </p:pic>
        <p:pic>
          <p:nvPicPr>
            <p:cNvPr id="10" name="Picture 9" descr="C:\Users\merdjanov\Downloads\DSC_1760.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44272" y="2163447"/>
              <a:ext cx="2552210" cy="1824734"/>
            </a:xfrm>
            <a:prstGeom prst="rect">
              <a:avLst/>
            </a:prstGeom>
            <a:noFill/>
            <a:ln>
              <a:noFill/>
            </a:ln>
          </p:spPr>
        </p:pic>
      </p:grpSp>
      <p:sp>
        <p:nvSpPr>
          <p:cNvPr id="12"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34508637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bg-BG" sz="4000" dirty="0">
                <a:solidFill>
                  <a:srgbClr val="376092"/>
                </a:solidFill>
                <a:latin typeface="Verdana" panose="020B0604030504040204" pitchFamily="34" charset="0"/>
                <a:ea typeface="Verdana" panose="020B0604030504040204" pitchFamily="34" charset="0"/>
              </a:rPr>
              <a:t/>
            </a:r>
            <a:br>
              <a:rPr lang="bg-BG" sz="4000" dirty="0">
                <a:solidFill>
                  <a:srgbClr val="376092"/>
                </a:solidFill>
                <a:latin typeface="Verdana" panose="020B0604030504040204" pitchFamily="34" charset="0"/>
                <a:ea typeface="Verdana" panose="020B0604030504040204" pitchFamily="34" charset="0"/>
              </a:rPr>
            </a:br>
            <a:r>
              <a:rPr lang="en-US" sz="4000" b="1" dirty="0" smtClean="0">
                <a:solidFill>
                  <a:srgbClr val="376092"/>
                </a:solidFill>
                <a:latin typeface="Verdana" panose="020B0604030504040204" pitchFamily="34" charset="0"/>
                <a:ea typeface="Verdana" panose="020B0604030504040204" pitchFamily="34" charset="0"/>
              </a:rPr>
              <a:t>THANK YOU FOR ATTENTION</a:t>
            </a:r>
            <a:r>
              <a:rPr lang="bg-BG" sz="4000" b="1" dirty="0" smtClean="0">
                <a:solidFill>
                  <a:srgbClr val="376092"/>
                </a:solidFill>
                <a:latin typeface="Verdana" panose="020B0604030504040204" pitchFamily="34" charset="0"/>
                <a:ea typeface="Verdana" panose="020B0604030504040204" pitchFamily="34" charset="0"/>
              </a:rPr>
              <a:t>!</a:t>
            </a:r>
            <a:endParaRPr lang="en-US" sz="4000" b="1" dirty="0">
              <a:solidFill>
                <a:srgbClr val="376092"/>
              </a:solidFill>
              <a:latin typeface="Verdana" panose="020B0604030504040204" pitchFamily="34" charset="0"/>
              <a:ea typeface="Verdana" panose="020B0604030504040204" pitchFamily="34" charset="0"/>
            </a:endParaRPr>
          </a:p>
        </p:txBody>
      </p:sp>
      <p:sp>
        <p:nvSpPr>
          <p:cNvPr id="5" name="Title 1"/>
          <p:cNvSpPr>
            <a:spLocks noGrp="1"/>
          </p:cNvSpPr>
          <p:nvPr>
            <p:ph type="title"/>
          </p:nvPr>
        </p:nvSpPr>
        <p:spPr/>
        <p:txBody>
          <a:bodyPr>
            <a:noAutofit/>
          </a:bodyPr>
          <a:lstStyle/>
          <a:p>
            <a:r>
              <a:rPr lang="en-US" sz="2000" b="1" dirty="0">
                <a:solidFill>
                  <a:schemeClr val="tx2">
                    <a:lumMod val="60000"/>
                    <a:lumOff val="40000"/>
                  </a:schemeClr>
                </a:solidFill>
                <a:latin typeface="Verdana" panose="020B0604030504040204" pitchFamily="34" charset="0"/>
                <a:ea typeface="Verdana" panose="020B0604030504040204" pitchFamily="34" charset="0"/>
              </a:rPr>
              <a:t>HELP</a:t>
            </a:r>
            <a:r>
              <a:rPr lang="bg-BG" sz="2000" b="1" dirty="0">
                <a:solidFill>
                  <a:schemeClr val="tx2">
                    <a:lumMod val="60000"/>
                    <a:lumOff val="40000"/>
                  </a:schemeClr>
                </a:solidFill>
                <a:latin typeface="Verdana" panose="020B0604030504040204" pitchFamily="34" charset="0"/>
                <a:ea typeface="Verdana" panose="020B0604030504040204" pitchFamily="34" charset="0"/>
              </a:rPr>
              <a:t>2 – </a:t>
            </a:r>
            <a:r>
              <a:rPr lang="en-US" sz="2000" b="1" dirty="0" smtClean="0">
                <a:solidFill>
                  <a:schemeClr val="tx2">
                    <a:lumMod val="60000"/>
                    <a:lumOff val="40000"/>
                  </a:schemeClr>
                </a:solidFill>
                <a:latin typeface="Verdana" panose="020B0604030504040204" pitchFamily="34" charset="0"/>
                <a:ea typeface="Verdana" panose="020B0604030504040204" pitchFamily="34" charset="0"/>
              </a:rPr>
              <a:t>H</a:t>
            </a:r>
            <a:r>
              <a:rPr lang="bg-BG" sz="2000" b="1" dirty="0" smtClean="0">
                <a:solidFill>
                  <a:schemeClr val="tx2">
                    <a:lumMod val="60000"/>
                    <a:lumOff val="40000"/>
                  </a:schemeClr>
                </a:solidFill>
                <a:latin typeface="Verdana" panose="020B0604030504040204" pitchFamily="34" charset="0"/>
                <a:ea typeface="Verdana" panose="020B0604030504040204" pitchFamily="34" charset="0"/>
              </a:rPr>
              <a:t>е</a:t>
            </a:r>
            <a:r>
              <a:rPr lang="en-US" sz="2000" b="1" dirty="0" err="1" smtClean="0">
                <a:solidFill>
                  <a:schemeClr val="tx2">
                    <a:lumMod val="60000"/>
                    <a:lumOff val="40000"/>
                  </a:schemeClr>
                </a:solidFill>
                <a:latin typeface="Verdana" panose="020B0604030504040204" pitchFamily="34" charset="0"/>
                <a:ea typeface="Verdana" panose="020B0604030504040204" pitchFamily="34" charset="0"/>
              </a:rPr>
              <a:t>althcare</a:t>
            </a:r>
            <a:r>
              <a:rPr lang="en-US" sz="2000" b="1" dirty="0" smtClean="0">
                <a:solidFill>
                  <a:schemeClr val="tx2">
                    <a:lumMod val="60000"/>
                    <a:lumOff val="40000"/>
                  </a:schemeClr>
                </a:solidFill>
                <a:latin typeface="Verdana" panose="020B0604030504040204" pitchFamily="34" charset="0"/>
                <a:ea typeface="Verdana" panose="020B0604030504040204" pitchFamily="34" charset="0"/>
              </a:rPr>
              <a:t> </a:t>
            </a:r>
            <a:r>
              <a:rPr lang="en-US" sz="2000" b="1" dirty="0">
                <a:solidFill>
                  <a:schemeClr val="tx2">
                    <a:lumMod val="60000"/>
                    <a:lumOff val="40000"/>
                  </a:schemeClr>
                </a:solidFill>
                <a:latin typeface="Verdana" panose="020B0604030504040204" pitchFamily="34" charset="0"/>
                <a:ea typeface="Verdana" panose="020B0604030504040204" pitchFamily="34" charset="0"/>
              </a:rPr>
              <a:t>Language Learning Programme</a:t>
            </a:r>
            <a:endParaRPr lang="en-US" sz="2000" dirty="0">
              <a:latin typeface="Verdana" panose="020B0604030504040204" pitchFamily="34" charset="0"/>
              <a:ea typeface="Verdana" panose="020B060403050404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1707" y="3212976"/>
            <a:ext cx="3208586" cy="1827147"/>
          </a:xfrm>
          <a:prstGeom prst="rect">
            <a:avLst/>
          </a:prstGeom>
        </p:spPr>
      </p:pic>
      <p:sp>
        <p:nvSpPr>
          <p:cNvPr id="6"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25887953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3"/>
          <p:cNvSpPr>
            <a:spLocks noChangeArrowheads="1"/>
          </p:cNvSpPr>
          <p:nvPr/>
        </p:nvSpPr>
        <p:spPr bwMode="auto">
          <a:xfrm>
            <a:off x="1524001"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7" name="Rectangle 4"/>
          <p:cNvSpPr>
            <a:spLocks noChangeArrowheads="1"/>
          </p:cNvSpPr>
          <p:nvPr/>
        </p:nvSpPr>
        <p:spPr bwMode="auto">
          <a:xfrm>
            <a:off x="1524001"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sp>
        <p:nvSpPr>
          <p:cNvPr id="8" name="Rectangle 5"/>
          <p:cNvSpPr>
            <a:spLocks noChangeArrowheads="1"/>
          </p:cNvSpPr>
          <p:nvPr/>
        </p:nvSpPr>
        <p:spPr bwMode="auto">
          <a:xfrm>
            <a:off x="1524000" y="916573"/>
            <a:ext cx="24237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GB" altLang="es-ES" sz="800" dirty="0">
              <a:latin typeface="Arial" pitchFamily="34" charset="0"/>
              <a:cs typeface="Calibri" pitchFamily="34" charset="0"/>
            </a:endParaRPr>
          </a:p>
          <a:p>
            <a:pPr eaLnBrk="0" fontAlgn="base" hangingPunct="0">
              <a:spcBef>
                <a:spcPct val="0"/>
              </a:spcBef>
              <a:spcAft>
                <a:spcPct val="0"/>
              </a:spcAft>
            </a:pPr>
            <a:r>
              <a:rPr lang="en-GB" altLang="es-ES" sz="800" dirty="0">
                <a:latin typeface="Arial" pitchFamily="34" charset="0"/>
                <a:cs typeface="Calibri" pitchFamily="34" charset="0"/>
              </a:rPr>
              <a:t>  </a:t>
            </a:r>
            <a:endParaRPr lang="en-GB" altLang="es-ES" dirty="0">
              <a:latin typeface="Arial" pitchFamily="34" charset="0"/>
              <a:cs typeface="Arial" pitchFamily="34" charset="0"/>
            </a:endParaRPr>
          </a:p>
        </p:txBody>
      </p:sp>
      <p:grpSp>
        <p:nvGrpSpPr>
          <p:cNvPr id="20" name="Group 19"/>
          <p:cNvGrpSpPr/>
          <p:nvPr/>
        </p:nvGrpSpPr>
        <p:grpSpPr>
          <a:xfrm>
            <a:off x="479376" y="552708"/>
            <a:ext cx="5352215" cy="517363"/>
            <a:chOff x="1371521" y="1060640"/>
            <a:chExt cx="7076122" cy="695965"/>
          </a:xfrm>
        </p:grpSpPr>
        <p:pic>
          <p:nvPicPr>
            <p:cNvPr id="13" name="Obrázok 16" descr="http://www.pro-kompetenz.de/layout/logoIPK.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384" y="1131607"/>
              <a:ext cx="396000" cy="535765"/>
            </a:xfrm>
            <a:prstGeom prst="rect">
              <a:avLst/>
            </a:prstGeom>
            <a:noFill/>
            <a:ln>
              <a:noFill/>
            </a:ln>
          </p:spPr>
        </p:pic>
        <p:pic>
          <p:nvPicPr>
            <p:cNvPr id="14" name="Obráze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1521" y="1060640"/>
              <a:ext cx="2016002" cy="677700"/>
            </a:xfrm>
            <a:prstGeom prst="rect">
              <a:avLst/>
            </a:prstGeom>
          </p:spPr>
        </p:pic>
        <p:pic>
          <p:nvPicPr>
            <p:cNvPr id="16" name="Obrázek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67109" y="1170024"/>
              <a:ext cx="2480534" cy="568316"/>
            </a:xfrm>
            <a:prstGeom prst="rect">
              <a:avLst/>
            </a:prstGeom>
          </p:spPr>
        </p:pic>
        <p:pic>
          <p:nvPicPr>
            <p:cNvPr id="18" name="Obrázok 19" descr="Súvisiaci obrázok"/>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55242" y="1151761"/>
              <a:ext cx="576000" cy="604844"/>
            </a:xfrm>
            <a:prstGeom prst="rect">
              <a:avLst/>
            </a:prstGeom>
            <a:noFill/>
            <a:ln>
              <a:noFill/>
            </a:ln>
          </p:spPr>
        </p:pic>
      </p:grpSp>
      <p:grpSp>
        <p:nvGrpSpPr>
          <p:cNvPr id="21" name="Group 20"/>
          <p:cNvGrpSpPr>
            <a:grpSpLocks noChangeAspect="1"/>
          </p:cNvGrpSpPr>
          <p:nvPr/>
        </p:nvGrpSpPr>
        <p:grpSpPr>
          <a:xfrm>
            <a:off x="6096505" y="428945"/>
            <a:ext cx="5616000" cy="839815"/>
            <a:chOff x="624005" y="285378"/>
            <a:chExt cx="6473680" cy="968083"/>
          </a:xfrm>
        </p:grpSpPr>
        <p:pic>
          <p:nvPicPr>
            <p:cNvPr id="12" name="Obrázek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005" y="493513"/>
              <a:ext cx="1668289" cy="684000"/>
            </a:xfrm>
            <a:prstGeom prst="rect">
              <a:avLst/>
            </a:prstGeom>
          </p:spPr>
        </p:pic>
        <p:pic>
          <p:nvPicPr>
            <p:cNvPr id="15" name="Obrázek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21946" y="374288"/>
              <a:ext cx="936000" cy="790264"/>
            </a:xfrm>
            <a:prstGeom prst="rect">
              <a:avLst/>
            </a:prstGeom>
          </p:spPr>
        </p:pic>
        <p:pic>
          <p:nvPicPr>
            <p:cNvPr id="17" name="Obrázek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303912" y="337419"/>
              <a:ext cx="1793773" cy="864000"/>
            </a:xfrm>
            <a:prstGeom prst="rect">
              <a:avLst/>
            </a:prstGeom>
          </p:spPr>
        </p:pic>
        <p:pic>
          <p:nvPicPr>
            <p:cNvPr id="19" name="Obrázek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12051" y="285378"/>
              <a:ext cx="936000" cy="968083"/>
            </a:xfrm>
            <a:prstGeom prst="rect">
              <a:avLst/>
            </a:prstGeom>
          </p:spPr>
        </p:pic>
      </p:grpSp>
      <p:grpSp>
        <p:nvGrpSpPr>
          <p:cNvPr id="4" name="Group 3"/>
          <p:cNvGrpSpPr/>
          <p:nvPr/>
        </p:nvGrpSpPr>
        <p:grpSpPr>
          <a:xfrm>
            <a:off x="854568" y="1484784"/>
            <a:ext cx="10164411" cy="4700267"/>
            <a:chOff x="854568" y="1484784"/>
            <a:chExt cx="10164411" cy="4700267"/>
          </a:xfrm>
        </p:grpSpPr>
        <p:pic>
          <p:nvPicPr>
            <p:cNvPr id="2049" name="Imagen 9"/>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6764" r="3490" b="12025"/>
            <a:stretch/>
          </p:blipFill>
          <p:spPr bwMode="auto">
            <a:xfrm>
              <a:off x="4220164" y="5448826"/>
              <a:ext cx="1683492" cy="356438"/>
            </a:xfrm>
            <a:prstGeom prst="rect">
              <a:avLst/>
            </a:prstGeom>
            <a:noFill/>
            <a:extLst>
              <a:ext uri="{909E8E84-426E-40DD-AFC4-6F175D3DCCD1}">
                <a14:hiddenFill xmlns:a14="http://schemas.microsoft.com/office/drawing/2010/main">
                  <a:solidFill>
                    <a:srgbClr val="FFFFFF"/>
                  </a:solidFill>
                </a14:hiddenFill>
              </a:ext>
            </a:extLst>
          </p:spPr>
        </p:pic>
        <p:sp>
          <p:nvSpPr>
            <p:cNvPr id="5" name="Cuadro de texto 2"/>
            <p:cNvSpPr txBox="1">
              <a:spLocks noChangeArrowheads="1"/>
            </p:cNvSpPr>
            <p:nvPr/>
          </p:nvSpPr>
          <p:spPr bwMode="auto">
            <a:xfrm>
              <a:off x="5999042" y="5094892"/>
              <a:ext cx="5019937"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1pPr>
              <a:lvl2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2pPr>
              <a:lvl3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3pPr>
              <a:lvl4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4pPr>
              <a:lvl5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5pPr>
              <a:lvl6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6pPr>
              <a:lvl7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7pPr>
              <a:lvl8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8pPr>
              <a:lvl9pPr fontAlgn="base">
                <a:spcBef>
                  <a:spcPct val="0"/>
                </a:spcBef>
                <a:spcAft>
                  <a:spcPct val="0"/>
                </a:spcAft>
                <a:tabLst>
                  <a:tab pos="2700338" algn="ctr"/>
                  <a:tab pos="5400675" algn="r"/>
                </a:tabLst>
                <a:defRPr>
                  <a:solidFill>
                    <a:schemeClr val="tx1"/>
                  </a:solidFill>
                  <a:latin typeface="Arial" pitchFamily="34" charset="0"/>
                  <a:cs typeface="Arial" pitchFamily="34" charset="0"/>
                </a:defRPr>
              </a:lvl9pPr>
            </a:lstStyle>
            <a:p>
              <a:pPr lvl="0"/>
              <a:r>
                <a:rPr lang="en-GB" altLang="es-ES" sz="1050" dirty="0">
                  <a:latin typeface="Calibri" pitchFamily="34" charset="0"/>
                  <a:ea typeface="Calibri" pitchFamily="34" charset="0"/>
                  <a:cs typeface="Calibri" pitchFamily="34" charset="0"/>
                </a:rPr>
                <a:t>Project no. 2018-1-CZ01-KA203-048150. This project has been funded with support from the European Commission. This publication reflects the views only of the author, and the Commission cannot be held responsible for any use which may be made of the information contained therein. </a:t>
              </a:r>
              <a:endParaRPr lang="en-GB" altLang="es-ES" sz="1050" dirty="0"/>
            </a:p>
          </p:txBody>
        </p:sp>
        <p:pic>
          <p:nvPicPr>
            <p:cNvPr id="10" name="Picture 9"/>
            <p:cNvPicPr>
              <a:picLocks noChangeAspect="1"/>
            </p:cNvPicPr>
            <p:nvPr/>
          </p:nvPicPr>
          <p:blipFill rotWithShape="1">
            <a:blip r:embed="rId12"/>
            <a:srcRect l="1967" r="2750" b="32667"/>
            <a:stretch/>
          </p:blipFill>
          <p:spPr>
            <a:xfrm>
              <a:off x="1488596" y="1484784"/>
              <a:ext cx="9430165" cy="3277375"/>
            </a:xfrm>
            <a:prstGeom prst="rect">
              <a:avLst/>
            </a:prstGeom>
          </p:spPr>
        </p:pic>
        <p:pic>
          <p:nvPicPr>
            <p:cNvPr id="2" name="Picture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4568" y="4406298"/>
              <a:ext cx="2487237" cy="1778753"/>
            </a:xfrm>
            <a:prstGeom prst="rect">
              <a:avLst/>
            </a:prstGeom>
          </p:spPr>
        </p:pic>
      </p:grpSp>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3" name="Rectangle 2"/>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6835214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3" name="Content Placeholder 2"/>
          <p:cNvSpPr>
            <a:spLocks noGrp="1"/>
          </p:cNvSpPr>
          <p:nvPr>
            <p:ph idx="1"/>
          </p:nvPr>
        </p:nvSpPr>
        <p:spPr>
          <a:xfrm>
            <a:off x="839416" y="1412776"/>
            <a:ext cx="6120680" cy="4728707"/>
          </a:xfrm>
          <a:ln>
            <a:noFill/>
          </a:ln>
        </p:spPr>
        <p:txBody>
          <a:bodyPr>
            <a:normAutofit/>
          </a:bodyPr>
          <a:lstStyle/>
          <a:p>
            <a:pPr marL="0" lvl="0" indent="0">
              <a:buNone/>
            </a:pPr>
            <a:r>
              <a:rPr lang="en-US" sz="1500" b="1" dirty="0">
                <a:solidFill>
                  <a:schemeClr val="tx2">
                    <a:lumMod val="75000"/>
                  </a:schemeClr>
                </a:solidFill>
                <a:latin typeface="Verdana" panose="020B0604030504040204" pitchFamily="34" charset="0"/>
                <a:ea typeface="Verdana" panose="020B0604030504040204" pitchFamily="34" charset="0"/>
              </a:rPr>
              <a:t>What is HELP 2?</a:t>
            </a:r>
            <a:endParaRPr lang="bg-BG" sz="1500" b="1" dirty="0">
              <a:solidFill>
                <a:schemeClr val="tx2">
                  <a:lumMod val="75000"/>
                </a:schemeClr>
              </a:solidFill>
              <a:latin typeface="Verdana" panose="020B0604030504040204" pitchFamily="34" charset="0"/>
              <a:ea typeface="Verdana" panose="020B0604030504040204" pitchFamily="34" charset="0"/>
            </a:endParaRPr>
          </a:p>
          <a:p>
            <a:pPr marL="324000" lvl="0" indent="-230400">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Educational platform for acquiring language skills and intercultural competence in specialized English and German;</a:t>
            </a:r>
          </a:p>
          <a:p>
            <a:pPr marL="324000" lvl="0" indent="-230400">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Designed for </a:t>
            </a:r>
            <a:r>
              <a:rPr lang="en-US" sz="1500" b="1" dirty="0">
                <a:solidFill>
                  <a:schemeClr val="tx2">
                    <a:lumMod val="75000"/>
                  </a:schemeClr>
                </a:solidFill>
                <a:latin typeface="Verdana" panose="020B0604030504040204" pitchFamily="34" charset="0"/>
                <a:ea typeface="Verdana" panose="020B0604030504040204" pitchFamily="34" charset="0"/>
              </a:rPr>
              <a:t>medical students</a:t>
            </a:r>
            <a:r>
              <a:rPr lang="en-US" sz="1500" dirty="0">
                <a:solidFill>
                  <a:schemeClr val="tx2">
                    <a:lumMod val="75000"/>
                  </a:schemeClr>
                </a:solidFill>
                <a:latin typeface="Verdana" panose="020B0604030504040204" pitchFamily="34" charset="0"/>
                <a:ea typeface="Verdana" panose="020B0604030504040204" pitchFamily="34" charset="0"/>
              </a:rPr>
              <a:t>, </a:t>
            </a:r>
            <a:r>
              <a:rPr lang="en-US" sz="1500" b="1" dirty="0">
                <a:solidFill>
                  <a:schemeClr val="tx2">
                    <a:lumMod val="75000"/>
                  </a:schemeClr>
                </a:solidFill>
                <a:latin typeface="Verdana" panose="020B0604030504040204" pitchFamily="34" charset="0"/>
                <a:ea typeface="Verdana" panose="020B0604030504040204" pitchFamily="34" charset="0"/>
              </a:rPr>
              <a:t>health care and other medical professionals</a:t>
            </a:r>
            <a:r>
              <a:rPr lang="en-US" sz="1500" dirty="0">
                <a:solidFill>
                  <a:schemeClr val="tx2">
                    <a:lumMod val="75000"/>
                  </a:schemeClr>
                </a:solidFill>
                <a:latin typeface="Verdana" panose="020B0604030504040204" pitchFamily="34" charset="0"/>
                <a:ea typeface="Verdana" panose="020B0604030504040204" pitchFamily="34" charset="0"/>
              </a:rPr>
              <a:t>, self-taught, teachers, </a:t>
            </a:r>
            <a:r>
              <a:rPr lang="en-US" sz="1500" dirty="0" smtClean="0">
                <a:solidFill>
                  <a:schemeClr val="tx2">
                    <a:lumMod val="75000"/>
                  </a:schemeClr>
                </a:solidFill>
                <a:latin typeface="Verdana" panose="020B0604030504040204" pitchFamily="34" charset="0"/>
                <a:ea typeface="Verdana" panose="020B0604030504040204" pitchFamily="34" charset="0"/>
              </a:rPr>
              <a:t>translators;</a:t>
            </a:r>
            <a:endParaRPr lang="bg-BG" sz="1500" dirty="0">
              <a:solidFill>
                <a:schemeClr val="tx2">
                  <a:lumMod val="75000"/>
                </a:schemeClr>
              </a:solidFill>
              <a:latin typeface="Verdana" panose="020B0604030504040204" pitchFamily="34" charset="0"/>
              <a:ea typeface="Verdana" panose="020B0604030504040204" pitchFamily="34" charset="0"/>
            </a:endParaRPr>
          </a:p>
          <a:p>
            <a:pPr marL="324000" lvl="0" indent="-230400">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Interactive, media-enriched content;</a:t>
            </a:r>
            <a:endParaRPr lang="bg-BG" sz="1500" dirty="0">
              <a:solidFill>
                <a:schemeClr val="tx2">
                  <a:lumMod val="75000"/>
                </a:schemeClr>
              </a:solidFill>
              <a:latin typeface="Verdana" panose="020B0604030504040204" pitchFamily="34" charset="0"/>
              <a:ea typeface="Verdana" panose="020B0604030504040204" pitchFamily="34" charset="0"/>
            </a:endParaRPr>
          </a:p>
          <a:p>
            <a:pPr marL="324000" lvl="0" indent="-230400">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Modular structure;</a:t>
            </a:r>
            <a:endParaRPr lang="bg-BG" sz="1500" dirty="0">
              <a:solidFill>
                <a:schemeClr val="tx2">
                  <a:lumMod val="75000"/>
                </a:schemeClr>
              </a:solidFill>
              <a:latin typeface="Verdana" panose="020B0604030504040204" pitchFamily="34" charset="0"/>
              <a:ea typeface="Verdana" panose="020B0604030504040204" pitchFamily="34" charset="0"/>
            </a:endParaRPr>
          </a:p>
          <a:p>
            <a:pPr marL="324000" lvl="0" indent="-230400">
              <a:spcBef>
                <a:spcPts val="1800"/>
              </a:spcBef>
            </a:pPr>
            <a:r>
              <a:rPr lang="en-US" sz="1500" dirty="0">
                <a:solidFill>
                  <a:srgbClr val="FF0000"/>
                </a:solidFill>
                <a:latin typeface="Verdana" panose="020B0604030504040204" pitchFamily="34" charset="0"/>
                <a:ea typeface="Verdana" panose="020B0604030504040204" pitchFamily="34" charset="0"/>
              </a:rPr>
              <a:t>Online, PDF format for printouts and mobile application;</a:t>
            </a:r>
          </a:p>
          <a:p>
            <a:pPr marL="324000" lvl="0" indent="-230400">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Free access</a:t>
            </a:r>
            <a:r>
              <a:rPr lang="bg-BG" sz="1500" dirty="0">
                <a:solidFill>
                  <a:schemeClr val="tx2">
                    <a:lumMod val="75000"/>
                  </a:schemeClr>
                </a:solidFill>
                <a:latin typeface="Verdana" panose="020B0604030504040204" pitchFamily="34" charset="0"/>
                <a:ea typeface="Verdana" panose="020B0604030504040204" pitchFamily="34" charset="0"/>
              </a:rPr>
              <a:t>.</a:t>
            </a:r>
            <a:endParaRPr lang="en-US" sz="1500" dirty="0">
              <a:solidFill>
                <a:schemeClr val="tx2">
                  <a:lumMod val="75000"/>
                </a:schemeClr>
              </a:solidFill>
              <a:latin typeface="Verdana" panose="020B0604030504040204" pitchFamily="34" charset="0"/>
              <a:ea typeface="Verdana" panose="020B0604030504040204" pitchFamily="34" charset="0"/>
            </a:endParaRPr>
          </a:p>
          <a:p>
            <a:pPr marL="0" indent="0">
              <a:buNone/>
            </a:pPr>
            <a:endParaRPr lang="en-US" dirty="0">
              <a:solidFill>
                <a:schemeClr val="accent1">
                  <a:lumMod val="75000"/>
                </a:schemeClr>
              </a:solidFill>
            </a:endParaRPr>
          </a:p>
        </p:txBody>
      </p:sp>
      <p:pic>
        <p:nvPicPr>
          <p:cNvPr id="5" name="Picture 4"/>
          <p:cNvPicPr>
            <a:picLocks noChangeAspect="1"/>
          </p:cNvPicPr>
          <p:nvPr/>
        </p:nvPicPr>
        <p:blipFill>
          <a:blip r:embed="rId3"/>
          <a:stretch>
            <a:fillRect/>
          </a:stretch>
        </p:blipFill>
        <p:spPr>
          <a:xfrm>
            <a:off x="7338138" y="1441693"/>
            <a:ext cx="4104456" cy="2059900"/>
          </a:xfrm>
          <a:prstGeom prst="rect">
            <a:avLst/>
          </a:prstGeom>
        </p:spPr>
      </p:pic>
      <p:pic>
        <p:nvPicPr>
          <p:cNvPr id="7" name="Picture 6">
            <a:hlinkClick r:id="rId4"/>
          </p:cNvPr>
          <p:cNvPicPr>
            <a:picLocks noChangeAspect="1"/>
          </p:cNvPicPr>
          <p:nvPr/>
        </p:nvPicPr>
        <p:blipFill>
          <a:blip r:embed="rId5"/>
          <a:stretch>
            <a:fillRect/>
          </a:stretch>
        </p:blipFill>
        <p:spPr>
          <a:xfrm>
            <a:off x="7338138" y="3645024"/>
            <a:ext cx="4104456" cy="2139591"/>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0" name="Rectangle 9"/>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1210617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941020" y="4581128"/>
            <a:ext cx="6427446" cy="1403102"/>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4" name="Content Placeholder 2"/>
          <p:cNvSpPr txBox="1">
            <a:spLocks/>
          </p:cNvSpPr>
          <p:nvPr/>
        </p:nvSpPr>
        <p:spPr>
          <a:xfrm>
            <a:off x="839416" y="1412776"/>
            <a:ext cx="10513168" cy="4728707"/>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cs-CZ" sz="1800" b="1" dirty="0">
                <a:solidFill>
                  <a:schemeClr val="tx2">
                    <a:lumMod val="75000"/>
                  </a:schemeClr>
                </a:solidFill>
                <a:latin typeface="Verdana" panose="020B0604030504040204" pitchFamily="34" charset="0"/>
                <a:ea typeface="Verdana" panose="020B0604030504040204" pitchFamily="34" charset="0"/>
              </a:rPr>
              <a:t>HELP </a:t>
            </a:r>
            <a:r>
              <a:rPr lang="bg-BG" sz="1800" b="1" dirty="0">
                <a:solidFill>
                  <a:schemeClr val="tx2">
                    <a:lumMod val="75000"/>
                  </a:schemeClr>
                </a:solidFill>
                <a:latin typeface="Verdana" panose="020B0604030504040204" pitchFamily="34" charset="0"/>
                <a:ea typeface="Verdana" panose="020B0604030504040204" pitchFamily="34" charset="0"/>
              </a:rPr>
              <a:t>и</a:t>
            </a:r>
            <a:r>
              <a:rPr lang="cs-CZ" sz="1800" b="1" dirty="0">
                <a:solidFill>
                  <a:schemeClr val="tx2">
                    <a:lumMod val="75000"/>
                  </a:schemeClr>
                </a:solidFill>
                <a:latin typeface="Verdana" panose="020B0604030504040204" pitchFamily="34" charset="0"/>
                <a:ea typeface="Verdana" panose="020B0604030504040204" pitchFamily="34" charset="0"/>
              </a:rPr>
              <a:t> </a:t>
            </a:r>
            <a:r>
              <a:rPr lang="es-ES" sz="1800" b="1" dirty="0">
                <a:solidFill>
                  <a:schemeClr val="tx2">
                    <a:lumMod val="75000"/>
                  </a:schemeClr>
                </a:solidFill>
                <a:latin typeface="Verdana" panose="020B0604030504040204" pitchFamily="34" charset="0"/>
                <a:ea typeface="Verdana" panose="020B0604030504040204" pitchFamily="34" charset="0"/>
              </a:rPr>
              <a:t>HELP</a:t>
            </a:r>
            <a:r>
              <a:rPr lang="cs-CZ" sz="1800" b="1" dirty="0" smtClean="0">
                <a:solidFill>
                  <a:schemeClr val="tx2">
                    <a:lumMod val="75000"/>
                  </a:schemeClr>
                </a:solidFill>
                <a:latin typeface="Verdana" panose="020B0604030504040204" pitchFamily="34" charset="0"/>
                <a:ea typeface="Verdana" panose="020B0604030504040204" pitchFamily="34" charset="0"/>
              </a:rPr>
              <a:t>2</a:t>
            </a:r>
            <a:endParaRPr lang="bg-BG" sz="2000" dirty="0">
              <a:solidFill>
                <a:srgbClr val="4F81BD">
                  <a:lumMod val="75000"/>
                </a:srgbClr>
              </a:solidFill>
              <a:latin typeface="Verdana" panose="020B0604030504040204" pitchFamily="34" charset="0"/>
              <a:ea typeface="Verdana" panose="020B0604030504040204" pitchFamily="34" charset="0"/>
            </a:endParaRPr>
          </a:p>
          <a:p>
            <a:pPr marL="324000" lvl="0" indent="-230400">
              <a:lnSpc>
                <a:spcPct val="65000"/>
              </a:lnSpc>
              <a:spcBef>
                <a:spcPts val="1800"/>
              </a:spcBef>
            </a:pPr>
            <a:r>
              <a:rPr lang="en-US" sz="1500" b="1" dirty="0">
                <a:solidFill>
                  <a:schemeClr val="tx2">
                    <a:lumMod val="75000"/>
                  </a:schemeClr>
                </a:solidFill>
                <a:latin typeface="Verdana" panose="020B0604030504040204" pitchFamily="34" charset="0"/>
                <a:ea typeface="Verdana" panose="020B0604030504040204" pitchFamily="34" charset="0"/>
              </a:rPr>
              <a:t>HELP2</a:t>
            </a:r>
            <a:r>
              <a:rPr lang="en-US" sz="1500" dirty="0">
                <a:solidFill>
                  <a:schemeClr val="tx2">
                    <a:lumMod val="75000"/>
                  </a:schemeClr>
                </a:solidFill>
                <a:latin typeface="Verdana" panose="020B0604030504040204" pitchFamily="34" charset="0"/>
                <a:ea typeface="Verdana" panose="020B0604030504040204" pitchFamily="34" charset="0"/>
              </a:rPr>
              <a:t> is a follow-up project based on HELP – Healthcare English Language </a:t>
            </a:r>
            <a:r>
              <a:rPr lang="en-US" sz="1500" dirty="0" err="1">
                <a:solidFill>
                  <a:schemeClr val="tx2">
                    <a:lumMod val="75000"/>
                  </a:schemeClr>
                </a:solidFill>
                <a:latin typeface="Verdana" panose="020B0604030504040204" pitchFamily="34" charset="0"/>
                <a:ea typeface="Verdana" panose="020B0604030504040204" pitchFamily="34" charset="0"/>
              </a:rPr>
              <a:t>Programme</a:t>
            </a:r>
            <a:r>
              <a:rPr lang="en-US" sz="1500" dirty="0">
                <a:solidFill>
                  <a:schemeClr val="tx2">
                    <a:lumMod val="75000"/>
                  </a:schemeClr>
                </a:solidFill>
                <a:latin typeface="Verdana" panose="020B0604030504040204" pitchFamily="34" charset="0"/>
                <a:ea typeface="Verdana" panose="020B0604030504040204" pitchFamily="34" charset="0"/>
              </a:rPr>
              <a:t> (2014-2017)</a:t>
            </a:r>
            <a:r>
              <a:rPr lang="bg-BG" sz="1500" dirty="0">
                <a:solidFill>
                  <a:schemeClr val="tx2">
                    <a:lumMod val="75000"/>
                  </a:schemeClr>
                </a:solidFill>
                <a:latin typeface="Verdana" panose="020B0604030504040204" pitchFamily="34" charset="0"/>
                <a:ea typeface="Verdana" panose="020B0604030504040204" pitchFamily="34" charset="0"/>
              </a:rPr>
              <a:t>;</a:t>
            </a:r>
            <a:endParaRPr lang="ru-RU" sz="1500" dirty="0">
              <a:solidFill>
                <a:schemeClr val="tx2">
                  <a:lumMod val="75000"/>
                </a:schemeClr>
              </a:solidFill>
              <a:latin typeface="Verdana" panose="020B0604030504040204" pitchFamily="34" charset="0"/>
              <a:ea typeface="Verdana" panose="020B0604030504040204" pitchFamily="34" charset="0"/>
            </a:endParaRPr>
          </a:p>
          <a:p>
            <a:pPr marL="324000" lvl="0" indent="-230400">
              <a:lnSpc>
                <a:spcPct val="65000"/>
              </a:lnSpc>
              <a:spcBef>
                <a:spcPts val="1800"/>
              </a:spcBef>
            </a:pPr>
            <a:r>
              <a:rPr lang="en-US" sz="1500" b="1" dirty="0">
                <a:solidFill>
                  <a:schemeClr val="tx2">
                    <a:lumMod val="75000"/>
                  </a:schemeClr>
                </a:solidFill>
                <a:latin typeface="Verdana" panose="020B0604030504040204" pitchFamily="34" charset="0"/>
                <a:ea typeface="Verdana" panose="020B0604030504040204" pitchFamily="34" charset="0"/>
              </a:rPr>
              <a:t>14 new modules in English</a:t>
            </a:r>
            <a:r>
              <a:rPr lang="en-US" sz="1500" dirty="0">
                <a:solidFill>
                  <a:schemeClr val="tx2">
                    <a:lumMod val="75000"/>
                  </a:schemeClr>
                </a:solidFill>
                <a:latin typeface="Verdana" panose="020B0604030504040204" pitchFamily="34" charset="0"/>
                <a:ea typeface="Verdana" panose="020B0604030504040204" pitchFamily="34" charset="0"/>
              </a:rPr>
              <a:t>(Dental Care, Midwifery, Physiotherapy, Nutrition)</a:t>
            </a:r>
            <a:r>
              <a:rPr lang="bg-BG" sz="1500" dirty="0">
                <a:solidFill>
                  <a:schemeClr val="tx2">
                    <a:lumMod val="75000"/>
                  </a:schemeClr>
                </a:solidFill>
                <a:latin typeface="Verdana" panose="020B0604030504040204" pitchFamily="34" charset="0"/>
                <a:ea typeface="Verdana" panose="020B0604030504040204" pitchFamily="34" charset="0"/>
              </a:rPr>
              <a:t>;</a:t>
            </a:r>
          </a:p>
          <a:p>
            <a:pPr marL="324000" lvl="0" indent="-230400">
              <a:lnSpc>
                <a:spcPct val="65000"/>
              </a:lnSpc>
              <a:spcBef>
                <a:spcPts val="1800"/>
              </a:spcBef>
            </a:pPr>
            <a:r>
              <a:rPr lang="en-US" sz="1500" b="1" dirty="0">
                <a:solidFill>
                  <a:schemeClr val="tx2">
                    <a:lumMod val="75000"/>
                  </a:schemeClr>
                </a:solidFill>
                <a:latin typeface="Verdana" panose="020B0604030504040204" pitchFamily="34" charset="0"/>
                <a:ea typeface="Verdana" panose="020B0604030504040204" pitchFamily="34" charset="0"/>
              </a:rPr>
              <a:t>10 modules in German </a:t>
            </a:r>
            <a:r>
              <a:rPr lang="en-US" sz="1500" dirty="0">
                <a:solidFill>
                  <a:schemeClr val="tx2">
                    <a:lumMod val="75000"/>
                  </a:schemeClr>
                </a:solidFill>
                <a:latin typeface="Verdana" panose="020B0604030504040204" pitchFamily="34" charset="0"/>
                <a:ea typeface="Verdana" panose="020B0604030504040204" pitchFamily="34" charset="0"/>
              </a:rPr>
              <a:t>(adaptations and brand new topics)</a:t>
            </a:r>
            <a:r>
              <a:rPr lang="bg-BG" sz="1500" dirty="0">
                <a:solidFill>
                  <a:schemeClr val="tx2">
                    <a:lumMod val="75000"/>
                  </a:schemeClr>
                </a:solidFill>
                <a:latin typeface="Verdana" panose="020B0604030504040204" pitchFamily="34" charset="0"/>
                <a:ea typeface="Verdana" panose="020B0604030504040204" pitchFamily="34" charset="0"/>
              </a:rPr>
              <a:t>;</a:t>
            </a:r>
            <a:endParaRPr lang="ru-RU" sz="1500" dirty="0">
              <a:solidFill>
                <a:schemeClr val="tx2">
                  <a:lumMod val="75000"/>
                </a:schemeClr>
              </a:solidFill>
              <a:latin typeface="Verdana" panose="020B0604030504040204" pitchFamily="34" charset="0"/>
              <a:ea typeface="Verdana" panose="020B0604030504040204" pitchFamily="34" charset="0"/>
            </a:endParaRPr>
          </a:p>
          <a:p>
            <a:pPr marL="324000" lvl="0" indent="-230400">
              <a:lnSpc>
                <a:spcPct val="65000"/>
              </a:lnSpc>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New </a:t>
            </a:r>
            <a:r>
              <a:rPr lang="en-US" sz="1500" b="1" dirty="0">
                <a:solidFill>
                  <a:schemeClr val="tx2">
                    <a:lumMod val="75000"/>
                  </a:schemeClr>
                </a:solidFill>
                <a:latin typeface="Verdana" panose="020B0604030504040204" pitchFamily="34" charset="0"/>
                <a:ea typeface="Verdana" panose="020B0604030504040204" pitchFamily="34" charset="0"/>
              </a:rPr>
              <a:t>interactive</a:t>
            </a:r>
            <a:r>
              <a:rPr lang="en-US" sz="1500" dirty="0">
                <a:solidFill>
                  <a:schemeClr val="tx2">
                    <a:lumMod val="75000"/>
                  </a:schemeClr>
                </a:solidFill>
                <a:latin typeface="Verdana" panose="020B0604030504040204" pitchFamily="34" charset="0"/>
                <a:ea typeface="Verdana" panose="020B0604030504040204" pitchFamily="34" charset="0"/>
              </a:rPr>
              <a:t> Moodle features</a:t>
            </a:r>
            <a:r>
              <a:rPr lang="bg-BG" sz="1500" dirty="0">
                <a:solidFill>
                  <a:schemeClr val="tx2">
                    <a:lumMod val="75000"/>
                  </a:schemeClr>
                </a:solidFill>
                <a:latin typeface="Verdana" panose="020B0604030504040204" pitchFamily="34" charset="0"/>
                <a:ea typeface="Verdana" panose="020B0604030504040204" pitchFamily="34" charset="0"/>
              </a:rPr>
              <a:t>;</a:t>
            </a:r>
          </a:p>
          <a:p>
            <a:pPr marL="324000" lvl="0" indent="-230400">
              <a:lnSpc>
                <a:spcPct val="65000"/>
              </a:lnSpc>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Improved audio and more </a:t>
            </a:r>
            <a:r>
              <a:rPr lang="en-US" sz="1500" b="1" dirty="0">
                <a:solidFill>
                  <a:schemeClr val="tx2">
                    <a:lumMod val="75000"/>
                  </a:schemeClr>
                </a:solidFill>
                <a:latin typeface="Verdana" panose="020B0604030504040204" pitchFamily="34" charset="0"/>
                <a:ea typeface="Verdana" panose="020B0604030504040204" pitchFamily="34" charset="0"/>
              </a:rPr>
              <a:t>videos</a:t>
            </a:r>
            <a:r>
              <a:rPr lang="bg-BG" sz="1500" b="1" dirty="0">
                <a:solidFill>
                  <a:schemeClr val="tx2">
                    <a:lumMod val="75000"/>
                  </a:schemeClr>
                </a:solidFill>
                <a:latin typeface="Verdana" panose="020B0604030504040204" pitchFamily="34" charset="0"/>
                <a:ea typeface="Verdana" panose="020B0604030504040204" pitchFamily="34" charset="0"/>
              </a:rPr>
              <a:t>;</a:t>
            </a:r>
          </a:p>
          <a:p>
            <a:pPr marL="324000" lvl="0" indent="-230400">
              <a:lnSpc>
                <a:spcPct val="65000"/>
              </a:lnSpc>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Development of the platform and the application with </a:t>
            </a:r>
            <a:r>
              <a:rPr lang="en-US" sz="1500" b="1" dirty="0">
                <a:solidFill>
                  <a:schemeClr val="tx2">
                    <a:lumMod val="75000"/>
                  </a:schemeClr>
                </a:solidFill>
                <a:latin typeface="Verdana" panose="020B0604030504040204" pitchFamily="34" charset="0"/>
                <a:ea typeface="Verdana" panose="020B0604030504040204" pitchFamily="34" charset="0"/>
              </a:rPr>
              <a:t>the </a:t>
            </a:r>
            <a:r>
              <a:rPr lang="en-US" sz="1500" b="1" dirty="0" smtClean="0">
                <a:solidFill>
                  <a:schemeClr val="tx2">
                    <a:lumMod val="75000"/>
                  </a:schemeClr>
                </a:solidFill>
                <a:latin typeface="Verdana" panose="020B0604030504040204" pitchFamily="34" charset="0"/>
                <a:ea typeface="Verdana" panose="020B0604030504040204" pitchFamily="34" charset="0"/>
              </a:rPr>
              <a:t>latest </a:t>
            </a:r>
            <a:r>
              <a:rPr lang="en-US" sz="1500" dirty="0">
                <a:solidFill>
                  <a:schemeClr val="tx2">
                    <a:lumMod val="75000"/>
                  </a:schemeClr>
                </a:solidFill>
                <a:latin typeface="Verdana" panose="020B0604030504040204" pitchFamily="34" charset="0"/>
                <a:ea typeface="Verdana" panose="020B0604030504040204" pitchFamily="34" charset="0"/>
              </a:rPr>
              <a:t>version of Moodle</a:t>
            </a:r>
            <a:r>
              <a:rPr lang="ru-RU" sz="1500" dirty="0">
                <a:solidFill>
                  <a:schemeClr val="tx2">
                    <a:lumMod val="75000"/>
                  </a:schemeClr>
                </a:solidFill>
                <a:latin typeface="Verdana" panose="020B0604030504040204" pitchFamily="34" charset="0"/>
                <a:ea typeface="Verdana" panose="020B0604030504040204" pitchFamily="34" charset="0"/>
              </a:rPr>
              <a:t>;</a:t>
            </a:r>
          </a:p>
          <a:p>
            <a:pPr marL="324000" lvl="0" indent="-230400">
              <a:lnSpc>
                <a:spcPct val="65000"/>
              </a:lnSpc>
              <a:spcBef>
                <a:spcPts val="1800"/>
              </a:spcBef>
            </a:pPr>
            <a:r>
              <a:rPr lang="en-US" sz="1500" dirty="0">
                <a:solidFill>
                  <a:schemeClr val="tx2">
                    <a:lumMod val="75000"/>
                  </a:schemeClr>
                </a:solidFill>
                <a:latin typeface="Verdana" panose="020B0604030504040204" pitchFamily="34" charset="0"/>
                <a:ea typeface="Verdana" panose="020B0604030504040204" pitchFamily="34" charset="0"/>
              </a:rPr>
              <a:t>Improved textbook </a:t>
            </a:r>
            <a:r>
              <a:rPr lang="en-US" sz="1500" b="1" dirty="0">
                <a:solidFill>
                  <a:schemeClr val="tx2">
                    <a:lumMod val="75000"/>
                  </a:schemeClr>
                </a:solidFill>
                <a:latin typeface="Verdana" panose="020B0604030504040204" pitchFamily="34" charset="0"/>
                <a:ea typeface="Verdana" panose="020B0604030504040204" pitchFamily="34" charset="0"/>
              </a:rPr>
              <a:t>design</a:t>
            </a:r>
            <a:r>
              <a:rPr lang="bg-BG" sz="1500" b="1" dirty="0">
                <a:solidFill>
                  <a:schemeClr val="tx2">
                    <a:lumMod val="75000"/>
                  </a:schemeClr>
                </a:solidFill>
                <a:latin typeface="Verdana" panose="020B0604030504040204" pitchFamily="34" charset="0"/>
                <a:ea typeface="Verdana" panose="020B0604030504040204" pitchFamily="34" charset="0"/>
              </a:rPr>
              <a:t>.</a:t>
            </a:r>
            <a:r>
              <a:rPr lang="ru-RU" sz="1500" dirty="0">
                <a:solidFill>
                  <a:schemeClr val="tx2">
                    <a:lumMod val="75000"/>
                  </a:schemeClr>
                </a:solidFill>
                <a:latin typeface="Verdana" panose="020B0604030504040204" pitchFamily="34" charset="0"/>
                <a:ea typeface="Verdana" panose="020B0604030504040204" pitchFamily="34" charset="0"/>
              </a:rPr>
              <a:t> </a:t>
            </a:r>
            <a:endParaRPr lang="en-US" sz="1500" dirty="0">
              <a:solidFill>
                <a:schemeClr val="tx2">
                  <a:lumMod val="75000"/>
                </a:schemeClr>
              </a:solidFill>
              <a:latin typeface="Verdana" panose="020B0604030504040204" pitchFamily="34" charset="0"/>
              <a:ea typeface="Verdana" panose="020B0604030504040204" pitchFamily="34" charset="0"/>
            </a:endParaRPr>
          </a:p>
        </p:txBody>
      </p:sp>
      <p:sp>
        <p:nvSpPr>
          <p:cNvPr id="9"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8" name="Rectangle 7"/>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41216623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765290751"/>
              </p:ext>
            </p:extLst>
          </p:nvPr>
        </p:nvGraphicFramePr>
        <p:xfrm>
          <a:off x="1775520" y="1988840"/>
          <a:ext cx="8568952" cy="4056128"/>
        </p:xfrm>
        <a:graphic>
          <a:graphicData uri="http://schemas.openxmlformats.org/drawingml/2006/table">
            <a:tbl>
              <a:tblPr firstRow="1" bandRow="1">
                <a:tableStyleId>{5C22544A-7EE6-4342-B048-85BDC9FD1C3A}</a:tableStyleId>
              </a:tblPr>
              <a:tblGrid>
                <a:gridCol w="4248471">
                  <a:extLst>
                    <a:ext uri="{9D8B030D-6E8A-4147-A177-3AD203B41FA5}">
                      <a16:colId xmlns:a16="http://schemas.microsoft.com/office/drawing/2014/main" val="1567838987"/>
                    </a:ext>
                  </a:extLst>
                </a:gridCol>
                <a:gridCol w="4320481">
                  <a:extLst>
                    <a:ext uri="{9D8B030D-6E8A-4147-A177-3AD203B41FA5}">
                      <a16:colId xmlns:a16="http://schemas.microsoft.com/office/drawing/2014/main" val="1782899697"/>
                    </a:ext>
                  </a:extLst>
                </a:gridCol>
              </a:tblGrid>
              <a:tr h="342079">
                <a:tc>
                  <a:txBody>
                    <a:bodyPr/>
                    <a:lstStyle/>
                    <a:p>
                      <a:pPr algn="ctr"/>
                      <a:r>
                        <a:rPr lang="en-US" dirty="0" smtClean="0"/>
                        <a:t>English</a:t>
                      </a:r>
                      <a:endParaRPr lang="en-US" dirty="0"/>
                    </a:p>
                  </a:txBody>
                  <a:tcPr/>
                </a:tc>
                <a:tc>
                  <a:txBody>
                    <a:bodyPr/>
                    <a:lstStyle/>
                    <a:p>
                      <a:pPr algn="ctr"/>
                      <a:r>
                        <a:rPr lang="en-US" dirty="0" smtClean="0"/>
                        <a:t>German</a:t>
                      </a:r>
                      <a:endParaRPr lang="en-US" dirty="0"/>
                    </a:p>
                  </a:txBody>
                  <a:tcPr/>
                </a:tc>
                <a:extLst>
                  <a:ext uri="{0D108BD9-81ED-4DB2-BD59-A6C34878D82A}">
                    <a16:rowId xmlns:a16="http://schemas.microsoft.com/office/drawing/2014/main" val="2864688975"/>
                  </a:ext>
                </a:extLst>
              </a:tr>
              <a:tr h="3690368">
                <a:tc>
                  <a:txBody>
                    <a:bodyPr/>
                    <a:lstStyle/>
                    <a:p>
                      <a:r>
                        <a:rPr lang="en-US" sz="1600" b="1" kern="1200" dirty="0" smtClean="0">
                          <a:solidFill>
                            <a:schemeClr val="accent2">
                              <a:lumMod val="75000"/>
                            </a:schemeClr>
                          </a:solidFill>
                          <a:effectLst/>
                          <a:latin typeface="+mn-lt"/>
                          <a:ea typeface="+mn-ea"/>
                          <a:cs typeface="+mn-cs"/>
                        </a:rPr>
                        <a:t>1 Dental Care</a:t>
                      </a:r>
                    </a:p>
                    <a:p>
                      <a:r>
                        <a:rPr lang="en-US" sz="1600" b="1" kern="1200" dirty="0" smtClean="0">
                          <a:solidFill>
                            <a:schemeClr val="accent2">
                              <a:lumMod val="75000"/>
                            </a:schemeClr>
                          </a:solidFill>
                          <a:effectLst/>
                          <a:latin typeface="+mn-lt"/>
                          <a:ea typeface="+mn-ea"/>
                          <a:cs typeface="+mn-cs"/>
                        </a:rPr>
                        <a:t>2 Mental Health, Psychiatric Care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3 Midwifery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4 Palliative Care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5 Pediatrics</a:t>
                      </a:r>
                      <a:endParaRPr lang="en-US" sz="1600" kern="1200" dirty="0" smtClean="0">
                        <a:solidFill>
                          <a:schemeClr val="accent2">
                            <a:lumMod val="75000"/>
                          </a:schemeClr>
                        </a:solidFill>
                        <a:effectLst/>
                        <a:latin typeface="+mn-lt"/>
                        <a:ea typeface="+mn-ea"/>
                        <a:cs typeface="+mn-cs"/>
                      </a:endParaRPr>
                    </a:p>
                    <a:p>
                      <a:r>
                        <a:rPr lang="en-US" sz="1600" b="1" u="none" strike="noStrike" kern="1200" dirty="0" smtClean="0">
                          <a:solidFill>
                            <a:schemeClr val="accent2">
                              <a:lumMod val="75000"/>
                            </a:schemeClr>
                          </a:solidFill>
                          <a:effectLst/>
                          <a:latin typeface="+mn-lt"/>
                          <a:ea typeface="+mn-ea"/>
                          <a:cs typeface="+mn-cs"/>
                        </a:rPr>
                        <a:t>6 Effective patient communication</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7 Physiotherapy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8 Emergency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9 Social Care in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10 Care for the Elderly</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11 Family Medicine</a:t>
                      </a:r>
                      <a:endParaRPr lang="en-US" sz="1600" kern="1200" dirty="0" smtClean="0">
                        <a:solidFill>
                          <a:schemeClr val="accent2">
                            <a:lumMod val="75000"/>
                          </a:schemeClr>
                        </a:solidFill>
                        <a:effectLst/>
                        <a:latin typeface="+mn-lt"/>
                        <a:ea typeface="+mn-ea"/>
                        <a:cs typeface="+mn-cs"/>
                      </a:endParaRPr>
                    </a:p>
                    <a:p>
                      <a:r>
                        <a:rPr lang="en-US" sz="1600" b="1" kern="1200" dirty="0" smtClean="0">
                          <a:solidFill>
                            <a:schemeClr val="accent2">
                              <a:lumMod val="75000"/>
                            </a:schemeClr>
                          </a:solidFill>
                          <a:effectLst/>
                          <a:latin typeface="+mn-lt"/>
                          <a:ea typeface="+mn-ea"/>
                          <a:cs typeface="+mn-cs"/>
                        </a:rPr>
                        <a:t>12 Dietetics and Nutrition</a:t>
                      </a:r>
                      <a:endParaRPr lang="en-US" sz="1600" kern="1200" dirty="0" smtClean="0">
                        <a:solidFill>
                          <a:schemeClr val="accent2">
                            <a:lumMod val="75000"/>
                          </a:schemeClr>
                        </a:solidFill>
                        <a:effectLst/>
                        <a:latin typeface="+mn-lt"/>
                        <a:ea typeface="+mn-ea"/>
                        <a:cs typeface="+mn-cs"/>
                      </a:endParaRPr>
                    </a:p>
                    <a:p>
                      <a:endParaRPr lang="en-US" sz="1600" dirty="0"/>
                    </a:p>
                  </a:txBody>
                  <a:tcPr/>
                </a:tc>
                <a:tc>
                  <a:txBody>
                    <a:bodyPr/>
                    <a:lstStyle/>
                    <a:p>
                      <a:r>
                        <a:rPr lang="en-US" sz="1600" b="1" kern="1200" dirty="0" smtClean="0">
                          <a:solidFill>
                            <a:schemeClr val="dk1"/>
                          </a:solidFill>
                          <a:effectLst/>
                          <a:latin typeface="+mn-lt"/>
                          <a:ea typeface="+mn-ea"/>
                          <a:cs typeface="+mn-cs"/>
                        </a:rPr>
                        <a:t> </a:t>
                      </a:r>
                      <a:r>
                        <a:rPr lang="de-DE" sz="1600" b="1" u="none" strike="noStrike" kern="1200" dirty="0" smtClean="0">
                          <a:solidFill>
                            <a:schemeClr val="tx2">
                              <a:lumMod val="75000"/>
                            </a:schemeClr>
                          </a:solidFill>
                          <a:effectLst/>
                          <a:latin typeface="+mn-lt"/>
                          <a:ea typeface="+mn-ea"/>
                          <a:cs typeface="+mn-cs"/>
                        </a:rPr>
                        <a:t>1 Arbeiten in Deutschland - Kranken - und Altenpflege</a:t>
                      </a:r>
                      <a:endParaRPr lang="en-US" sz="1600" b="1"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2 Naturheilkunde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3 Wann kommt das Baby? Geburtshilfe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4 Medikation</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5 Altenpflege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6 Anamnesegespräch</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7 Hilfsmittel der häuslichen Pflege</a:t>
                      </a:r>
                    </a:p>
                    <a:p>
                      <a:r>
                        <a:rPr lang="de-DE" sz="1600" b="1" kern="1200" dirty="0" smtClean="0">
                          <a:solidFill>
                            <a:schemeClr val="tx2">
                              <a:lumMod val="75000"/>
                            </a:schemeClr>
                          </a:solidFill>
                          <a:effectLst/>
                          <a:latin typeface="+mn-lt"/>
                          <a:ea typeface="+mn-ea"/>
                          <a:cs typeface="+mn-cs"/>
                        </a:rPr>
                        <a:t> 8 Warum brauchen wir interkulturelle   Kompetenz in der Alten- und Krankenpflege?</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9 Was heißt es, interkulturell kompetent zu sein?</a:t>
                      </a:r>
                      <a:endParaRPr lang="en-US" sz="1600" kern="1200" dirty="0" smtClean="0">
                        <a:solidFill>
                          <a:schemeClr val="tx2">
                            <a:lumMod val="75000"/>
                          </a:schemeClr>
                        </a:solidFill>
                        <a:effectLst/>
                        <a:latin typeface="+mn-lt"/>
                        <a:ea typeface="+mn-ea"/>
                        <a:cs typeface="+mn-cs"/>
                      </a:endParaRPr>
                    </a:p>
                    <a:p>
                      <a:r>
                        <a:rPr lang="de-DE" sz="1600" b="1" kern="1200" dirty="0" smtClean="0">
                          <a:solidFill>
                            <a:schemeClr val="tx2">
                              <a:lumMod val="75000"/>
                            </a:schemeClr>
                          </a:solidFill>
                          <a:effectLst/>
                          <a:latin typeface="+mn-lt"/>
                          <a:ea typeface="+mn-ea"/>
                          <a:cs typeface="+mn-cs"/>
                        </a:rPr>
                        <a:t> 10 Wie unterscheiden sich Kulturen?</a:t>
                      </a:r>
                      <a:endParaRPr lang="en-US" sz="1600" kern="1200" dirty="0" smtClean="0">
                        <a:solidFill>
                          <a:schemeClr val="tx2">
                            <a:lumMod val="75000"/>
                          </a:schemeClr>
                        </a:solidFill>
                        <a:effectLst/>
                        <a:latin typeface="+mn-lt"/>
                        <a:ea typeface="+mn-ea"/>
                        <a:cs typeface="+mn-cs"/>
                      </a:endParaRPr>
                    </a:p>
                    <a:p>
                      <a:endParaRPr lang="en-US" sz="1600" dirty="0">
                        <a:solidFill>
                          <a:schemeClr val="tx2">
                            <a:lumMod val="75000"/>
                          </a:schemeClr>
                        </a:solidFill>
                      </a:endParaRPr>
                    </a:p>
                  </a:txBody>
                  <a:tcPr/>
                </a:tc>
                <a:extLst>
                  <a:ext uri="{0D108BD9-81ED-4DB2-BD59-A6C34878D82A}">
                    <a16:rowId xmlns:a16="http://schemas.microsoft.com/office/drawing/2014/main" val="351491120"/>
                  </a:ext>
                </a:extLst>
              </a:tr>
            </a:tbl>
          </a:graphicData>
        </a:graphic>
      </p:graphicFrame>
      <p:sp>
        <p:nvSpPr>
          <p:cNvPr id="6" name="Title 1"/>
          <p:cNvSpPr>
            <a:spLocks noGrp="1"/>
          </p:cNvSpPr>
          <p:nvPr>
            <p:ph type="title"/>
          </p:nvPr>
        </p:nvSpPr>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9" name="Rectangle 8"/>
          <p:cNvSpPr/>
          <p:nvPr/>
        </p:nvSpPr>
        <p:spPr>
          <a:xfrm>
            <a:off x="5412223" y="1535203"/>
            <a:ext cx="1350050" cy="369332"/>
          </a:xfrm>
          <a:prstGeom prst="rect">
            <a:avLst/>
          </a:prstGeom>
        </p:spPr>
        <p:txBody>
          <a:bodyPr wrap="none">
            <a:spAutoFit/>
          </a:bodyPr>
          <a:lstStyle/>
          <a:p>
            <a:r>
              <a:rPr lang="en-US" b="1" dirty="0" smtClean="0">
                <a:solidFill>
                  <a:schemeClr val="tx2">
                    <a:lumMod val="75000"/>
                  </a:schemeClr>
                </a:solidFill>
                <a:latin typeface="Verdana" panose="020B0604030504040204" pitchFamily="34" charset="0"/>
                <a:ea typeface="Verdana" panose="020B0604030504040204" pitchFamily="34" charset="0"/>
              </a:rPr>
              <a:t>Modules</a:t>
            </a:r>
            <a:r>
              <a:rPr lang="bg-BG" b="1" dirty="0" smtClean="0">
                <a:solidFill>
                  <a:schemeClr val="tx2">
                    <a:lumMod val="75000"/>
                  </a:schemeClr>
                </a:solidFill>
                <a:latin typeface="Verdana" panose="020B0604030504040204" pitchFamily="34" charset="0"/>
                <a:ea typeface="Verdana" panose="020B0604030504040204" pitchFamily="34" charset="0"/>
              </a:rPr>
              <a:t>:</a:t>
            </a:r>
            <a:endParaRPr lang="bg-BG" b="1" dirty="0">
              <a:solidFill>
                <a:schemeClr val="tx2">
                  <a:lumMod val="75000"/>
                </a:schemeClr>
              </a:solidFill>
              <a:latin typeface="Verdana" panose="020B0604030504040204" pitchFamily="34" charset="0"/>
              <a:ea typeface="Verdana" panose="020B060403050404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0" name="Rectangle 9"/>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562159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340769"/>
            <a:ext cx="10972800" cy="4785396"/>
          </a:xfrm>
        </p:spPr>
        <p:txBody>
          <a:bodyPr>
            <a:normAutofit/>
          </a:bodyPr>
          <a:lstStyle/>
          <a:p>
            <a:pPr marL="0" indent="0" algn="ctr">
              <a:buNone/>
            </a:pPr>
            <a:r>
              <a:rPr lang="en-US" sz="1800" b="1" dirty="0" smtClean="0">
                <a:solidFill>
                  <a:schemeClr val="accent1">
                    <a:lumMod val="50000"/>
                  </a:schemeClr>
                </a:solidFill>
                <a:latin typeface="Verdana" panose="020B0604030504040204" pitchFamily="34" charset="0"/>
                <a:ea typeface="Verdana" panose="020B0604030504040204" pitchFamily="34" charset="0"/>
              </a:rPr>
              <a:t>Structure of the individual modules</a:t>
            </a:r>
            <a:r>
              <a:rPr lang="bg-BG" sz="1800" b="1" dirty="0" smtClean="0">
                <a:solidFill>
                  <a:schemeClr val="accent1">
                    <a:lumMod val="50000"/>
                  </a:schemeClr>
                </a:solidFill>
                <a:latin typeface="Verdana" panose="020B0604030504040204" pitchFamily="34" charset="0"/>
                <a:ea typeface="Verdana" panose="020B0604030504040204" pitchFamily="34" charset="0"/>
              </a:rPr>
              <a:t>:</a:t>
            </a:r>
            <a:endParaRPr lang="en-US" sz="1800" b="1" dirty="0">
              <a:solidFill>
                <a:schemeClr val="accent1">
                  <a:lumMod val="50000"/>
                </a:schemeClr>
              </a:solidFill>
              <a:latin typeface="Verdana" panose="020B0604030504040204" pitchFamily="34" charset="0"/>
              <a:ea typeface="Verdana" panose="020B0604030504040204" pitchFamily="34" charset="0"/>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3409" r="8602" b="8156"/>
          <a:stretch/>
        </p:blipFill>
        <p:spPr bwMode="auto">
          <a:xfrm>
            <a:off x="1468402" y="1935643"/>
            <a:ext cx="5292338" cy="4138751"/>
          </a:xfrm>
          <a:prstGeom prst="rect">
            <a:avLst/>
          </a:prstGeom>
          <a:noFill/>
          <a:ln>
            <a:solidFill>
              <a:schemeClr val="bg1">
                <a:lumMod val="85000"/>
              </a:schemeClr>
            </a:solidFill>
          </a:ln>
          <a:extLst>
            <a:ext uri="{53640926-AAD7-44D8-BBD7-CCE9431645EC}">
              <a14:shadowObscured xmlns:a14="http://schemas.microsoft.com/office/drawing/2010/main"/>
            </a:ext>
          </a:extLst>
        </p:spPr>
      </p:pic>
      <p:pic>
        <p:nvPicPr>
          <p:cNvPr id="8" name="Picture 7"/>
          <p:cNvPicPr>
            <a:picLocks noChangeAspect="1"/>
          </p:cNvPicPr>
          <p:nvPr/>
        </p:nvPicPr>
        <p:blipFill>
          <a:blip r:embed="rId3"/>
          <a:stretch>
            <a:fillRect/>
          </a:stretch>
        </p:blipFill>
        <p:spPr>
          <a:xfrm>
            <a:off x="7000198" y="1935642"/>
            <a:ext cx="3786818" cy="4138751"/>
          </a:xfrm>
          <a:prstGeom prst="rect">
            <a:avLst/>
          </a:prstGeom>
          <a:ln>
            <a:solidFill>
              <a:schemeClr val="bg1">
                <a:lumMod val="85000"/>
              </a:schemeClr>
            </a:solidFill>
          </a:ln>
        </p:spPr>
      </p:pic>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18179877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1800" b="1" dirty="0" smtClean="0">
                <a:solidFill>
                  <a:schemeClr val="accent1">
                    <a:lumMod val="50000"/>
                  </a:schemeClr>
                </a:solidFill>
                <a:latin typeface="Verdana" panose="020B0604030504040204" pitchFamily="34" charset="0"/>
                <a:ea typeface="Verdana" panose="020B0604030504040204" pitchFamily="34" charset="0"/>
              </a:rPr>
              <a:t>Interactive exercises and tasks</a:t>
            </a:r>
            <a:r>
              <a:rPr lang="bg-BG" sz="1800" b="1" dirty="0" smtClean="0">
                <a:solidFill>
                  <a:schemeClr val="accent1">
                    <a:lumMod val="50000"/>
                  </a:schemeClr>
                </a:solidFill>
                <a:latin typeface="Verdana" panose="020B0604030504040204" pitchFamily="34" charset="0"/>
                <a:ea typeface="Verdana" panose="020B0604030504040204" pitchFamily="34" charset="0"/>
              </a:rPr>
              <a:t>:</a:t>
            </a:r>
            <a:endParaRPr lang="en-US" sz="1800" b="1" dirty="0">
              <a:solidFill>
                <a:schemeClr val="accent1">
                  <a:lumMod val="50000"/>
                </a:schemeClr>
              </a:solidFill>
              <a:latin typeface="Verdana" panose="020B0604030504040204" pitchFamily="34" charset="0"/>
              <a:ea typeface="Verdana" panose="020B0604030504040204" pitchFamily="34" charset="0"/>
            </a:endParaRPr>
          </a:p>
        </p:txBody>
      </p:sp>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grpSp>
        <p:nvGrpSpPr>
          <p:cNvPr id="2" name="Group 1"/>
          <p:cNvGrpSpPr/>
          <p:nvPr/>
        </p:nvGrpSpPr>
        <p:grpSpPr>
          <a:xfrm>
            <a:off x="585846" y="2178057"/>
            <a:ext cx="11020308" cy="3584122"/>
            <a:chOff x="609600" y="2202342"/>
            <a:chExt cx="11020308" cy="3584122"/>
          </a:xfrm>
        </p:grpSpPr>
        <p:pic>
          <p:nvPicPr>
            <p:cNvPr id="13" name="Picture 12"/>
            <p:cNvPicPr>
              <a:picLocks noChangeAspect="1"/>
            </p:cNvPicPr>
            <p:nvPr/>
          </p:nvPicPr>
          <p:blipFill rotWithShape="1">
            <a:blip r:embed="rId2"/>
            <a:srcRect l="23616" t="16818" r="30793" b="22635"/>
            <a:stretch/>
          </p:blipFill>
          <p:spPr>
            <a:xfrm>
              <a:off x="609600" y="2202342"/>
              <a:ext cx="4982344" cy="3584122"/>
            </a:xfrm>
            <a:prstGeom prst="rect">
              <a:avLst/>
            </a:prstGeom>
          </p:spPr>
        </p:pic>
        <p:pic>
          <p:nvPicPr>
            <p:cNvPr id="14" name="Picture 13"/>
            <p:cNvPicPr>
              <a:picLocks noChangeAspect="1"/>
            </p:cNvPicPr>
            <p:nvPr/>
          </p:nvPicPr>
          <p:blipFill rotWithShape="1">
            <a:blip r:embed="rId3"/>
            <a:srcRect l="23980" t="24352" r="31489" b="25124"/>
            <a:stretch/>
          </p:blipFill>
          <p:spPr>
            <a:xfrm>
              <a:off x="5797984" y="2202342"/>
              <a:ext cx="5831924" cy="3584122"/>
            </a:xfrm>
            <a:prstGeom prst="rect">
              <a:avLst/>
            </a:prstGeom>
          </p:spPr>
        </p:pic>
      </p:gr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1" name="Rectangle 10"/>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37460192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727848" y="2068231"/>
            <a:ext cx="6792661" cy="3179777"/>
            <a:chOff x="4864365" y="1515982"/>
            <a:chExt cx="6792661" cy="3179777"/>
          </a:xfrm>
        </p:grpSpPr>
        <p:pic>
          <p:nvPicPr>
            <p:cNvPr id="8" name="Picture 7" descr="C:\Users\merdjanov\Desktop\Konferenzen 2021\buch1.jpeg"/>
            <p:cNvPicPr/>
            <p:nvPr/>
          </p:nvPicPr>
          <p:blipFill rotWithShape="1">
            <a:blip r:embed="rId2" cstate="print">
              <a:extLst>
                <a:ext uri="{28A0092B-C50C-407E-A947-70E740481C1C}">
                  <a14:useLocalDpi xmlns:a14="http://schemas.microsoft.com/office/drawing/2010/main" val="0"/>
                </a:ext>
              </a:extLst>
            </a:blip>
            <a:srcRect l="9569" t="2087" r="6530" b="20764"/>
            <a:stretch/>
          </p:blipFill>
          <p:spPr bwMode="auto">
            <a:xfrm>
              <a:off x="4864365" y="1515982"/>
              <a:ext cx="2296417" cy="3178440"/>
            </a:xfrm>
            <a:prstGeom prst="rect">
              <a:avLst/>
            </a:prstGeom>
            <a:noFill/>
            <a:ln>
              <a:noFill/>
            </a:ln>
            <a:extLst>
              <a:ext uri="{53640926-AAD7-44D8-BBD7-CCE9431645EC}">
                <a14:shadowObscured xmlns:a14="http://schemas.microsoft.com/office/drawing/2010/main"/>
              </a:ext>
            </a:extLst>
          </p:spPr>
        </p:pic>
        <p:grpSp>
          <p:nvGrpSpPr>
            <p:cNvPr id="12" name="Group 11"/>
            <p:cNvGrpSpPr/>
            <p:nvPr/>
          </p:nvGrpSpPr>
          <p:grpSpPr>
            <a:xfrm>
              <a:off x="7421755" y="1515982"/>
              <a:ext cx="4235271" cy="3179777"/>
              <a:chOff x="7421755" y="1515982"/>
              <a:chExt cx="4235271" cy="3179777"/>
            </a:xfrm>
          </p:grpSpPr>
          <p:pic>
            <p:nvPicPr>
              <p:cNvPr id="7" name="Picture 6" descr="C:\Users\merdjanov\Downloads\20210518_130035.jpg"/>
              <p:cNvPicPr/>
              <p:nvPr/>
            </p:nvPicPr>
            <p:blipFill rotWithShape="1">
              <a:blip r:embed="rId3" cstate="print">
                <a:extLst>
                  <a:ext uri="{28A0092B-C50C-407E-A947-70E740481C1C}">
                    <a14:useLocalDpi xmlns:a14="http://schemas.microsoft.com/office/drawing/2010/main" val="0"/>
                  </a:ext>
                </a:extLst>
              </a:blip>
              <a:srcRect l="18711" t="28074" r="8082" b="20655"/>
              <a:stretch/>
            </p:blipFill>
            <p:spPr bwMode="auto">
              <a:xfrm rot="5400000">
                <a:off x="9266845" y="2305577"/>
                <a:ext cx="3179776" cy="1600587"/>
              </a:xfrm>
              <a:prstGeom prst="rect">
                <a:avLst/>
              </a:prstGeom>
              <a:noFill/>
              <a:ln>
                <a:noFill/>
              </a:ln>
              <a:extLst>
                <a:ext uri="{53640926-AAD7-44D8-BBD7-CCE9431645EC}">
                  <a14:shadowObscured xmlns:a14="http://schemas.microsoft.com/office/drawing/2010/main"/>
                </a:ext>
              </a:extLst>
            </p:spPr>
          </p:pic>
          <p:pic>
            <p:nvPicPr>
              <p:cNvPr id="9" name="Picture 8" descr="C:\Users\merdjanov\Desktop\Konferenzen 2021\buch.jpeg"/>
              <p:cNvPicPr/>
              <p:nvPr/>
            </p:nvPicPr>
            <p:blipFill rotWithShape="1">
              <a:blip r:embed="rId4" cstate="print">
                <a:extLst>
                  <a:ext uri="{28A0092B-C50C-407E-A947-70E740481C1C}">
                    <a14:useLocalDpi xmlns:a14="http://schemas.microsoft.com/office/drawing/2010/main" val="0"/>
                  </a:ext>
                </a:extLst>
              </a:blip>
              <a:srcRect l="8773" t="1275" r="11163" b="28134"/>
              <a:stretch/>
            </p:blipFill>
            <p:spPr bwMode="auto">
              <a:xfrm>
                <a:off x="7421755" y="1515982"/>
                <a:ext cx="2373712" cy="3178440"/>
              </a:xfrm>
              <a:prstGeom prst="rect">
                <a:avLst/>
              </a:prstGeom>
              <a:noFill/>
              <a:ln w="9525" cap="flat" cmpd="sng" algn="ctr">
                <a:solidFill>
                  <a:srgbClr val="5B9BD5"/>
                </a:solidFill>
                <a:prstDash val="solid"/>
                <a:round/>
                <a:headEnd type="none" w="med" len="med"/>
                <a:tailEnd type="none" w="med" len="med"/>
              </a:ln>
              <a:extLst>
                <a:ext uri="{53640926-AAD7-44D8-BBD7-CCE9431645EC}">
                  <a14:shadowObscured xmlns:a14="http://schemas.microsoft.com/office/drawing/2010/main"/>
                </a:ext>
              </a:extLst>
            </p:spPr>
          </p:pic>
        </p:grpSp>
      </p:grpSp>
      <p:sp>
        <p:nvSpPr>
          <p:cNvPr id="11" name="Content Placeholder 2"/>
          <p:cNvSpPr txBox="1">
            <a:spLocks/>
          </p:cNvSpPr>
          <p:nvPr/>
        </p:nvSpPr>
        <p:spPr>
          <a:xfrm>
            <a:off x="839416" y="1988840"/>
            <a:ext cx="3711562" cy="4343248"/>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1800" b="1" dirty="0">
                <a:solidFill>
                  <a:srgbClr val="1F497D">
                    <a:lumMod val="75000"/>
                  </a:srgbClr>
                </a:solidFill>
                <a:latin typeface="Verdana" panose="020B0604030504040204" pitchFamily="34" charset="0"/>
                <a:ea typeface="Verdana" panose="020B0604030504040204" pitchFamily="34" charset="0"/>
              </a:rPr>
              <a:t>Possibilities of </a:t>
            </a:r>
            <a:r>
              <a:rPr lang="en-US" sz="1800" b="1" dirty="0" smtClean="0">
                <a:solidFill>
                  <a:srgbClr val="1F497D">
                    <a:lumMod val="75000"/>
                  </a:srgbClr>
                </a:solidFill>
                <a:latin typeface="Verdana" panose="020B0604030504040204" pitchFamily="34" charset="0"/>
                <a:ea typeface="Verdana" panose="020B0604030504040204" pitchFamily="34" charset="0"/>
              </a:rPr>
              <a:t>use</a:t>
            </a:r>
            <a:endParaRPr lang="en-US" sz="1800" b="1"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Online platform</a:t>
            </a:r>
            <a:r>
              <a:rPr lang="en-US" sz="1400" dirty="0">
                <a:solidFill>
                  <a:srgbClr val="1F497D">
                    <a:lumMod val="75000"/>
                  </a:srgbClr>
                </a:solidFill>
                <a:latin typeface="Verdana" panose="020B0604030504040204" pitchFamily="34" charset="0"/>
                <a:ea typeface="Verdana" panose="020B0604030504040204" pitchFamily="34" charset="0"/>
              </a:rPr>
              <a:t>:</a:t>
            </a:r>
            <a:r>
              <a:rPr lang="bg-BG" sz="1400" dirty="0">
                <a:solidFill>
                  <a:srgbClr val="1F497D">
                    <a:lumMod val="75000"/>
                  </a:srgbClr>
                </a:solidFill>
                <a:latin typeface="Verdana" panose="020B0604030504040204" pitchFamily="34" charset="0"/>
                <a:ea typeface="Verdana" panose="020B0604030504040204" pitchFamily="34" charset="0"/>
              </a:rPr>
              <a:t> </a:t>
            </a:r>
            <a:r>
              <a:rPr lang="en-US" sz="1400" i="1" dirty="0">
                <a:solidFill>
                  <a:srgbClr val="1F497D">
                    <a:lumMod val="75000"/>
                  </a:srgbClr>
                </a:solidFill>
                <a:latin typeface="Verdana" panose="020B0604030504040204" pitchFamily="34" charset="0"/>
                <a:ea typeface="Verdana" panose="020B0604030504040204" pitchFamily="34" charset="0"/>
              </a:rPr>
              <a:t>help2project.eu/</a:t>
            </a:r>
            <a:r>
              <a:rPr lang="bg-BG" sz="1400" i="1" dirty="0">
                <a:solidFill>
                  <a:srgbClr val="1F497D">
                    <a:lumMod val="75000"/>
                  </a:srgbClr>
                </a:solidFill>
                <a:latin typeface="Verdana" panose="020B0604030504040204" pitchFamily="34" charset="0"/>
                <a:ea typeface="Verdana" panose="020B0604030504040204" pitchFamily="34" charset="0"/>
              </a:rPr>
              <a:t>М</a:t>
            </a:r>
            <a:r>
              <a:rPr lang="en-US" sz="1400" i="1" dirty="0" err="1">
                <a:solidFill>
                  <a:srgbClr val="1F497D">
                    <a:lumMod val="75000"/>
                  </a:srgbClr>
                </a:solidFill>
                <a:latin typeface="Verdana" panose="020B0604030504040204" pitchFamily="34" charset="0"/>
                <a:ea typeface="Verdana" panose="020B0604030504040204" pitchFamily="34" charset="0"/>
              </a:rPr>
              <a:t>oodle</a:t>
            </a:r>
            <a:r>
              <a:rPr lang="bg-BG" sz="1400" i="1" dirty="0">
                <a:solidFill>
                  <a:srgbClr val="1F497D">
                    <a:lumMod val="75000"/>
                  </a:srgbClr>
                </a:solidFill>
                <a:latin typeface="Verdana" panose="020B0604030504040204" pitchFamily="34" charset="0"/>
                <a:ea typeface="Verdana" panose="020B0604030504040204" pitchFamily="34" charset="0"/>
              </a:rPr>
              <a:t> </a:t>
            </a:r>
            <a:endParaRPr lang="en-US" sz="1400" i="1"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Mobile app</a:t>
            </a:r>
            <a:r>
              <a:rPr lang="en-US" sz="1400" dirty="0">
                <a:solidFill>
                  <a:srgbClr val="1F497D">
                    <a:lumMod val="75000"/>
                  </a:srgbClr>
                </a:solidFill>
                <a:latin typeface="Verdana" panose="020B0604030504040204" pitchFamily="34" charset="0"/>
                <a:ea typeface="Verdana" panose="020B0604030504040204" pitchFamily="34" charset="0"/>
              </a:rPr>
              <a:t>: Google Play (Android)</a:t>
            </a: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Printed version</a:t>
            </a: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PDF’s</a:t>
            </a:r>
            <a:r>
              <a:rPr lang="en-US" sz="1400" dirty="0">
                <a:solidFill>
                  <a:srgbClr val="1F497D">
                    <a:lumMod val="75000"/>
                  </a:srgbClr>
                </a:solidFill>
                <a:latin typeface="Verdana" panose="020B0604030504040204" pitchFamily="34" charset="0"/>
                <a:ea typeface="Verdana" panose="020B0604030504040204" pitchFamily="34" charset="0"/>
              </a:rPr>
              <a:t>: downloadable from platform</a:t>
            </a: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Media content: </a:t>
            </a:r>
            <a:r>
              <a:rPr lang="en-US" sz="1400" dirty="0">
                <a:solidFill>
                  <a:srgbClr val="1F497D">
                    <a:lumMod val="75000"/>
                  </a:srgbClr>
                </a:solidFill>
                <a:latin typeface="Verdana" panose="020B0604030504040204" pitchFamily="34" charset="0"/>
                <a:ea typeface="Verdana" panose="020B0604030504040204" pitchFamily="34" charset="0"/>
              </a:rPr>
              <a:t>downloadable from platform</a:t>
            </a:r>
            <a:endParaRPr lang="en-US" sz="1400" dirty="0">
              <a:solidFill>
                <a:prstClr val="black"/>
              </a:solidFill>
              <a:latin typeface="Verdana" panose="020B0604030504040204" pitchFamily="34" charset="0"/>
              <a:ea typeface="Verdana" panose="020B0604030504040204" pitchFamily="34" charset="0"/>
            </a:endParaRPr>
          </a:p>
          <a:p>
            <a:pPr marL="0" indent="0">
              <a:buNone/>
            </a:pPr>
            <a:endParaRPr lang="en-US" sz="1800" dirty="0">
              <a:solidFill>
                <a:schemeClr val="accent1">
                  <a:lumMod val="75000"/>
                </a:schemeClr>
              </a:solidFill>
            </a:endParaRPr>
          </a:p>
        </p:txBody>
      </p:sp>
      <p:sp>
        <p:nvSpPr>
          <p:cNvPr id="16"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14" name="Rectangle 13"/>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1396573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957408" y="2801834"/>
            <a:ext cx="3478685" cy="3035588"/>
          </a:xfrm>
          <a:prstGeom prst="rect">
            <a:avLst/>
          </a:prstGeom>
          <a:ln>
            <a:solidFill>
              <a:schemeClr val="bg1">
                <a:lumMod val="85000"/>
              </a:schemeClr>
            </a:solidFill>
          </a:ln>
        </p:spPr>
      </p:pic>
      <p:pic>
        <p:nvPicPr>
          <p:cNvPr id="8" name="Picture 7"/>
          <p:cNvPicPr>
            <a:picLocks noChangeAspect="1"/>
          </p:cNvPicPr>
          <p:nvPr/>
        </p:nvPicPr>
        <p:blipFill>
          <a:blip r:embed="rId3"/>
          <a:stretch>
            <a:fillRect/>
          </a:stretch>
        </p:blipFill>
        <p:spPr>
          <a:xfrm>
            <a:off x="8632550" y="1842227"/>
            <a:ext cx="2504010" cy="2250569"/>
          </a:xfrm>
          <a:prstGeom prst="rect">
            <a:avLst/>
          </a:prstGeom>
          <a:ln>
            <a:solidFill>
              <a:schemeClr val="bg1">
                <a:lumMod val="85000"/>
              </a:schemeClr>
            </a:solidFill>
          </a:ln>
        </p:spPr>
      </p:pic>
      <p:sp>
        <p:nvSpPr>
          <p:cNvPr id="10" name="Title 1"/>
          <p:cNvSpPr>
            <a:spLocks noGrp="1"/>
          </p:cNvSpPr>
          <p:nvPr>
            <p:ph type="title"/>
          </p:nvPr>
        </p:nvSpPr>
        <p:spPr>
          <a:xfrm>
            <a:off x="407368" y="275584"/>
            <a:ext cx="11413268" cy="1143000"/>
          </a:xfrm>
        </p:spPr>
        <p:txBody>
          <a:bodyPr>
            <a:noAutofit/>
          </a:bodyPr>
          <a:lstStyle/>
          <a:p>
            <a:r>
              <a:rPr lang="en-US" sz="2800" b="1" dirty="0">
                <a:solidFill>
                  <a:schemeClr val="tx2">
                    <a:lumMod val="60000"/>
                    <a:lumOff val="40000"/>
                  </a:schemeClr>
                </a:solidFill>
                <a:latin typeface="Verdana" panose="020B0604030504040204" pitchFamily="34" charset="0"/>
                <a:ea typeface="Verdana" panose="020B0604030504040204" pitchFamily="34" charset="0"/>
              </a:rPr>
              <a:t>HELP</a:t>
            </a:r>
            <a:r>
              <a:rPr lang="bg-BG" sz="2800" b="1" dirty="0">
                <a:solidFill>
                  <a:schemeClr val="tx2">
                    <a:lumMod val="60000"/>
                    <a:lumOff val="40000"/>
                  </a:schemeClr>
                </a:solidFill>
                <a:latin typeface="Verdana" panose="020B0604030504040204" pitchFamily="34" charset="0"/>
                <a:ea typeface="Verdana" panose="020B0604030504040204" pitchFamily="34" charset="0"/>
              </a:rPr>
              <a:t>2 – </a:t>
            </a:r>
            <a:r>
              <a:rPr lang="en-US" sz="2800" b="1" dirty="0">
                <a:solidFill>
                  <a:schemeClr val="tx2">
                    <a:lumMod val="60000"/>
                    <a:lumOff val="40000"/>
                  </a:schemeClr>
                </a:solidFill>
                <a:latin typeface="Verdana" panose="020B0604030504040204" pitchFamily="34" charset="0"/>
                <a:ea typeface="Verdana" panose="020B0604030504040204" pitchFamily="34" charset="0"/>
              </a:rPr>
              <a:t>H</a:t>
            </a:r>
            <a:r>
              <a:rPr lang="bg-BG" sz="2800" b="1" dirty="0">
                <a:solidFill>
                  <a:schemeClr val="tx2">
                    <a:lumMod val="60000"/>
                    <a:lumOff val="40000"/>
                  </a:schemeClr>
                </a:solidFill>
                <a:latin typeface="Verdana" panose="020B0604030504040204" pitchFamily="34" charset="0"/>
                <a:ea typeface="Verdana" panose="020B0604030504040204" pitchFamily="34" charset="0"/>
              </a:rPr>
              <a:t>е</a:t>
            </a:r>
            <a:r>
              <a:rPr lang="en-US" sz="2800" b="1" dirty="0" err="1">
                <a:solidFill>
                  <a:schemeClr val="tx2">
                    <a:lumMod val="60000"/>
                    <a:lumOff val="40000"/>
                  </a:schemeClr>
                </a:solidFill>
                <a:latin typeface="Verdana" panose="020B0604030504040204" pitchFamily="34" charset="0"/>
                <a:ea typeface="Verdana" panose="020B0604030504040204" pitchFamily="34" charset="0"/>
              </a:rPr>
              <a:t>althcare</a:t>
            </a:r>
            <a:r>
              <a:rPr lang="en-US" sz="2800" b="1" dirty="0">
                <a:solidFill>
                  <a:schemeClr val="tx2">
                    <a:lumMod val="60000"/>
                    <a:lumOff val="40000"/>
                  </a:schemeClr>
                </a:solidFill>
                <a:latin typeface="Verdana" panose="020B0604030504040204" pitchFamily="34" charset="0"/>
                <a:ea typeface="Verdana" panose="020B0604030504040204" pitchFamily="34" charset="0"/>
              </a:rPr>
              <a:t> Language Learning Programme</a:t>
            </a:r>
            <a:endParaRPr lang="en-US" sz="2800" dirty="0">
              <a:latin typeface="Verdana" panose="020B0604030504040204" pitchFamily="34" charset="0"/>
              <a:ea typeface="Verdana" panose="020B0604030504040204" pitchFamily="34" charset="0"/>
            </a:endParaRPr>
          </a:p>
        </p:txBody>
      </p:sp>
      <p:sp>
        <p:nvSpPr>
          <p:cNvPr id="11" name="Content Placeholder 2"/>
          <p:cNvSpPr txBox="1">
            <a:spLocks/>
          </p:cNvSpPr>
          <p:nvPr/>
        </p:nvSpPr>
        <p:spPr>
          <a:xfrm>
            <a:off x="839416" y="1916832"/>
            <a:ext cx="5400600" cy="4224651"/>
          </a:xfrm>
          <a:prstGeom prst="rect">
            <a:avLst/>
          </a:prstGeom>
          <a:ln>
            <a:no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en-US" sz="1800" b="1" dirty="0">
                <a:solidFill>
                  <a:srgbClr val="1F497D">
                    <a:lumMod val="75000"/>
                  </a:srgbClr>
                </a:solidFill>
                <a:latin typeface="Verdana" panose="020B0604030504040204" pitchFamily="34" charset="0"/>
                <a:ea typeface="Verdana" panose="020B0604030504040204" pitchFamily="34" charset="0"/>
              </a:rPr>
              <a:t>Advantages of the virtual courses</a:t>
            </a:r>
            <a:r>
              <a:rPr lang="bg-BG" sz="1800" b="1" dirty="0" smtClean="0">
                <a:solidFill>
                  <a:srgbClr val="1F497D">
                    <a:lumMod val="75000"/>
                  </a:srgbClr>
                </a:solidFill>
                <a:latin typeface="Verdana" panose="020B0604030504040204" pitchFamily="34" charset="0"/>
                <a:ea typeface="Verdana" panose="020B0604030504040204" pitchFamily="34" charset="0"/>
              </a:rPr>
              <a:t>:</a:t>
            </a:r>
            <a:endParaRPr lang="bg-BG" sz="1800" b="1"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dirty="0">
                <a:solidFill>
                  <a:srgbClr val="1F497D">
                    <a:lumMod val="75000"/>
                  </a:srgbClr>
                </a:solidFill>
                <a:latin typeface="Verdana" panose="020B0604030504040204" pitchFamily="34" charset="0"/>
                <a:ea typeface="Verdana" panose="020B0604030504040204" pitchFamily="34" charset="0"/>
              </a:rPr>
              <a:t>Easy for using</a:t>
            </a:r>
            <a:r>
              <a:rPr lang="ru-RU" sz="1400" dirty="0">
                <a:solidFill>
                  <a:srgbClr val="1F497D">
                    <a:lumMod val="75000"/>
                  </a:srgbClr>
                </a:solidFill>
                <a:latin typeface="Verdana" panose="020B0604030504040204" pitchFamily="34" charset="0"/>
                <a:ea typeface="Verdana" panose="020B0604030504040204" pitchFamily="34" charset="0"/>
              </a:rPr>
              <a:t>, </a:t>
            </a:r>
            <a:r>
              <a:rPr lang="en-US" sz="1400" dirty="0">
                <a:solidFill>
                  <a:srgbClr val="1F497D">
                    <a:lumMod val="75000"/>
                  </a:srgbClr>
                </a:solidFill>
                <a:latin typeface="Verdana" panose="020B0604030504040204" pitchFamily="34" charset="0"/>
                <a:ea typeface="Verdana" panose="020B0604030504040204" pitchFamily="34" charset="0"/>
              </a:rPr>
              <a:t> intuitive</a:t>
            </a:r>
            <a:r>
              <a:rPr lang="ru-RU" sz="1400" dirty="0">
                <a:solidFill>
                  <a:srgbClr val="1F497D">
                    <a:lumMod val="75000"/>
                  </a:srgbClr>
                </a:solidFill>
                <a:latin typeface="Verdana" panose="020B0604030504040204" pitchFamily="34" charset="0"/>
                <a:ea typeface="Verdana" panose="020B0604030504040204" pitchFamily="34" charset="0"/>
              </a:rPr>
              <a:t>, </a:t>
            </a:r>
            <a:r>
              <a:rPr lang="en-US" sz="1400" dirty="0">
                <a:solidFill>
                  <a:srgbClr val="1F497D">
                    <a:lumMod val="75000"/>
                  </a:srgbClr>
                </a:solidFill>
                <a:latin typeface="Verdana" panose="020B0604030504040204" pitchFamily="34" charset="0"/>
                <a:ea typeface="Verdana" panose="020B0604030504040204" pitchFamily="34" charset="0"/>
              </a:rPr>
              <a:t>suitable for self-learning</a:t>
            </a:r>
            <a:endParaRPr lang="ru-RU" sz="1400"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Online and offline access</a:t>
            </a:r>
            <a:endParaRPr lang="ru-RU" sz="1400" b="1"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International</a:t>
            </a:r>
            <a:r>
              <a:rPr lang="bg-BG" sz="1400" b="1" dirty="0">
                <a:solidFill>
                  <a:srgbClr val="1F497D">
                    <a:lumMod val="75000"/>
                  </a:srgbClr>
                </a:solidFill>
                <a:latin typeface="Verdana" panose="020B0604030504040204" pitchFamily="34" charset="0"/>
                <a:ea typeface="Verdana" panose="020B0604030504040204" pitchFamily="34" charset="0"/>
              </a:rPr>
              <a:t> </a:t>
            </a:r>
            <a:r>
              <a:rPr lang="en-US" sz="1400" b="1" dirty="0">
                <a:solidFill>
                  <a:srgbClr val="1F497D">
                    <a:lumMod val="75000"/>
                  </a:srgbClr>
                </a:solidFill>
                <a:latin typeface="Verdana" panose="020B0604030504040204" pitchFamily="34" charset="0"/>
                <a:ea typeface="Verdana" panose="020B0604030504040204" pitchFamily="34" charset="0"/>
              </a:rPr>
              <a:t>approach</a:t>
            </a:r>
            <a:endParaRPr lang="ru-RU" sz="1400"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dirty="0">
                <a:solidFill>
                  <a:srgbClr val="1F497D">
                    <a:lumMod val="75000"/>
                  </a:srgbClr>
                </a:solidFill>
                <a:latin typeface="Verdana" panose="020B0604030504040204" pitchFamily="34" charset="0"/>
                <a:ea typeface="Verdana" panose="020B0604030504040204" pitchFamily="34" charset="0"/>
              </a:rPr>
              <a:t>Medical and linguistic </a:t>
            </a:r>
            <a:r>
              <a:rPr lang="en-US" sz="1400" b="1" dirty="0">
                <a:solidFill>
                  <a:srgbClr val="1F497D">
                    <a:lumMod val="75000"/>
                  </a:srgbClr>
                </a:solidFill>
                <a:latin typeface="Verdana" panose="020B0604030504040204" pitchFamily="34" charset="0"/>
                <a:ea typeface="Verdana" panose="020B0604030504040204" pitchFamily="34" charset="0"/>
              </a:rPr>
              <a:t>expertise</a:t>
            </a:r>
            <a:endParaRPr lang="ru-RU" sz="1400" b="1"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b="1" dirty="0">
                <a:solidFill>
                  <a:srgbClr val="1F497D">
                    <a:lumMod val="75000"/>
                  </a:srgbClr>
                </a:solidFill>
                <a:latin typeface="Verdana" panose="020B0604030504040204" pitchFamily="34" charset="0"/>
                <a:ea typeface="Verdana" panose="020B0604030504040204" pitchFamily="34" charset="0"/>
              </a:rPr>
              <a:t>Sustainability</a:t>
            </a:r>
            <a:r>
              <a:rPr lang="ru-RU" sz="1400" dirty="0">
                <a:solidFill>
                  <a:srgbClr val="1F497D">
                    <a:lumMod val="75000"/>
                  </a:srgbClr>
                </a:solidFill>
                <a:latin typeface="Verdana" panose="020B0604030504040204" pitchFamily="34" charset="0"/>
                <a:ea typeface="Verdana" panose="020B0604030504040204" pitchFamily="34" charset="0"/>
              </a:rPr>
              <a:t> – 1</a:t>
            </a:r>
            <a:r>
              <a:rPr lang="en-US" sz="1400" dirty="0">
                <a:solidFill>
                  <a:srgbClr val="1F497D">
                    <a:lumMod val="75000"/>
                  </a:srgbClr>
                </a:solidFill>
                <a:latin typeface="Verdana" panose="020B0604030504040204" pitchFamily="34" charset="0"/>
                <a:ea typeface="Verdana" panose="020B0604030504040204" pitchFamily="34" charset="0"/>
              </a:rPr>
              <a:t>0 years</a:t>
            </a:r>
            <a:endParaRPr lang="ru-RU" sz="1400" dirty="0">
              <a:solidFill>
                <a:srgbClr val="1F497D">
                  <a:lumMod val="75000"/>
                </a:srgbClr>
              </a:solidFill>
              <a:latin typeface="Verdana" panose="020B0604030504040204" pitchFamily="34" charset="0"/>
              <a:ea typeface="Verdana" panose="020B0604030504040204" pitchFamily="34" charset="0"/>
            </a:endParaRPr>
          </a:p>
          <a:p>
            <a:pPr marL="324000" lvl="0" indent="-230400">
              <a:lnSpc>
                <a:spcPct val="90000"/>
              </a:lnSpc>
              <a:spcBef>
                <a:spcPts val="1800"/>
              </a:spcBef>
            </a:pPr>
            <a:r>
              <a:rPr lang="en-US" sz="1400" dirty="0">
                <a:solidFill>
                  <a:srgbClr val="1F497D">
                    <a:lumMod val="75000"/>
                  </a:srgbClr>
                </a:solidFill>
                <a:latin typeface="Verdana" panose="020B0604030504040204" pitchFamily="34" charset="0"/>
                <a:ea typeface="Verdana" panose="020B0604030504040204" pitchFamily="34" charset="0"/>
              </a:rPr>
              <a:t>Free downloading of all materials</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213" y="5897655"/>
            <a:ext cx="1022423" cy="702524"/>
          </a:xfrm>
          <a:prstGeom prst="rect">
            <a:avLst/>
          </a:prstGeom>
        </p:spPr>
      </p:pic>
      <p:sp>
        <p:nvSpPr>
          <p:cNvPr id="9" name="Rectangle 8"/>
          <p:cNvSpPr/>
          <p:nvPr/>
        </p:nvSpPr>
        <p:spPr>
          <a:xfrm flipV="1">
            <a:off x="0" y="6791492"/>
            <a:ext cx="12192000" cy="80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30052"/>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3"/>
          <p:cNvSpPr>
            <a:spLocks noGrp="1"/>
          </p:cNvSpPr>
          <p:nvPr>
            <p:ph type="ftr" sz="quarter" idx="11"/>
          </p:nvPr>
        </p:nvSpPr>
        <p:spPr>
          <a:xfrm>
            <a:off x="2351584" y="6309321"/>
            <a:ext cx="7560840" cy="412155"/>
          </a:xfrm>
        </p:spPr>
        <p:txBody>
          <a:bodyPr/>
          <a:lstStyle/>
          <a:p>
            <a:r>
              <a:rPr lang="en-US" dirty="0"/>
              <a:t>DIGITALIZATION AND INNOVATION IN EDUCATION AND </a:t>
            </a:r>
            <a:r>
              <a:rPr lang="en-US" dirty="0" smtClean="0"/>
              <a:t>SCIENCE</a:t>
            </a:r>
            <a:r>
              <a:rPr lang="ru-RU" dirty="0" smtClean="0"/>
              <a:t>, </a:t>
            </a:r>
            <a:r>
              <a:rPr lang="en-US" dirty="0" smtClean="0"/>
              <a:t>VARNA</a:t>
            </a:r>
            <a:r>
              <a:rPr lang="ru-RU" dirty="0" smtClean="0"/>
              <a:t> 8-10 </a:t>
            </a:r>
            <a:r>
              <a:rPr lang="en-US" dirty="0" smtClean="0"/>
              <a:t>JUNE</a:t>
            </a:r>
            <a:r>
              <a:rPr lang="ru-RU" dirty="0" smtClean="0"/>
              <a:t> 2021 </a:t>
            </a:r>
            <a:endParaRPr lang="es-ES" dirty="0"/>
          </a:p>
        </p:txBody>
      </p:sp>
    </p:spTree>
    <p:extLst>
      <p:ext uri="{BB962C8B-B14F-4D97-AF65-F5344CB8AC3E}">
        <p14:creationId xmlns:p14="http://schemas.microsoft.com/office/powerpoint/2010/main" val="1345830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3490</TotalTime>
  <Words>644</Words>
  <Application>Microsoft Office PowerPoint</Application>
  <PresentationFormat>Widescreen</PresentationFormat>
  <Paragraphs>105</Paragraphs>
  <Slides>12</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Verdana</vt:lpstr>
      <vt:lpstr>Tema de Office</vt:lpstr>
      <vt:lpstr> DIGITALIZATION AND INNOVATION IN EDUCATION AND SCIENCE </vt:lpstr>
      <vt:lpstr>PowerPoint Presentation</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lpstr>HELP2 – Hеalthcare Language Learning Programme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O4 - Production of online learning resource for Healthcare English Language Programme with intercultural competence</dc:title>
  <dc:creator>LM</dc:creator>
  <cp:lastModifiedBy>Иван Стоянов Мерджанов</cp:lastModifiedBy>
  <cp:revision>343</cp:revision>
  <dcterms:created xsi:type="dcterms:W3CDTF">2016-01-10T17:58:22Z</dcterms:created>
  <dcterms:modified xsi:type="dcterms:W3CDTF">2021-05-19T14:08:23Z</dcterms:modified>
</cp:coreProperties>
</file>