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14"/>
  </p:notesMasterIdLst>
  <p:handoutMasterIdLst>
    <p:handoutMasterId r:id="rId15"/>
  </p:handoutMasterIdLst>
  <p:sldIdLst>
    <p:sldId id="349" r:id="rId2"/>
    <p:sldId id="256" r:id="rId3"/>
    <p:sldId id="350" r:id="rId4"/>
    <p:sldId id="351" r:id="rId5"/>
    <p:sldId id="352" r:id="rId6"/>
    <p:sldId id="353" r:id="rId7"/>
    <p:sldId id="354" r:id="rId8"/>
    <p:sldId id="355" r:id="rId9"/>
    <p:sldId id="357" r:id="rId10"/>
    <p:sldId id="356" r:id="rId11"/>
    <p:sldId id="358" r:id="rId12"/>
    <p:sldId id="359" r:id="rId13"/>
  </p:sldIdLst>
  <p:sldSz cx="12192000" cy="6858000"/>
  <p:notesSz cx="6858000" cy="9144000"/>
  <p:defaultText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76092"/>
    <a:srgbClr val="2C4491"/>
    <a:srgbClr val="5296D2"/>
    <a:srgbClr val="4F81BD"/>
    <a:srgbClr val="556A8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43" autoAdjust="0"/>
    <p:restoredTop sz="94660"/>
  </p:normalViewPr>
  <p:slideViewPr>
    <p:cSldViewPr>
      <p:cViewPr varScale="1">
        <p:scale>
          <a:sx n="155" d="100"/>
          <a:sy n="155" d="100"/>
        </p:scale>
        <p:origin x="546" y="144"/>
      </p:cViewPr>
      <p:guideLst>
        <p:guide orient="horz" pos="2160"/>
        <p:guide pos="384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r>
              <a:rPr lang="ru-RU" smtClean="0"/>
              <a:t>ДИГИТАЛИЗАЦИЯ И ИНОВАЦИИ В ОБРАЗОВАНИЕТО И НАУКАТА</a:t>
            </a:r>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266FCB0C-752C-441D-B057-1FA61442D9F4}" type="datetimeFigureOut">
              <a:rPr lang="en-US" smtClean="0"/>
              <a:t>5/19/2021</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DE26C33A-C583-4234-8736-665AC154893F}" type="slidenum">
              <a:rPr lang="en-US" smtClean="0"/>
              <a:t>‹#›</a:t>
            </a:fld>
            <a:endParaRPr lang="en-US"/>
          </a:p>
        </p:txBody>
      </p:sp>
    </p:spTree>
    <p:extLst>
      <p:ext uri="{BB962C8B-B14F-4D97-AF65-F5344CB8AC3E}">
        <p14:creationId xmlns:p14="http://schemas.microsoft.com/office/powerpoint/2010/main" val="2726240694"/>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encabezado"/>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ru-RU" smtClean="0"/>
              <a:t>ДИГИТАЛИЗАЦИЯ И ИНОВАЦИИ В ОБРАЗОВАНИЕТО И НАУКАТА</a:t>
            </a:r>
            <a:endParaRPr lang="es-ES"/>
          </a:p>
        </p:txBody>
      </p:sp>
      <p:sp>
        <p:nvSpPr>
          <p:cNvPr id="3" name="2 Marcador de fecha"/>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EF32809-1450-4BD6-BE9A-1C3AC317B754}" type="datetimeFigureOut">
              <a:rPr lang="es-ES" smtClean="0"/>
              <a:pPr/>
              <a:t>19/05/2021</a:t>
            </a:fld>
            <a:endParaRPr lang="es-ES"/>
          </a:p>
        </p:txBody>
      </p:sp>
      <p:sp>
        <p:nvSpPr>
          <p:cNvPr id="4" name="3 Marcador de imagen de diapositiva"/>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s-ES"/>
          </a:p>
        </p:txBody>
      </p:sp>
      <p:sp>
        <p:nvSpPr>
          <p:cNvPr id="5" name="4 Marcador de notas"/>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6" name="5 Marcador de pie de página"/>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s-ES"/>
          </a:p>
        </p:txBody>
      </p:sp>
      <p:sp>
        <p:nvSpPr>
          <p:cNvPr id="7" name="6 Marcador de número de diapositiva"/>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B90212F-9B83-4B60-A1C9-108DE1CD6421}" type="slidenum">
              <a:rPr lang="es-ES" smtClean="0"/>
              <a:pPr/>
              <a:t>‹#›</a:t>
            </a:fld>
            <a:endParaRPr lang="es-ES"/>
          </a:p>
        </p:txBody>
      </p:sp>
    </p:spTree>
    <p:extLst>
      <p:ext uri="{BB962C8B-B14F-4D97-AF65-F5344CB8AC3E}">
        <p14:creationId xmlns:p14="http://schemas.microsoft.com/office/powerpoint/2010/main" val="219646983"/>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B90212F-9B83-4B60-A1C9-108DE1CD6421}" type="slidenum">
              <a:rPr lang="es-ES" smtClean="0"/>
              <a:pPr/>
              <a:t>1</a:t>
            </a:fld>
            <a:endParaRPr lang="es-ES"/>
          </a:p>
        </p:txBody>
      </p:sp>
    </p:spTree>
    <p:extLst>
      <p:ext uri="{BB962C8B-B14F-4D97-AF65-F5344CB8AC3E}">
        <p14:creationId xmlns:p14="http://schemas.microsoft.com/office/powerpoint/2010/main" val="258623732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a:xfrm>
            <a:off x="381000" y="685800"/>
            <a:ext cx="6096000" cy="3429000"/>
          </a:xfrm>
        </p:spPr>
      </p:sp>
      <p:sp>
        <p:nvSpPr>
          <p:cNvPr id="3" name="2 Marcador de notas"/>
          <p:cNvSpPr>
            <a:spLocks noGrp="1"/>
          </p:cNvSpPr>
          <p:nvPr>
            <p:ph type="body" idx="1"/>
          </p:nvPr>
        </p:nvSpPr>
        <p:spPr/>
        <p:txBody>
          <a:bodyPr/>
          <a:lstStyle/>
          <a:p>
            <a:endParaRPr lang="es-ES" dirty="0"/>
          </a:p>
        </p:txBody>
      </p:sp>
      <p:sp>
        <p:nvSpPr>
          <p:cNvPr id="4" name="3 Marcador de número de diapositiva"/>
          <p:cNvSpPr>
            <a:spLocks noGrp="1"/>
          </p:cNvSpPr>
          <p:nvPr>
            <p:ph type="sldNum" sz="quarter" idx="10"/>
          </p:nvPr>
        </p:nvSpPr>
        <p:spPr/>
        <p:txBody>
          <a:bodyPr/>
          <a:lstStyle/>
          <a:p>
            <a:fld id="{3B90212F-9B83-4B60-A1C9-108DE1CD6421}" type="slidenum">
              <a:rPr lang="es-ES" smtClean="0"/>
              <a:pPr/>
              <a:t>2</a:t>
            </a:fld>
            <a:endParaRPr lang="es-ES"/>
          </a:p>
        </p:txBody>
      </p:sp>
    </p:spTree>
    <p:extLst>
      <p:ext uri="{BB962C8B-B14F-4D97-AF65-F5344CB8AC3E}">
        <p14:creationId xmlns:p14="http://schemas.microsoft.com/office/powerpoint/2010/main" val="63026382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B90212F-9B83-4B60-A1C9-108DE1CD6421}" type="slidenum">
              <a:rPr lang="es-ES" smtClean="0"/>
              <a:pPr/>
              <a:t>3</a:t>
            </a:fld>
            <a:endParaRPr lang="es-ES"/>
          </a:p>
        </p:txBody>
      </p:sp>
    </p:spTree>
    <p:extLst>
      <p:ext uri="{BB962C8B-B14F-4D97-AF65-F5344CB8AC3E}">
        <p14:creationId xmlns:p14="http://schemas.microsoft.com/office/powerpoint/2010/main" val="363262328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914400" y="2130426"/>
            <a:ext cx="10363200" cy="1470025"/>
          </a:xfrm>
        </p:spPr>
        <p:txBody>
          <a:bodyPr/>
          <a:lstStyle/>
          <a:p>
            <a:r>
              <a:rPr lang="es-ES" smtClean="0"/>
              <a:t>Haga clic para modificar el estilo de título del patrón</a:t>
            </a:r>
            <a:endParaRPr lang="es-ES"/>
          </a:p>
        </p:txBody>
      </p:sp>
      <p:sp>
        <p:nvSpPr>
          <p:cNvPr id="3" name="2 Subtítulo"/>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smtClean="0"/>
              <a:t>Haga clic para modificar el estilo de subtítulo del patrón</a:t>
            </a:r>
            <a:endParaRPr lang="es-ES"/>
          </a:p>
        </p:txBody>
      </p:sp>
      <p:sp>
        <p:nvSpPr>
          <p:cNvPr id="4" name="3 Marcador de fecha"/>
          <p:cNvSpPr>
            <a:spLocks noGrp="1"/>
          </p:cNvSpPr>
          <p:nvPr>
            <p:ph type="dt" sz="half" idx="10"/>
          </p:nvPr>
        </p:nvSpPr>
        <p:spPr/>
        <p:txBody>
          <a:bodyPr/>
          <a:lstStyle/>
          <a:p>
            <a:fld id="{C7E940F8-F7B0-4CEF-B5B4-AFA6E32517E0}" type="datetime1">
              <a:rPr lang="es-ES" smtClean="0"/>
              <a:t>19/05/2021</a:t>
            </a:fld>
            <a:endParaRPr lang="es-ES"/>
          </a:p>
        </p:txBody>
      </p:sp>
      <p:sp>
        <p:nvSpPr>
          <p:cNvPr id="5" name="4 Marcador de pie de página"/>
          <p:cNvSpPr>
            <a:spLocks noGrp="1"/>
          </p:cNvSpPr>
          <p:nvPr>
            <p:ph type="ftr" sz="quarter" idx="11"/>
          </p:nvPr>
        </p:nvSpPr>
        <p:spPr/>
        <p:txBody>
          <a:bodyPr/>
          <a:lstStyle/>
          <a:p>
            <a:r>
              <a:rPr lang="ru-RU" smtClean="0"/>
              <a:t>ДИГИТАЛИЗАЦИЯ И ИНОВАЦИИ В ОБРАЗОВАНИЕТО И НАУКАТА, ВАРНА 08-10 ЮНИ 2021 </a:t>
            </a:r>
            <a:endParaRPr lang="es-ES"/>
          </a:p>
        </p:txBody>
      </p:sp>
      <p:sp>
        <p:nvSpPr>
          <p:cNvPr id="6" name="5 Marcador de número de diapositiva"/>
          <p:cNvSpPr>
            <a:spLocks noGrp="1"/>
          </p:cNvSpPr>
          <p:nvPr>
            <p:ph type="sldNum" sz="quarter" idx="12"/>
          </p:nvPr>
        </p:nvSpPr>
        <p:spPr/>
        <p:txBody>
          <a:bodyPr/>
          <a:lstStyle/>
          <a:p>
            <a:fld id="{132FADFE-3B8F-471C-ABF0-DBC7717ECBBC}" type="slidenum">
              <a:rPr lang="es-ES" smtClean="0"/>
              <a:pPr/>
              <a:t>‹#›</a:t>
            </a:fld>
            <a:endParaRPr lang="es-E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texto vertical"/>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10"/>
          </p:nvPr>
        </p:nvSpPr>
        <p:spPr/>
        <p:txBody>
          <a:bodyPr/>
          <a:lstStyle/>
          <a:p>
            <a:fld id="{C5D81758-DA31-42DA-9FD4-471E3A9AE9D3}" type="datetime1">
              <a:rPr lang="es-ES" smtClean="0"/>
              <a:t>19/05/2021</a:t>
            </a:fld>
            <a:endParaRPr lang="es-ES"/>
          </a:p>
        </p:txBody>
      </p:sp>
      <p:sp>
        <p:nvSpPr>
          <p:cNvPr id="5" name="4 Marcador de pie de página"/>
          <p:cNvSpPr>
            <a:spLocks noGrp="1"/>
          </p:cNvSpPr>
          <p:nvPr>
            <p:ph type="ftr" sz="quarter" idx="11"/>
          </p:nvPr>
        </p:nvSpPr>
        <p:spPr/>
        <p:txBody>
          <a:bodyPr/>
          <a:lstStyle/>
          <a:p>
            <a:r>
              <a:rPr lang="ru-RU" smtClean="0"/>
              <a:t>ДИГИТАЛИЗАЦИЯ И ИНОВАЦИИ В ОБРАЗОВАНИЕТО И НАУКАТА, ВАРНА 08-10 ЮНИ 2021 </a:t>
            </a:r>
            <a:endParaRPr lang="es-ES"/>
          </a:p>
        </p:txBody>
      </p:sp>
      <p:sp>
        <p:nvSpPr>
          <p:cNvPr id="6" name="5 Marcador de número de diapositiva"/>
          <p:cNvSpPr>
            <a:spLocks noGrp="1"/>
          </p:cNvSpPr>
          <p:nvPr>
            <p:ph type="sldNum" sz="quarter" idx="12"/>
          </p:nvPr>
        </p:nvSpPr>
        <p:spPr/>
        <p:txBody>
          <a:bodyPr/>
          <a:lstStyle/>
          <a:p>
            <a:fld id="{132FADFE-3B8F-471C-ABF0-DBC7717ECBBC}" type="slidenum">
              <a:rPr lang="es-ES" smtClean="0"/>
              <a:pPr/>
              <a:t>‹#›</a:t>
            </a:fld>
            <a:endParaRPr lang="es-E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8839200" y="274639"/>
            <a:ext cx="2743200" cy="5851525"/>
          </a:xfrm>
        </p:spPr>
        <p:txBody>
          <a:bodyPr vert="eaVert"/>
          <a:lstStyle/>
          <a:p>
            <a:r>
              <a:rPr lang="es-ES" smtClean="0"/>
              <a:t>Haga clic para modificar el estilo de título del patrón</a:t>
            </a:r>
            <a:endParaRPr lang="es-ES"/>
          </a:p>
        </p:txBody>
      </p:sp>
      <p:sp>
        <p:nvSpPr>
          <p:cNvPr id="3" name="2 Marcador de texto vertical"/>
          <p:cNvSpPr>
            <a:spLocks noGrp="1"/>
          </p:cNvSpPr>
          <p:nvPr>
            <p:ph type="body" orient="vert" idx="1"/>
          </p:nvPr>
        </p:nvSpPr>
        <p:spPr>
          <a:xfrm>
            <a:off x="609600" y="274639"/>
            <a:ext cx="8026400" cy="5851525"/>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10"/>
          </p:nvPr>
        </p:nvSpPr>
        <p:spPr/>
        <p:txBody>
          <a:bodyPr/>
          <a:lstStyle/>
          <a:p>
            <a:fld id="{41950BAD-6758-4B95-8D5C-0FF2DC4791B1}" type="datetime1">
              <a:rPr lang="es-ES" smtClean="0"/>
              <a:t>19/05/2021</a:t>
            </a:fld>
            <a:endParaRPr lang="es-ES"/>
          </a:p>
        </p:txBody>
      </p:sp>
      <p:sp>
        <p:nvSpPr>
          <p:cNvPr id="5" name="4 Marcador de pie de página"/>
          <p:cNvSpPr>
            <a:spLocks noGrp="1"/>
          </p:cNvSpPr>
          <p:nvPr>
            <p:ph type="ftr" sz="quarter" idx="11"/>
          </p:nvPr>
        </p:nvSpPr>
        <p:spPr/>
        <p:txBody>
          <a:bodyPr/>
          <a:lstStyle/>
          <a:p>
            <a:r>
              <a:rPr lang="ru-RU" smtClean="0"/>
              <a:t>ДИГИТАЛИЗАЦИЯ И ИНОВАЦИИ В ОБРАЗОВАНИЕТО И НАУКАТА, ВАРНА 08-10 ЮНИ 2021 </a:t>
            </a:r>
            <a:endParaRPr lang="es-ES"/>
          </a:p>
        </p:txBody>
      </p:sp>
      <p:sp>
        <p:nvSpPr>
          <p:cNvPr id="6" name="5 Marcador de número de diapositiva"/>
          <p:cNvSpPr>
            <a:spLocks noGrp="1"/>
          </p:cNvSpPr>
          <p:nvPr>
            <p:ph type="sldNum" sz="quarter" idx="12"/>
          </p:nvPr>
        </p:nvSpPr>
        <p:spPr/>
        <p:txBody>
          <a:bodyPr/>
          <a:lstStyle/>
          <a:p>
            <a:fld id="{132FADFE-3B8F-471C-ABF0-DBC7717ECBBC}" type="slidenum">
              <a:rPr lang="es-ES" smtClean="0"/>
              <a:pPr/>
              <a:t>‹#›</a:t>
            </a:fld>
            <a:endParaRPr lang="es-E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contenido"/>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10"/>
          </p:nvPr>
        </p:nvSpPr>
        <p:spPr/>
        <p:txBody>
          <a:bodyPr/>
          <a:lstStyle/>
          <a:p>
            <a:fld id="{EE3E910D-E9B9-4092-80AC-07CAE22073F8}" type="datetime1">
              <a:rPr lang="es-ES" smtClean="0"/>
              <a:t>19/05/2021</a:t>
            </a:fld>
            <a:endParaRPr lang="es-ES"/>
          </a:p>
        </p:txBody>
      </p:sp>
      <p:sp>
        <p:nvSpPr>
          <p:cNvPr id="5" name="4 Marcador de pie de página"/>
          <p:cNvSpPr>
            <a:spLocks noGrp="1"/>
          </p:cNvSpPr>
          <p:nvPr>
            <p:ph type="ftr" sz="quarter" idx="11"/>
          </p:nvPr>
        </p:nvSpPr>
        <p:spPr/>
        <p:txBody>
          <a:bodyPr/>
          <a:lstStyle/>
          <a:p>
            <a:r>
              <a:rPr lang="ru-RU" smtClean="0"/>
              <a:t>ДИГИТАЛИЗАЦИЯ И ИНОВАЦИИ В ОБРАЗОВАНИЕТО И НАУКАТА, ВАРНА 08-10 ЮНИ 2021 </a:t>
            </a:r>
            <a:endParaRPr lang="es-ES"/>
          </a:p>
        </p:txBody>
      </p:sp>
      <p:sp>
        <p:nvSpPr>
          <p:cNvPr id="6" name="5 Marcador de número de diapositiva"/>
          <p:cNvSpPr>
            <a:spLocks noGrp="1"/>
          </p:cNvSpPr>
          <p:nvPr>
            <p:ph type="sldNum" sz="quarter" idx="12"/>
          </p:nvPr>
        </p:nvSpPr>
        <p:spPr/>
        <p:txBody>
          <a:bodyPr/>
          <a:lstStyle/>
          <a:p>
            <a:fld id="{132FADFE-3B8F-471C-ABF0-DBC7717ECBBC}" type="slidenum">
              <a:rPr lang="es-ES" smtClean="0"/>
              <a:pPr/>
              <a:t>‹#›</a:t>
            </a:fld>
            <a:endParaRPr lang="es-E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963084" y="4406901"/>
            <a:ext cx="10363200" cy="1362075"/>
          </a:xfrm>
        </p:spPr>
        <p:txBody>
          <a:bodyPr anchor="t"/>
          <a:lstStyle>
            <a:lvl1pPr algn="l">
              <a:defRPr sz="4000" b="1" cap="all"/>
            </a:lvl1p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3 Marcador de fecha"/>
          <p:cNvSpPr>
            <a:spLocks noGrp="1"/>
          </p:cNvSpPr>
          <p:nvPr>
            <p:ph type="dt" sz="half" idx="10"/>
          </p:nvPr>
        </p:nvSpPr>
        <p:spPr/>
        <p:txBody>
          <a:bodyPr/>
          <a:lstStyle/>
          <a:p>
            <a:fld id="{45398376-8E17-456C-94F3-3B7DD18CE298}" type="datetime1">
              <a:rPr lang="es-ES" smtClean="0"/>
              <a:t>19/05/2021</a:t>
            </a:fld>
            <a:endParaRPr lang="es-ES"/>
          </a:p>
        </p:txBody>
      </p:sp>
      <p:sp>
        <p:nvSpPr>
          <p:cNvPr id="5" name="4 Marcador de pie de página"/>
          <p:cNvSpPr>
            <a:spLocks noGrp="1"/>
          </p:cNvSpPr>
          <p:nvPr>
            <p:ph type="ftr" sz="quarter" idx="11"/>
          </p:nvPr>
        </p:nvSpPr>
        <p:spPr/>
        <p:txBody>
          <a:bodyPr/>
          <a:lstStyle/>
          <a:p>
            <a:r>
              <a:rPr lang="ru-RU" smtClean="0"/>
              <a:t>ДИГИТАЛИЗАЦИЯ И ИНОВАЦИИ В ОБРАЗОВАНИЕТО И НАУКАТА, ВАРНА 08-10 ЮНИ 2021 </a:t>
            </a:r>
            <a:endParaRPr lang="es-ES"/>
          </a:p>
        </p:txBody>
      </p:sp>
      <p:sp>
        <p:nvSpPr>
          <p:cNvPr id="6" name="5 Marcador de número de diapositiva"/>
          <p:cNvSpPr>
            <a:spLocks noGrp="1"/>
          </p:cNvSpPr>
          <p:nvPr>
            <p:ph type="sldNum" sz="quarter" idx="12"/>
          </p:nvPr>
        </p:nvSpPr>
        <p:spPr/>
        <p:txBody>
          <a:bodyPr/>
          <a:lstStyle/>
          <a:p>
            <a:fld id="{132FADFE-3B8F-471C-ABF0-DBC7717ECBBC}" type="slidenum">
              <a:rPr lang="es-ES" smtClean="0"/>
              <a:pPr/>
              <a:t>‹#›</a:t>
            </a:fld>
            <a:endParaRPr lang="es-E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contenido"/>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contenido"/>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4 Marcador de fecha"/>
          <p:cNvSpPr>
            <a:spLocks noGrp="1"/>
          </p:cNvSpPr>
          <p:nvPr>
            <p:ph type="dt" sz="half" idx="10"/>
          </p:nvPr>
        </p:nvSpPr>
        <p:spPr/>
        <p:txBody>
          <a:bodyPr/>
          <a:lstStyle/>
          <a:p>
            <a:fld id="{93F7F407-BE2F-4175-B2F4-ED2349DE865A}" type="datetime1">
              <a:rPr lang="es-ES" smtClean="0"/>
              <a:t>19/05/2021</a:t>
            </a:fld>
            <a:endParaRPr lang="es-ES"/>
          </a:p>
        </p:txBody>
      </p:sp>
      <p:sp>
        <p:nvSpPr>
          <p:cNvPr id="6" name="5 Marcador de pie de página"/>
          <p:cNvSpPr>
            <a:spLocks noGrp="1"/>
          </p:cNvSpPr>
          <p:nvPr>
            <p:ph type="ftr" sz="quarter" idx="11"/>
          </p:nvPr>
        </p:nvSpPr>
        <p:spPr/>
        <p:txBody>
          <a:bodyPr/>
          <a:lstStyle/>
          <a:p>
            <a:r>
              <a:rPr lang="ru-RU" smtClean="0"/>
              <a:t>ДИГИТАЛИЗАЦИЯ И ИНОВАЦИИ В ОБРАЗОВАНИЕТО И НАУКАТА, ВАРНА 08-10 ЮНИ 2021 </a:t>
            </a:r>
            <a:endParaRPr lang="es-ES"/>
          </a:p>
        </p:txBody>
      </p:sp>
      <p:sp>
        <p:nvSpPr>
          <p:cNvPr id="7" name="6 Marcador de número de diapositiva"/>
          <p:cNvSpPr>
            <a:spLocks noGrp="1"/>
          </p:cNvSpPr>
          <p:nvPr>
            <p:ph type="sldNum" sz="quarter" idx="12"/>
          </p:nvPr>
        </p:nvSpPr>
        <p:spPr/>
        <p:txBody>
          <a:bodyPr/>
          <a:lstStyle/>
          <a:p>
            <a:fld id="{132FADFE-3B8F-471C-ABF0-DBC7717ECBBC}" type="slidenum">
              <a:rPr lang="es-ES" smtClean="0"/>
              <a:pPr/>
              <a:t>‹#›</a:t>
            </a:fld>
            <a:endParaRPr lang="es-E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lvl1p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3 Marcador de contenido"/>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4 Marcador de texto"/>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5 Marcador de contenido"/>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7" name="6 Marcador de fecha"/>
          <p:cNvSpPr>
            <a:spLocks noGrp="1"/>
          </p:cNvSpPr>
          <p:nvPr>
            <p:ph type="dt" sz="half" idx="10"/>
          </p:nvPr>
        </p:nvSpPr>
        <p:spPr/>
        <p:txBody>
          <a:bodyPr/>
          <a:lstStyle/>
          <a:p>
            <a:fld id="{B2004F1A-E90E-492D-8913-55979D95B79F}" type="datetime1">
              <a:rPr lang="es-ES" smtClean="0"/>
              <a:t>19/05/2021</a:t>
            </a:fld>
            <a:endParaRPr lang="es-ES"/>
          </a:p>
        </p:txBody>
      </p:sp>
      <p:sp>
        <p:nvSpPr>
          <p:cNvPr id="8" name="7 Marcador de pie de página"/>
          <p:cNvSpPr>
            <a:spLocks noGrp="1"/>
          </p:cNvSpPr>
          <p:nvPr>
            <p:ph type="ftr" sz="quarter" idx="11"/>
          </p:nvPr>
        </p:nvSpPr>
        <p:spPr/>
        <p:txBody>
          <a:bodyPr/>
          <a:lstStyle/>
          <a:p>
            <a:r>
              <a:rPr lang="ru-RU" smtClean="0"/>
              <a:t>ДИГИТАЛИЗАЦИЯ И ИНОВАЦИИ В ОБРАЗОВАНИЕТО И НАУКАТА, ВАРНА 08-10 ЮНИ 2021 </a:t>
            </a:r>
            <a:endParaRPr lang="es-ES"/>
          </a:p>
        </p:txBody>
      </p:sp>
      <p:sp>
        <p:nvSpPr>
          <p:cNvPr id="9" name="8 Marcador de número de diapositiva"/>
          <p:cNvSpPr>
            <a:spLocks noGrp="1"/>
          </p:cNvSpPr>
          <p:nvPr>
            <p:ph type="sldNum" sz="quarter" idx="12"/>
          </p:nvPr>
        </p:nvSpPr>
        <p:spPr/>
        <p:txBody>
          <a:bodyPr/>
          <a:lstStyle/>
          <a:p>
            <a:fld id="{132FADFE-3B8F-471C-ABF0-DBC7717ECBBC}" type="slidenum">
              <a:rPr lang="es-ES" smtClean="0"/>
              <a:pPr/>
              <a:t>‹#›</a:t>
            </a:fld>
            <a:endParaRPr lang="es-E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fecha"/>
          <p:cNvSpPr>
            <a:spLocks noGrp="1"/>
          </p:cNvSpPr>
          <p:nvPr>
            <p:ph type="dt" sz="half" idx="10"/>
          </p:nvPr>
        </p:nvSpPr>
        <p:spPr/>
        <p:txBody>
          <a:bodyPr/>
          <a:lstStyle/>
          <a:p>
            <a:fld id="{B588BA08-F469-44CC-8EBB-F21C73E91555}" type="datetime1">
              <a:rPr lang="es-ES" smtClean="0"/>
              <a:t>19/05/2021</a:t>
            </a:fld>
            <a:endParaRPr lang="es-ES"/>
          </a:p>
        </p:txBody>
      </p:sp>
      <p:sp>
        <p:nvSpPr>
          <p:cNvPr id="4" name="3 Marcador de pie de página"/>
          <p:cNvSpPr>
            <a:spLocks noGrp="1"/>
          </p:cNvSpPr>
          <p:nvPr>
            <p:ph type="ftr" sz="quarter" idx="11"/>
          </p:nvPr>
        </p:nvSpPr>
        <p:spPr/>
        <p:txBody>
          <a:bodyPr/>
          <a:lstStyle/>
          <a:p>
            <a:r>
              <a:rPr lang="ru-RU" smtClean="0"/>
              <a:t>ДИГИТАЛИЗАЦИЯ И ИНОВАЦИИ В ОБРАЗОВАНИЕТО И НАУКАТА, ВАРНА 08-10 ЮНИ 2021 </a:t>
            </a:r>
            <a:endParaRPr lang="es-ES"/>
          </a:p>
        </p:txBody>
      </p:sp>
      <p:sp>
        <p:nvSpPr>
          <p:cNvPr id="5" name="4 Marcador de número de diapositiva"/>
          <p:cNvSpPr>
            <a:spLocks noGrp="1"/>
          </p:cNvSpPr>
          <p:nvPr>
            <p:ph type="sldNum" sz="quarter" idx="12"/>
          </p:nvPr>
        </p:nvSpPr>
        <p:spPr/>
        <p:txBody>
          <a:bodyPr/>
          <a:lstStyle/>
          <a:p>
            <a:fld id="{132FADFE-3B8F-471C-ABF0-DBC7717ECBBC}" type="slidenum">
              <a:rPr lang="es-ES" smtClean="0"/>
              <a:pPr/>
              <a:t>‹#›</a:t>
            </a:fld>
            <a:endParaRPr lang="es-E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p>
            <a:fld id="{F8C6FF6A-DF40-4452-9E79-A340FAE8623C}" type="datetime1">
              <a:rPr lang="es-ES" smtClean="0"/>
              <a:t>19/05/2021</a:t>
            </a:fld>
            <a:endParaRPr lang="es-ES"/>
          </a:p>
        </p:txBody>
      </p:sp>
      <p:sp>
        <p:nvSpPr>
          <p:cNvPr id="3" name="2 Marcador de pie de página"/>
          <p:cNvSpPr>
            <a:spLocks noGrp="1"/>
          </p:cNvSpPr>
          <p:nvPr>
            <p:ph type="ftr" sz="quarter" idx="11"/>
          </p:nvPr>
        </p:nvSpPr>
        <p:spPr/>
        <p:txBody>
          <a:bodyPr/>
          <a:lstStyle/>
          <a:p>
            <a:r>
              <a:rPr lang="ru-RU" smtClean="0"/>
              <a:t>ДИГИТАЛИЗАЦИЯ И ИНОВАЦИИ В ОБРАЗОВАНИЕТО И НАУКАТА, ВАРНА 08-10 ЮНИ 2021 </a:t>
            </a:r>
            <a:endParaRPr lang="es-ES"/>
          </a:p>
        </p:txBody>
      </p:sp>
      <p:sp>
        <p:nvSpPr>
          <p:cNvPr id="4" name="3 Marcador de número de diapositiva"/>
          <p:cNvSpPr>
            <a:spLocks noGrp="1"/>
          </p:cNvSpPr>
          <p:nvPr>
            <p:ph type="sldNum" sz="quarter" idx="12"/>
          </p:nvPr>
        </p:nvSpPr>
        <p:spPr/>
        <p:txBody>
          <a:bodyPr/>
          <a:lstStyle/>
          <a:p>
            <a:fld id="{132FADFE-3B8F-471C-ABF0-DBC7717ECBBC}" type="slidenum">
              <a:rPr lang="es-ES" smtClean="0"/>
              <a:pPr/>
              <a:t>‹#›</a:t>
            </a:fld>
            <a:endParaRPr lang="es-E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609601" y="273050"/>
            <a:ext cx="4011084" cy="1162050"/>
          </a:xfrm>
        </p:spPr>
        <p:txBody>
          <a:bodyPr anchor="b"/>
          <a:lstStyle>
            <a:lvl1pPr algn="l">
              <a:defRPr sz="2000" b="1"/>
            </a:lvl1pPr>
          </a:lstStyle>
          <a:p>
            <a:r>
              <a:rPr lang="es-ES" smtClean="0"/>
              <a:t>Haga clic para modificar el estilo de título del patrón</a:t>
            </a:r>
            <a:endParaRPr lang="es-ES"/>
          </a:p>
        </p:txBody>
      </p:sp>
      <p:sp>
        <p:nvSpPr>
          <p:cNvPr id="3" name="2 Marcador de contenido"/>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texto"/>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p>
            <a:fld id="{4951D8BC-D286-441B-8762-1B20E5167694}" type="datetime1">
              <a:rPr lang="es-ES" smtClean="0"/>
              <a:t>19/05/2021</a:t>
            </a:fld>
            <a:endParaRPr lang="es-ES"/>
          </a:p>
        </p:txBody>
      </p:sp>
      <p:sp>
        <p:nvSpPr>
          <p:cNvPr id="6" name="5 Marcador de pie de página"/>
          <p:cNvSpPr>
            <a:spLocks noGrp="1"/>
          </p:cNvSpPr>
          <p:nvPr>
            <p:ph type="ftr" sz="quarter" idx="11"/>
          </p:nvPr>
        </p:nvSpPr>
        <p:spPr/>
        <p:txBody>
          <a:bodyPr/>
          <a:lstStyle/>
          <a:p>
            <a:r>
              <a:rPr lang="ru-RU" smtClean="0"/>
              <a:t>ДИГИТАЛИЗАЦИЯ И ИНОВАЦИИ В ОБРАЗОВАНИЕТО И НАУКАТА, ВАРНА 08-10 ЮНИ 2021 </a:t>
            </a:r>
            <a:endParaRPr lang="es-ES"/>
          </a:p>
        </p:txBody>
      </p:sp>
      <p:sp>
        <p:nvSpPr>
          <p:cNvPr id="7" name="6 Marcador de número de diapositiva"/>
          <p:cNvSpPr>
            <a:spLocks noGrp="1"/>
          </p:cNvSpPr>
          <p:nvPr>
            <p:ph type="sldNum" sz="quarter" idx="12"/>
          </p:nvPr>
        </p:nvSpPr>
        <p:spPr/>
        <p:txBody>
          <a:bodyPr/>
          <a:lstStyle/>
          <a:p>
            <a:fld id="{132FADFE-3B8F-471C-ABF0-DBC7717ECBBC}" type="slidenum">
              <a:rPr lang="es-ES" smtClean="0"/>
              <a:pPr/>
              <a:t>‹#›</a:t>
            </a:fld>
            <a:endParaRPr lang="es-E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2389717" y="4800600"/>
            <a:ext cx="7315200" cy="566738"/>
          </a:xfrm>
        </p:spPr>
        <p:txBody>
          <a:bodyPr anchor="b"/>
          <a:lstStyle>
            <a:lvl1pPr algn="l">
              <a:defRPr sz="2000" b="1"/>
            </a:lvl1pPr>
          </a:lstStyle>
          <a:p>
            <a:r>
              <a:rPr lang="es-ES" smtClean="0"/>
              <a:t>Haga clic para modificar el estilo de título del patrón</a:t>
            </a:r>
            <a:endParaRPr lang="es-ES"/>
          </a:p>
        </p:txBody>
      </p:sp>
      <p:sp>
        <p:nvSpPr>
          <p:cNvPr id="3" name="2 Marcador de posición de imagen"/>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ES"/>
          </a:p>
        </p:txBody>
      </p:sp>
      <p:sp>
        <p:nvSpPr>
          <p:cNvPr id="4" name="3 Marcador de texto"/>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p>
            <a:fld id="{61739071-3A99-4DD9-BBFC-2AF48373F305}" type="datetime1">
              <a:rPr lang="es-ES" smtClean="0"/>
              <a:t>19/05/2021</a:t>
            </a:fld>
            <a:endParaRPr lang="es-ES"/>
          </a:p>
        </p:txBody>
      </p:sp>
      <p:sp>
        <p:nvSpPr>
          <p:cNvPr id="6" name="5 Marcador de pie de página"/>
          <p:cNvSpPr>
            <a:spLocks noGrp="1"/>
          </p:cNvSpPr>
          <p:nvPr>
            <p:ph type="ftr" sz="quarter" idx="11"/>
          </p:nvPr>
        </p:nvSpPr>
        <p:spPr/>
        <p:txBody>
          <a:bodyPr/>
          <a:lstStyle/>
          <a:p>
            <a:r>
              <a:rPr lang="ru-RU" smtClean="0"/>
              <a:t>ДИГИТАЛИЗАЦИЯ И ИНОВАЦИИ В ОБРАЗОВАНИЕТО И НАУКАТА, ВАРНА 08-10 ЮНИ 2021 </a:t>
            </a:r>
            <a:endParaRPr lang="es-ES"/>
          </a:p>
        </p:txBody>
      </p:sp>
      <p:sp>
        <p:nvSpPr>
          <p:cNvPr id="7" name="6 Marcador de número de diapositiva"/>
          <p:cNvSpPr>
            <a:spLocks noGrp="1"/>
          </p:cNvSpPr>
          <p:nvPr>
            <p:ph type="sldNum" sz="quarter" idx="12"/>
          </p:nvPr>
        </p:nvSpPr>
        <p:spPr/>
        <p:txBody>
          <a:bodyPr/>
          <a:lstStyle/>
          <a:p>
            <a:fld id="{132FADFE-3B8F-471C-ABF0-DBC7717ECBBC}" type="slidenum">
              <a:rPr lang="es-ES" smtClean="0"/>
              <a:pPr/>
              <a:t>‹#›</a:t>
            </a:fld>
            <a:endParaRPr lang="es-E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título"/>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3B97A26-EA32-4B50-A56A-08B26581D17C}" type="datetime1">
              <a:rPr lang="es-ES" smtClean="0"/>
              <a:t>19/05/2021</a:t>
            </a:fld>
            <a:endParaRPr lang="es-ES"/>
          </a:p>
        </p:txBody>
      </p:sp>
      <p:sp>
        <p:nvSpPr>
          <p:cNvPr id="5" name="4 Marcador de pie de página"/>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ru-RU" smtClean="0"/>
              <a:t>ДИГИТАЛИЗАЦИЯ И ИНОВАЦИИ В ОБРАЗОВАНИЕТО И НАУКАТА, ВАРНА 08-10 ЮНИ 2021 </a:t>
            </a:r>
            <a:endParaRPr lang="es-ES"/>
          </a:p>
        </p:txBody>
      </p:sp>
      <p:sp>
        <p:nvSpPr>
          <p:cNvPr id="6" name="5 Marcador de número de diapositiva"/>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32FADFE-3B8F-471C-ABF0-DBC7717ECBBC}" type="slidenum">
              <a:rPr lang="es-ES" smtClean="0"/>
              <a:pPr/>
              <a:t>‹#›</a:t>
            </a:fld>
            <a:endParaRPr lang="es-E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png"/><Relationship Id="rId1" Type="http://schemas.openxmlformats.org/officeDocument/2006/relationships/slideLayout" Target="../slideLayouts/slideLayout2.xml"/><Relationship Id="rId6" Type="http://schemas.openxmlformats.org/officeDocument/2006/relationships/image" Target="../media/image14.png"/><Relationship Id="rId5" Type="http://schemas.openxmlformats.org/officeDocument/2006/relationships/image" Target="../media/image31.jpeg"/><Relationship Id="rId4" Type="http://schemas.openxmlformats.org/officeDocument/2006/relationships/image" Target="../media/image30.jpeg"/></Relationships>
</file>

<file path=ppt/slides/_rels/slide12.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image" Target="../media/image8.png"/><Relationship Id="rId13" Type="http://schemas.openxmlformats.org/officeDocument/2006/relationships/image" Target="../media/image13.png"/><Relationship Id="rId3" Type="http://schemas.openxmlformats.org/officeDocument/2006/relationships/image" Target="../media/image3.gif"/><Relationship Id="rId7" Type="http://schemas.openxmlformats.org/officeDocument/2006/relationships/image" Target="../media/image7.png"/><Relationship Id="rId12" Type="http://schemas.openxmlformats.org/officeDocument/2006/relationships/image" Target="../media/image12.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6.png"/><Relationship Id="rId11" Type="http://schemas.openxmlformats.org/officeDocument/2006/relationships/image" Target="../media/image11.png"/><Relationship Id="rId5" Type="http://schemas.openxmlformats.org/officeDocument/2006/relationships/image" Target="../media/image5.png"/><Relationship Id="rId10" Type="http://schemas.openxmlformats.org/officeDocument/2006/relationships/image" Target="../media/image10.png"/><Relationship Id="rId4" Type="http://schemas.openxmlformats.org/officeDocument/2006/relationships/image" Target="../media/image4.jpeg"/><Relationship Id="rId9" Type="http://schemas.openxmlformats.org/officeDocument/2006/relationships/image" Target="../media/image9.png"/><Relationship Id="rId14" Type="http://schemas.openxmlformats.org/officeDocument/2006/relationships/image" Target="../media/image14.png"/></Relationships>
</file>

<file path=ppt/slides/_rels/slide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14.png"/><Relationship Id="rId5" Type="http://schemas.openxmlformats.org/officeDocument/2006/relationships/image" Target="../media/image16.png"/><Relationship Id="rId4" Type="http://schemas.openxmlformats.org/officeDocument/2006/relationships/hyperlink" Target="https://www.youtube.com/watch?v=_1g8vD5lMII&amp;ab_channel=HELP2ErasmusPlusProject"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emf"/><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8.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2.xml"/><Relationship Id="rId5" Type="http://schemas.openxmlformats.org/officeDocument/2006/relationships/image" Target="../media/image14.png"/><Relationship Id="rId4" Type="http://schemas.openxmlformats.org/officeDocument/2006/relationships/image" Target="../media/image24.jpeg"/></Relationships>
</file>

<file path=ppt/slides/_rels/slide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2.xml"/><Relationship Id="rId4"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191343" y="1700808"/>
            <a:ext cx="11809313" cy="1658080"/>
          </a:xfrm>
          <a:prstGeom prst="rect">
            <a:avLst/>
          </a:prstGeom>
          <a:solidFill>
            <a:srgbClr val="3760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p:cNvSpPr>
            <a:spLocks noGrp="1"/>
          </p:cNvSpPr>
          <p:nvPr>
            <p:ph idx="1"/>
          </p:nvPr>
        </p:nvSpPr>
        <p:spPr>
          <a:xfrm>
            <a:off x="0" y="1196752"/>
            <a:ext cx="12192000" cy="2432319"/>
          </a:xfrm>
        </p:spPr>
        <p:txBody>
          <a:bodyPr>
            <a:noAutofit/>
          </a:bodyPr>
          <a:lstStyle/>
          <a:p>
            <a:pPr marL="0" indent="0" algn="ctr">
              <a:lnSpc>
                <a:spcPct val="150000"/>
              </a:lnSpc>
              <a:buNone/>
            </a:pPr>
            <a:endParaRPr lang="bg-BG" sz="2600" dirty="0" smtClean="0">
              <a:solidFill>
                <a:schemeClr val="bg1">
                  <a:lumMod val="95000"/>
                </a:schemeClr>
              </a:solidFill>
              <a:latin typeface="Verdana" panose="020B0604030504040204" pitchFamily="34" charset="0"/>
              <a:ea typeface="Verdana" panose="020B0604030504040204" pitchFamily="34" charset="0"/>
            </a:endParaRPr>
          </a:p>
          <a:p>
            <a:pPr marL="0" indent="0" algn="ctr">
              <a:lnSpc>
                <a:spcPct val="130000"/>
              </a:lnSpc>
              <a:buNone/>
            </a:pPr>
            <a:r>
              <a:rPr lang="bg-BG" sz="2800" dirty="0" smtClean="0">
                <a:solidFill>
                  <a:schemeClr val="bg1">
                    <a:lumMod val="95000"/>
                  </a:schemeClr>
                </a:solidFill>
                <a:latin typeface="Verdana" panose="020B0604030504040204" pitchFamily="34" charset="0"/>
                <a:ea typeface="Verdana" panose="020B0604030504040204" pitchFamily="34" charset="0"/>
              </a:rPr>
              <a:t>Международен проект за интерактивно онлайн обучение на медицински специалисти по английски и немски език </a:t>
            </a:r>
            <a:r>
              <a:rPr lang="bg-BG" dirty="0" smtClean="0">
                <a:solidFill>
                  <a:schemeClr val="bg1">
                    <a:lumMod val="95000"/>
                  </a:schemeClr>
                </a:solidFill>
                <a:latin typeface="Verdana" panose="020B0604030504040204" pitchFamily="34" charset="0"/>
                <a:ea typeface="Verdana" panose="020B0604030504040204" pitchFamily="34" charset="0"/>
              </a:rPr>
              <a:t/>
            </a:r>
            <a:br>
              <a:rPr lang="bg-BG" dirty="0" smtClean="0">
                <a:solidFill>
                  <a:schemeClr val="bg1">
                    <a:lumMod val="95000"/>
                  </a:schemeClr>
                </a:solidFill>
                <a:latin typeface="Verdana" panose="020B0604030504040204" pitchFamily="34" charset="0"/>
                <a:ea typeface="Verdana" panose="020B0604030504040204" pitchFamily="34" charset="0"/>
              </a:rPr>
            </a:br>
            <a:r>
              <a:rPr lang="en-US" dirty="0" smtClean="0">
                <a:solidFill>
                  <a:schemeClr val="bg1">
                    <a:lumMod val="95000"/>
                  </a:schemeClr>
                </a:solidFill>
                <a:latin typeface="Verdana" panose="020B0604030504040204" pitchFamily="34" charset="0"/>
                <a:ea typeface="Verdana" panose="020B0604030504040204" pitchFamily="34" charset="0"/>
              </a:rPr>
              <a:t/>
            </a:r>
            <a:br>
              <a:rPr lang="en-US" dirty="0" smtClean="0">
                <a:solidFill>
                  <a:schemeClr val="bg1">
                    <a:lumMod val="95000"/>
                  </a:schemeClr>
                </a:solidFill>
                <a:latin typeface="Verdana" panose="020B0604030504040204" pitchFamily="34" charset="0"/>
                <a:ea typeface="Verdana" panose="020B0604030504040204" pitchFamily="34" charset="0"/>
              </a:rPr>
            </a:br>
            <a:r>
              <a:rPr lang="en-US" sz="2800" dirty="0" smtClean="0">
                <a:solidFill>
                  <a:schemeClr val="bg1">
                    <a:lumMod val="95000"/>
                  </a:schemeClr>
                </a:solidFill>
              </a:rPr>
              <a:t/>
            </a:r>
            <a:br>
              <a:rPr lang="en-US" sz="2800" dirty="0" smtClean="0">
                <a:solidFill>
                  <a:schemeClr val="bg1">
                    <a:lumMod val="95000"/>
                  </a:schemeClr>
                </a:solidFill>
              </a:rPr>
            </a:br>
            <a:endParaRPr lang="bg-BG" sz="2800" b="1" dirty="0" smtClean="0">
              <a:solidFill>
                <a:srgbClr val="376092"/>
              </a:solidFill>
            </a:endParaRPr>
          </a:p>
        </p:txBody>
      </p:sp>
      <p:sp>
        <p:nvSpPr>
          <p:cNvPr id="4" name="Footer Placeholder 3"/>
          <p:cNvSpPr>
            <a:spLocks noGrp="1"/>
          </p:cNvSpPr>
          <p:nvPr>
            <p:ph type="ftr" sz="quarter" idx="11"/>
          </p:nvPr>
        </p:nvSpPr>
        <p:spPr>
          <a:xfrm>
            <a:off x="2351584" y="6309321"/>
            <a:ext cx="7560840" cy="412155"/>
          </a:xfrm>
        </p:spPr>
        <p:txBody>
          <a:bodyPr/>
          <a:lstStyle/>
          <a:p>
            <a:r>
              <a:rPr lang="ru-RU" dirty="0" smtClean="0"/>
              <a:t>ДИГИТАЛИЗАЦИЯ И ИНОВАЦИИ В ОБРАЗОВАНИЕТО И НАУКАТА, ВАРНА 08-10 ЮНИ 2021 </a:t>
            </a:r>
            <a:endParaRPr lang="es-ES" dirty="0"/>
          </a:p>
        </p:txBody>
      </p:sp>
      <p:sp>
        <p:nvSpPr>
          <p:cNvPr id="6" name="TextBox 5"/>
          <p:cNvSpPr txBox="1"/>
          <p:nvPr/>
        </p:nvSpPr>
        <p:spPr>
          <a:xfrm>
            <a:off x="1127448" y="5876840"/>
            <a:ext cx="10504921" cy="584775"/>
          </a:xfrm>
          <a:prstGeom prst="rect">
            <a:avLst/>
          </a:prstGeom>
          <a:noFill/>
        </p:spPr>
        <p:txBody>
          <a:bodyPr wrap="square" rtlCol="0">
            <a:spAutoFit/>
          </a:bodyPr>
          <a:lstStyle/>
          <a:p>
            <a:pPr algn="ctr"/>
            <a:r>
              <a:rPr lang="bg-BG" sz="1400" dirty="0">
                <a:solidFill>
                  <a:schemeClr val="tx2">
                    <a:lumMod val="75000"/>
                  </a:schemeClr>
                </a:solidFill>
                <a:latin typeface="Verdana" panose="020B0604030504040204" pitchFamily="34" charset="0"/>
                <a:ea typeface="Verdana" panose="020B0604030504040204" pitchFamily="34" charset="0"/>
              </a:rPr>
              <a:t>Проф. Иван Мерджанов,</a:t>
            </a:r>
            <a:r>
              <a:rPr lang="en-US" sz="1400" dirty="0">
                <a:solidFill>
                  <a:schemeClr val="tx2">
                    <a:lumMod val="75000"/>
                  </a:schemeClr>
                </a:solidFill>
                <a:latin typeface="Verdana" panose="020B0604030504040204" pitchFamily="34" charset="0"/>
                <a:ea typeface="Verdana" panose="020B0604030504040204" pitchFamily="34" charset="0"/>
              </a:rPr>
              <a:t> </a:t>
            </a:r>
            <a:r>
              <a:rPr lang="bg-BG" sz="1400" dirty="0">
                <a:solidFill>
                  <a:schemeClr val="tx2">
                    <a:lumMod val="75000"/>
                  </a:schemeClr>
                </a:solidFill>
                <a:latin typeface="Verdana" panose="020B0604030504040204" pitchFamily="34" charset="0"/>
                <a:ea typeface="Verdana" panose="020B0604030504040204" pitchFamily="34" charset="0"/>
              </a:rPr>
              <a:t>Медицински университет-Варна, България, Варна</a:t>
            </a:r>
            <a:endParaRPr lang="en-US" sz="1400" dirty="0">
              <a:solidFill>
                <a:schemeClr val="tx2">
                  <a:lumMod val="75000"/>
                </a:schemeClr>
              </a:solidFill>
              <a:latin typeface="Verdana" panose="020B0604030504040204" pitchFamily="34" charset="0"/>
              <a:ea typeface="Verdana" panose="020B0604030504040204" pitchFamily="34" charset="0"/>
            </a:endParaRPr>
          </a:p>
          <a:p>
            <a:pPr algn="ctr"/>
            <a:endParaRPr lang="en-US" dirty="0"/>
          </a:p>
        </p:txBody>
      </p:sp>
      <p:sp>
        <p:nvSpPr>
          <p:cNvPr id="10" name="Title 1"/>
          <p:cNvSpPr txBox="1">
            <a:spLocks/>
          </p:cNvSpPr>
          <p:nvPr/>
        </p:nvSpPr>
        <p:spPr>
          <a:xfrm>
            <a:off x="-24680" y="3573016"/>
            <a:ext cx="12194604" cy="1489688"/>
          </a:xfrm>
          <a:prstGeom prst="rect">
            <a:avLst/>
          </a:prstGeom>
        </p:spPr>
        <p:txBody>
          <a:bodyPr vert="horz" lIns="91440" tIns="45720" rIns="91440" bIns="45720" rtlCol="0" anchor="ctr">
            <a:normAutofit fontScale="900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ru-RU" sz="1600" b="1" cap="all" dirty="0" smtClean="0">
                <a:solidFill>
                  <a:srgbClr val="376092"/>
                </a:solidFill>
                <a:latin typeface="Verdana" panose="020B0604030504040204" pitchFamily="34" charset="0"/>
                <a:ea typeface="Verdana" panose="020B0604030504040204" pitchFamily="34" charset="0"/>
              </a:rPr>
              <a:t/>
            </a:r>
            <a:br>
              <a:rPr lang="ru-RU" sz="1600" b="1" cap="all" dirty="0" smtClean="0">
                <a:solidFill>
                  <a:srgbClr val="376092"/>
                </a:solidFill>
                <a:latin typeface="Verdana" panose="020B0604030504040204" pitchFamily="34" charset="0"/>
                <a:ea typeface="Verdana" panose="020B0604030504040204" pitchFamily="34" charset="0"/>
              </a:rPr>
            </a:br>
            <a:r>
              <a:rPr lang="en-US" sz="3100" b="1" cap="all" dirty="0">
                <a:solidFill>
                  <a:srgbClr val="5296D2"/>
                </a:solidFill>
                <a:latin typeface="Verdana" panose="020B0604030504040204" pitchFamily="34" charset="0"/>
                <a:ea typeface="Verdana" panose="020B0604030504040204" pitchFamily="34" charset="0"/>
              </a:rPr>
              <a:t>Help2</a:t>
            </a:r>
            <a:r>
              <a:rPr lang="en-US" sz="3100" b="1" cap="all" dirty="0">
                <a:solidFill>
                  <a:srgbClr val="376092"/>
                </a:solidFill>
                <a:latin typeface="Verdana" panose="020B0604030504040204" pitchFamily="34" charset="0"/>
                <a:ea typeface="Verdana" panose="020B0604030504040204" pitchFamily="34" charset="0"/>
              </a:rPr>
              <a:t> </a:t>
            </a:r>
            <a:endParaRPr lang="en-US" sz="3100" b="1" cap="all" dirty="0" smtClean="0">
              <a:solidFill>
                <a:srgbClr val="376092"/>
              </a:solidFill>
              <a:latin typeface="Verdana" panose="020B0604030504040204" pitchFamily="34" charset="0"/>
              <a:ea typeface="Verdana" panose="020B0604030504040204" pitchFamily="34" charset="0"/>
            </a:endParaRPr>
          </a:p>
          <a:p>
            <a:endParaRPr lang="en-US" sz="2400" b="1" cap="all" dirty="0">
              <a:solidFill>
                <a:srgbClr val="376092"/>
              </a:solidFill>
              <a:latin typeface="Verdana" panose="020B0604030504040204" pitchFamily="34" charset="0"/>
              <a:ea typeface="Verdana" panose="020B0604030504040204" pitchFamily="34" charset="0"/>
            </a:endParaRPr>
          </a:p>
          <a:p>
            <a:r>
              <a:rPr lang="en-US" sz="2400" b="1" dirty="0" smtClean="0">
                <a:solidFill>
                  <a:srgbClr val="5296D2"/>
                </a:solidFill>
                <a:latin typeface="Verdana" panose="020B0604030504040204" pitchFamily="34" charset="0"/>
                <a:ea typeface="Verdana" panose="020B0604030504040204" pitchFamily="34" charset="0"/>
              </a:rPr>
              <a:t>H</a:t>
            </a:r>
            <a:r>
              <a:rPr lang="en-US" sz="2400" dirty="0" smtClean="0">
                <a:solidFill>
                  <a:srgbClr val="5296D2"/>
                </a:solidFill>
                <a:latin typeface="Verdana" panose="020B0604030504040204" pitchFamily="34" charset="0"/>
                <a:ea typeface="Verdana" panose="020B0604030504040204" pitchFamily="34" charset="0"/>
              </a:rPr>
              <a:t>ealthcare </a:t>
            </a:r>
            <a:r>
              <a:rPr lang="en-US" sz="2400" b="1" dirty="0">
                <a:solidFill>
                  <a:srgbClr val="5296D2"/>
                </a:solidFill>
                <a:latin typeface="Verdana" panose="020B0604030504040204" pitchFamily="34" charset="0"/>
                <a:ea typeface="Verdana" panose="020B0604030504040204" pitchFamily="34" charset="0"/>
              </a:rPr>
              <a:t>L</a:t>
            </a:r>
            <a:r>
              <a:rPr lang="en-US" sz="2400" dirty="0" smtClean="0">
                <a:solidFill>
                  <a:srgbClr val="5296D2"/>
                </a:solidFill>
                <a:latin typeface="Verdana" panose="020B0604030504040204" pitchFamily="34" charset="0"/>
                <a:ea typeface="Verdana" panose="020B0604030504040204" pitchFamily="34" charset="0"/>
              </a:rPr>
              <a:t>anguage </a:t>
            </a:r>
            <a:r>
              <a:rPr lang="en-US" sz="2400" b="1" dirty="0">
                <a:solidFill>
                  <a:srgbClr val="5296D2"/>
                </a:solidFill>
                <a:latin typeface="Verdana" panose="020B0604030504040204" pitchFamily="34" charset="0"/>
                <a:ea typeface="Verdana" panose="020B0604030504040204" pitchFamily="34" charset="0"/>
              </a:rPr>
              <a:t>L</a:t>
            </a:r>
            <a:r>
              <a:rPr lang="en-US" sz="2400" dirty="0" smtClean="0">
                <a:solidFill>
                  <a:srgbClr val="5296D2"/>
                </a:solidFill>
                <a:latin typeface="Verdana" panose="020B0604030504040204" pitchFamily="34" charset="0"/>
                <a:ea typeface="Verdana" panose="020B0604030504040204" pitchFamily="34" charset="0"/>
              </a:rPr>
              <a:t>earning </a:t>
            </a:r>
            <a:r>
              <a:rPr lang="en-US" sz="2400" b="1" dirty="0" err="1">
                <a:solidFill>
                  <a:srgbClr val="5296D2"/>
                </a:solidFill>
                <a:latin typeface="Verdana" panose="020B0604030504040204" pitchFamily="34" charset="0"/>
                <a:ea typeface="Verdana" panose="020B0604030504040204" pitchFamily="34" charset="0"/>
              </a:rPr>
              <a:t>P</a:t>
            </a:r>
            <a:r>
              <a:rPr lang="en-US" sz="2400" dirty="0" err="1" smtClean="0">
                <a:solidFill>
                  <a:srgbClr val="5296D2"/>
                </a:solidFill>
                <a:latin typeface="Verdana" panose="020B0604030504040204" pitchFamily="34" charset="0"/>
                <a:ea typeface="Verdana" panose="020B0604030504040204" pitchFamily="34" charset="0"/>
              </a:rPr>
              <a:t>rogramme</a:t>
            </a:r>
            <a:r>
              <a:rPr lang="en-US" sz="2400" dirty="0" smtClean="0">
                <a:solidFill>
                  <a:srgbClr val="5296D2"/>
                </a:solidFill>
                <a:latin typeface="Verdana" panose="020B0604030504040204" pitchFamily="34" charset="0"/>
                <a:ea typeface="Verdana" panose="020B0604030504040204" pitchFamily="34" charset="0"/>
              </a:rPr>
              <a:t>  </a:t>
            </a:r>
            <a:r>
              <a:rPr lang="ru-RU" sz="2400" dirty="0" smtClean="0">
                <a:solidFill>
                  <a:srgbClr val="5296D2"/>
                </a:solidFill>
                <a:latin typeface="Verdana" panose="020B0604030504040204" pitchFamily="34" charset="0"/>
                <a:ea typeface="Verdana" panose="020B0604030504040204" pitchFamily="34" charset="0"/>
              </a:rPr>
              <a:t>по </a:t>
            </a:r>
            <a:r>
              <a:rPr lang="ru-RU" sz="2400" dirty="0" err="1" smtClean="0">
                <a:solidFill>
                  <a:srgbClr val="5296D2"/>
                </a:solidFill>
                <a:latin typeface="Verdana" panose="020B0604030504040204" pitchFamily="34" charset="0"/>
                <a:ea typeface="Verdana" panose="020B0604030504040204" pitchFamily="34" charset="0"/>
              </a:rPr>
              <a:t>програма</a:t>
            </a:r>
            <a:r>
              <a:rPr lang="ru-RU" sz="2400" dirty="0" smtClean="0">
                <a:solidFill>
                  <a:srgbClr val="5296D2"/>
                </a:solidFill>
                <a:latin typeface="Verdana" panose="020B0604030504040204" pitchFamily="34" charset="0"/>
                <a:ea typeface="Verdana" panose="020B0604030504040204" pitchFamily="34" charset="0"/>
              </a:rPr>
              <a:t> </a:t>
            </a:r>
            <a:r>
              <a:rPr lang="en-US" sz="2400" dirty="0" smtClean="0">
                <a:solidFill>
                  <a:srgbClr val="5296D2"/>
                </a:solidFill>
                <a:latin typeface="Verdana" panose="020B0604030504040204" pitchFamily="34" charset="0"/>
                <a:ea typeface="Verdana" panose="020B0604030504040204" pitchFamily="34" charset="0"/>
              </a:rPr>
              <a:t>Erasmus</a:t>
            </a:r>
            <a:r>
              <a:rPr lang="en-US" sz="2200" b="1" cap="all" baseline="30000" dirty="0" smtClean="0">
                <a:solidFill>
                  <a:srgbClr val="5296D2"/>
                </a:solidFill>
                <a:latin typeface="Verdana" panose="020B0604030504040204" pitchFamily="34" charset="0"/>
                <a:ea typeface="Verdana" panose="020B0604030504040204" pitchFamily="34" charset="0"/>
              </a:rPr>
              <a:t>+</a:t>
            </a:r>
            <a:endParaRPr lang="en-US" sz="2200" b="1" cap="all" baseline="30000" dirty="0">
              <a:solidFill>
                <a:srgbClr val="5296D2"/>
              </a:solidFill>
              <a:latin typeface="Verdana" panose="020B0604030504040204" pitchFamily="34" charset="0"/>
              <a:ea typeface="Verdana" panose="020B0604030504040204" pitchFamily="34" charset="0"/>
            </a:endParaRPr>
          </a:p>
          <a:p>
            <a:pPr algn="l"/>
            <a:r>
              <a:rPr lang="ru-RU" sz="1600" cap="all" dirty="0" smtClean="0">
                <a:latin typeface="Verdana" panose="020B0604030504040204" pitchFamily="34" charset="0"/>
                <a:ea typeface="Verdana" panose="020B0604030504040204" pitchFamily="34" charset="0"/>
              </a:rPr>
              <a:t/>
            </a:r>
            <a:br>
              <a:rPr lang="ru-RU" sz="1600" cap="all" dirty="0" smtClean="0">
                <a:latin typeface="Verdana" panose="020B0604030504040204" pitchFamily="34" charset="0"/>
                <a:ea typeface="Verdana" panose="020B0604030504040204" pitchFamily="34" charset="0"/>
              </a:rPr>
            </a:br>
            <a:endParaRPr lang="en-US" sz="1600" dirty="0">
              <a:latin typeface="Verdana" panose="020B0604030504040204" pitchFamily="34" charset="0"/>
              <a:ea typeface="Verdana" panose="020B0604030504040204" pitchFamily="34" charset="0"/>
            </a:endParaRPr>
          </a:p>
        </p:txBody>
      </p:sp>
      <p:sp>
        <p:nvSpPr>
          <p:cNvPr id="11" name="Title 1"/>
          <p:cNvSpPr>
            <a:spLocks noGrp="1"/>
          </p:cNvSpPr>
          <p:nvPr>
            <p:ph type="title"/>
          </p:nvPr>
        </p:nvSpPr>
        <p:spPr>
          <a:xfrm>
            <a:off x="551384" y="681137"/>
            <a:ext cx="12216680" cy="694850"/>
          </a:xfrm>
        </p:spPr>
        <p:txBody>
          <a:bodyPr>
            <a:normAutofit/>
          </a:bodyPr>
          <a:lstStyle/>
          <a:p>
            <a:r>
              <a:rPr lang="ru-RU" sz="1400" b="1" cap="all" dirty="0">
                <a:solidFill>
                  <a:srgbClr val="376092"/>
                </a:solidFill>
                <a:latin typeface="Verdana" panose="020B0604030504040204" pitchFamily="34" charset="0"/>
                <a:ea typeface="Verdana" panose="020B0604030504040204" pitchFamily="34" charset="0"/>
              </a:rPr>
              <a:t>ДИГИТАЛИЗАЦИЯ И ИНОВАЦИИ В ОБРАЗОВАНИЕТО И НАУКАТА</a:t>
            </a:r>
            <a:r>
              <a:rPr lang="ru-RU" sz="1400" cap="all" dirty="0" smtClean="0">
                <a:latin typeface="Verdana" panose="020B0604030504040204" pitchFamily="34" charset="0"/>
                <a:ea typeface="Verdana" panose="020B0604030504040204" pitchFamily="34" charset="0"/>
              </a:rPr>
              <a:t/>
            </a:r>
            <a:br>
              <a:rPr lang="ru-RU" sz="1400" cap="all" dirty="0" smtClean="0">
                <a:latin typeface="Verdana" panose="020B0604030504040204" pitchFamily="34" charset="0"/>
                <a:ea typeface="Verdana" panose="020B0604030504040204" pitchFamily="34" charset="0"/>
              </a:rPr>
            </a:br>
            <a:endParaRPr lang="en-US" sz="1400" dirty="0">
              <a:latin typeface="Verdana" panose="020B0604030504040204" pitchFamily="34" charset="0"/>
              <a:ea typeface="Verdana" panose="020B0604030504040204" pitchFamily="34" charset="0"/>
            </a:endParaRPr>
          </a:p>
        </p:txBody>
      </p:sp>
      <p:pic>
        <p:nvPicPr>
          <p:cNvPr id="13" name="Picture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01379" y="656845"/>
            <a:ext cx="2054892" cy="438456"/>
          </a:xfrm>
          <a:prstGeom prst="rect">
            <a:avLst/>
          </a:prstGeom>
        </p:spPr>
      </p:pic>
      <p:pic>
        <p:nvPicPr>
          <p:cNvPr id="14" name="Obrázek 1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272464" y="681137"/>
            <a:ext cx="628168" cy="530356"/>
          </a:xfrm>
          <a:prstGeom prst="rect">
            <a:avLst/>
          </a:prstGeom>
        </p:spPr>
      </p:pic>
    </p:spTree>
    <p:extLst>
      <p:ext uri="{BB962C8B-B14F-4D97-AF65-F5344CB8AC3E}">
        <p14:creationId xmlns:p14="http://schemas.microsoft.com/office/powerpoint/2010/main" val="278048853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a:xfrm>
            <a:off x="2855640" y="6356351"/>
            <a:ext cx="6408712" cy="365125"/>
          </a:xfrm>
        </p:spPr>
        <p:txBody>
          <a:bodyPr/>
          <a:lstStyle/>
          <a:p>
            <a:r>
              <a:rPr lang="ru-RU" dirty="0" smtClean="0"/>
              <a:t>ДИГИТАЛИЗАЦИЯ И ИНОВАЦИИ В ОБРАЗОВАНИЕТО И НАУКАТА, ВАРНА 08-10 ЮНИ 2021 </a:t>
            </a:r>
            <a:endParaRPr lang="es-ES" dirty="0"/>
          </a:p>
        </p:txBody>
      </p:sp>
      <p:pic>
        <p:nvPicPr>
          <p:cNvPr id="7" name="Picture 1"/>
          <p:cNvPicPr>
            <a:picLocks noChangeAspect="1" noChangeArrowheads="1"/>
          </p:cNvPicPr>
          <p:nvPr/>
        </p:nvPicPr>
        <p:blipFill>
          <a:blip r:embed="rId2" cstate="print"/>
          <a:srcRect/>
          <a:stretch>
            <a:fillRect/>
          </a:stretch>
        </p:blipFill>
        <p:spPr bwMode="auto">
          <a:xfrm>
            <a:off x="4493822" y="3803005"/>
            <a:ext cx="3240360" cy="2431558"/>
          </a:xfrm>
          <a:prstGeom prst="rect">
            <a:avLst/>
          </a:prstGeom>
          <a:noFill/>
          <a:ln w="9525">
            <a:noFill/>
            <a:miter lim="800000"/>
            <a:headEnd/>
            <a:tailEnd/>
          </a:ln>
        </p:spPr>
      </p:pic>
      <p:sp>
        <p:nvSpPr>
          <p:cNvPr id="8" name="Title 1"/>
          <p:cNvSpPr>
            <a:spLocks noGrp="1"/>
          </p:cNvSpPr>
          <p:nvPr>
            <p:ph type="title"/>
          </p:nvPr>
        </p:nvSpPr>
        <p:spPr>
          <a:xfrm>
            <a:off x="407368" y="275584"/>
            <a:ext cx="11413268" cy="1143000"/>
          </a:xfrm>
        </p:spPr>
        <p:txBody>
          <a:bodyPr>
            <a:noAutofit/>
          </a:bodyPr>
          <a:lstStyle/>
          <a:p>
            <a:r>
              <a:rPr lang="en-US" sz="2800" b="1" dirty="0">
                <a:solidFill>
                  <a:schemeClr val="tx2">
                    <a:lumMod val="60000"/>
                    <a:lumOff val="40000"/>
                  </a:schemeClr>
                </a:solidFill>
                <a:latin typeface="Verdana" panose="020B0604030504040204" pitchFamily="34" charset="0"/>
                <a:ea typeface="Verdana" panose="020B0604030504040204" pitchFamily="34" charset="0"/>
              </a:rPr>
              <a:t>HELP</a:t>
            </a:r>
            <a:r>
              <a:rPr lang="bg-BG" sz="2800" b="1" dirty="0">
                <a:solidFill>
                  <a:schemeClr val="tx2">
                    <a:lumMod val="60000"/>
                    <a:lumOff val="40000"/>
                  </a:schemeClr>
                </a:solidFill>
                <a:latin typeface="Verdana" panose="020B0604030504040204" pitchFamily="34" charset="0"/>
                <a:ea typeface="Verdana" panose="020B0604030504040204" pitchFamily="34" charset="0"/>
              </a:rPr>
              <a:t>2 – </a:t>
            </a:r>
            <a:r>
              <a:rPr lang="en-US" sz="2800" b="1" dirty="0">
                <a:solidFill>
                  <a:schemeClr val="tx2">
                    <a:lumMod val="60000"/>
                    <a:lumOff val="40000"/>
                  </a:schemeClr>
                </a:solidFill>
                <a:latin typeface="Verdana" panose="020B0604030504040204" pitchFamily="34" charset="0"/>
                <a:ea typeface="Verdana" panose="020B0604030504040204" pitchFamily="34" charset="0"/>
              </a:rPr>
              <a:t>H</a:t>
            </a:r>
            <a:r>
              <a:rPr lang="bg-BG" sz="2800" b="1" dirty="0">
                <a:solidFill>
                  <a:schemeClr val="tx2">
                    <a:lumMod val="60000"/>
                    <a:lumOff val="40000"/>
                  </a:schemeClr>
                </a:solidFill>
                <a:latin typeface="Verdana" panose="020B0604030504040204" pitchFamily="34" charset="0"/>
                <a:ea typeface="Verdana" panose="020B0604030504040204" pitchFamily="34" charset="0"/>
              </a:rPr>
              <a:t>е</a:t>
            </a:r>
            <a:r>
              <a:rPr lang="en-US" sz="2800" b="1" dirty="0" err="1">
                <a:solidFill>
                  <a:schemeClr val="tx2">
                    <a:lumMod val="60000"/>
                    <a:lumOff val="40000"/>
                  </a:schemeClr>
                </a:solidFill>
                <a:latin typeface="Verdana" panose="020B0604030504040204" pitchFamily="34" charset="0"/>
                <a:ea typeface="Verdana" panose="020B0604030504040204" pitchFamily="34" charset="0"/>
              </a:rPr>
              <a:t>althcare</a:t>
            </a:r>
            <a:r>
              <a:rPr lang="en-US" sz="2800" b="1" dirty="0">
                <a:solidFill>
                  <a:schemeClr val="tx2">
                    <a:lumMod val="60000"/>
                    <a:lumOff val="40000"/>
                  </a:schemeClr>
                </a:solidFill>
                <a:latin typeface="Verdana" panose="020B0604030504040204" pitchFamily="34" charset="0"/>
                <a:ea typeface="Verdana" panose="020B0604030504040204" pitchFamily="34" charset="0"/>
              </a:rPr>
              <a:t> Language Learning Programme</a:t>
            </a:r>
            <a:endParaRPr lang="en-US" sz="2800" dirty="0">
              <a:latin typeface="Verdana" panose="020B0604030504040204" pitchFamily="34" charset="0"/>
              <a:ea typeface="Verdana" panose="020B0604030504040204" pitchFamily="34" charset="0"/>
            </a:endParaRPr>
          </a:p>
        </p:txBody>
      </p:sp>
      <p:pic>
        <p:nvPicPr>
          <p:cNvPr id="9" name="Picture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798213" y="5897655"/>
            <a:ext cx="1022423" cy="702524"/>
          </a:xfrm>
          <a:prstGeom prst="rect">
            <a:avLst/>
          </a:prstGeom>
        </p:spPr>
      </p:pic>
      <p:sp>
        <p:nvSpPr>
          <p:cNvPr id="10" name="Content Placeholder 2"/>
          <p:cNvSpPr txBox="1">
            <a:spLocks/>
          </p:cNvSpPr>
          <p:nvPr/>
        </p:nvSpPr>
        <p:spPr>
          <a:xfrm>
            <a:off x="839416" y="1412776"/>
            <a:ext cx="10513168" cy="4728707"/>
          </a:xfrm>
          <a:prstGeom prst="rect">
            <a:avLst/>
          </a:prstGeom>
          <a:ln>
            <a:noFill/>
          </a:ln>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800" b="1" dirty="0" smtClean="0">
                <a:solidFill>
                  <a:schemeClr val="tx2">
                    <a:lumMod val="75000"/>
                  </a:schemeClr>
                </a:solidFill>
                <a:latin typeface="Verdana" panose="020B0604030504040204" pitchFamily="34" charset="0"/>
                <a:ea typeface="Verdana" panose="020B0604030504040204" pitchFamily="34" charset="0"/>
              </a:rPr>
              <a:t/>
            </a:r>
            <a:br>
              <a:rPr lang="en-US" sz="1800" b="1" dirty="0" smtClean="0">
                <a:solidFill>
                  <a:schemeClr val="tx2">
                    <a:lumMod val="75000"/>
                  </a:schemeClr>
                </a:solidFill>
                <a:latin typeface="Verdana" panose="020B0604030504040204" pitchFamily="34" charset="0"/>
                <a:ea typeface="Verdana" panose="020B0604030504040204" pitchFamily="34" charset="0"/>
              </a:rPr>
            </a:br>
            <a:r>
              <a:rPr lang="ru-RU" sz="1800" b="1" dirty="0" smtClean="0">
                <a:solidFill>
                  <a:schemeClr val="tx2">
                    <a:lumMod val="75000"/>
                  </a:schemeClr>
                </a:solidFill>
                <a:latin typeface="Verdana" panose="020B0604030504040204" pitchFamily="34" charset="0"/>
                <a:ea typeface="Verdana" panose="020B0604030504040204" pitchFamily="34" charset="0"/>
              </a:rPr>
              <a:t>Мениджмънт </a:t>
            </a:r>
            <a:r>
              <a:rPr lang="ru-RU" sz="1800" b="1" dirty="0">
                <a:solidFill>
                  <a:schemeClr val="tx2">
                    <a:lumMod val="75000"/>
                  </a:schemeClr>
                </a:solidFill>
                <a:latin typeface="Verdana" panose="020B0604030504040204" pitchFamily="34" charset="0"/>
                <a:ea typeface="Verdana" panose="020B0604030504040204" pitchFamily="34" charset="0"/>
              </a:rPr>
              <a:t>на качеството</a:t>
            </a:r>
            <a:r>
              <a:rPr lang="ru-RU" sz="1800" b="1" dirty="0" smtClean="0">
                <a:solidFill>
                  <a:schemeClr val="tx2">
                    <a:lumMod val="75000"/>
                  </a:schemeClr>
                </a:solidFill>
                <a:latin typeface="Verdana" panose="020B0604030504040204" pitchFamily="34" charset="0"/>
                <a:ea typeface="Verdana" panose="020B0604030504040204" pitchFamily="34" charset="0"/>
              </a:rPr>
              <a:t>:</a:t>
            </a:r>
            <a:r>
              <a:rPr lang="en-US" sz="1800" b="1" dirty="0" smtClean="0">
                <a:solidFill>
                  <a:schemeClr val="tx2">
                    <a:lumMod val="75000"/>
                  </a:schemeClr>
                </a:solidFill>
                <a:latin typeface="Verdana" panose="020B0604030504040204" pitchFamily="34" charset="0"/>
                <a:ea typeface="Verdana" panose="020B0604030504040204" pitchFamily="34" charset="0"/>
              </a:rPr>
              <a:t/>
            </a:r>
            <a:br>
              <a:rPr lang="en-US" sz="1800" b="1" dirty="0" smtClean="0">
                <a:solidFill>
                  <a:schemeClr val="tx2">
                    <a:lumMod val="75000"/>
                  </a:schemeClr>
                </a:solidFill>
                <a:latin typeface="Verdana" panose="020B0604030504040204" pitchFamily="34" charset="0"/>
                <a:ea typeface="Verdana" panose="020B0604030504040204" pitchFamily="34" charset="0"/>
              </a:rPr>
            </a:br>
            <a:endParaRPr lang="ru-RU" sz="1800" dirty="0">
              <a:solidFill>
                <a:schemeClr val="tx2">
                  <a:lumMod val="75000"/>
                </a:schemeClr>
              </a:solidFill>
              <a:latin typeface="Verdana" panose="020B0604030504040204" pitchFamily="34" charset="0"/>
              <a:ea typeface="Verdana" panose="020B0604030504040204" pitchFamily="34" charset="0"/>
            </a:endParaRPr>
          </a:p>
          <a:p>
            <a:pPr indent="-230400">
              <a:lnSpc>
                <a:spcPct val="90000"/>
              </a:lnSpc>
              <a:spcBef>
                <a:spcPts val="1800"/>
              </a:spcBef>
            </a:pPr>
            <a:r>
              <a:rPr lang="ru-RU" sz="1400" dirty="0">
                <a:solidFill>
                  <a:schemeClr val="tx2">
                    <a:lumMod val="75000"/>
                  </a:schemeClr>
                </a:solidFill>
                <a:latin typeface="Verdana" panose="020B0604030504040204" pitchFamily="34" charset="0"/>
                <a:ea typeface="Verdana" panose="020B0604030504040204" pitchFamily="34" charset="0"/>
              </a:rPr>
              <a:t>Стриктно спазване на отделните фази на </a:t>
            </a:r>
            <a:r>
              <a:rPr lang="ru-RU" sz="1400" dirty="0" smtClean="0">
                <a:solidFill>
                  <a:schemeClr val="tx2">
                    <a:lumMod val="75000"/>
                  </a:schemeClr>
                </a:solidFill>
                <a:latin typeface="Verdana" panose="020B0604030504040204" pitchFamily="34" charset="0"/>
                <a:ea typeface="Verdana" panose="020B0604030504040204" pitchFamily="34" charset="0"/>
              </a:rPr>
              <a:t>кръстосана </a:t>
            </a:r>
            <a:r>
              <a:rPr lang="ru-RU" sz="1400" dirty="0">
                <a:solidFill>
                  <a:schemeClr val="tx2">
                    <a:lumMod val="75000"/>
                  </a:schemeClr>
                </a:solidFill>
                <a:latin typeface="Verdana" panose="020B0604030504040204" pitchFamily="34" charset="0"/>
                <a:ea typeface="Verdana" panose="020B0604030504040204" pitchFamily="34" charset="0"/>
              </a:rPr>
              <a:t>проверка, корекции и пилотиране;</a:t>
            </a:r>
          </a:p>
          <a:p>
            <a:pPr indent="-230400">
              <a:lnSpc>
                <a:spcPct val="90000"/>
              </a:lnSpc>
              <a:spcBef>
                <a:spcPts val="1800"/>
              </a:spcBef>
            </a:pPr>
            <a:r>
              <a:rPr lang="ru-RU" sz="1400" dirty="0">
                <a:solidFill>
                  <a:schemeClr val="tx2">
                    <a:lumMod val="75000"/>
                  </a:schemeClr>
                </a:solidFill>
                <a:latin typeface="Verdana" panose="020B0604030504040204" pitchFamily="34" charset="0"/>
                <a:ea typeface="Verdana" panose="020B0604030504040204" pitchFamily="34" charset="0"/>
              </a:rPr>
              <a:t>Разработен въз основа на отличена от ЕК методология: Европейски езиков знак за 2017 г</a:t>
            </a:r>
            <a:r>
              <a:rPr lang="ru-RU" sz="1400" dirty="0" smtClean="0">
                <a:solidFill>
                  <a:schemeClr val="tx2">
                    <a:lumMod val="75000"/>
                  </a:schemeClr>
                </a:solidFill>
                <a:latin typeface="Verdana" panose="020B0604030504040204" pitchFamily="34" charset="0"/>
                <a:ea typeface="Verdana" panose="020B0604030504040204" pitchFamily="34" charset="0"/>
              </a:rPr>
              <a:t>.</a:t>
            </a:r>
            <a:r>
              <a:rPr lang="en-US" sz="1400" dirty="0" smtClean="0">
                <a:solidFill>
                  <a:schemeClr val="tx2">
                    <a:lumMod val="75000"/>
                  </a:schemeClr>
                </a:solidFill>
                <a:latin typeface="Verdana" panose="020B0604030504040204" pitchFamily="34" charset="0"/>
                <a:ea typeface="Verdana" panose="020B0604030504040204" pitchFamily="34" charset="0"/>
              </a:rPr>
              <a:t>;</a:t>
            </a:r>
            <a:endParaRPr lang="ru-RU" sz="1400" dirty="0">
              <a:solidFill>
                <a:schemeClr val="tx2">
                  <a:lumMod val="75000"/>
                </a:schemeClr>
              </a:solidFill>
              <a:latin typeface="Verdana" panose="020B0604030504040204" pitchFamily="34" charset="0"/>
              <a:ea typeface="Verdana" panose="020B0604030504040204" pitchFamily="34" charset="0"/>
            </a:endParaRPr>
          </a:p>
          <a:p>
            <a:pPr indent="-230400">
              <a:lnSpc>
                <a:spcPct val="90000"/>
              </a:lnSpc>
              <a:spcBef>
                <a:spcPts val="1800"/>
              </a:spcBef>
            </a:pPr>
            <a:r>
              <a:rPr lang="ru-RU" sz="1400" dirty="0">
                <a:solidFill>
                  <a:schemeClr val="tx2">
                    <a:lumMod val="75000"/>
                  </a:schemeClr>
                </a:solidFill>
                <a:latin typeface="Verdana" panose="020B0604030504040204" pitchFamily="34" charset="0"/>
                <a:ea typeface="Verdana" panose="020B0604030504040204" pitchFamily="34" charset="0"/>
              </a:rPr>
              <a:t>HELP вече се прилага в обучението в няколко институции в цяла </a:t>
            </a:r>
            <a:r>
              <a:rPr lang="ru-RU" sz="1400" dirty="0" smtClean="0">
                <a:solidFill>
                  <a:schemeClr val="tx2">
                    <a:lumMod val="75000"/>
                  </a:schemeClr>
                </a:solidFill>
                <a:latin typeface="Verdana" panose="020B0604030504040204" pitchFamily="34" charset="0"/>
                <a:ea typeface="Verdana" panose="020B0604030504040204" pitchFamily="34" charset="0"/>
              </a:rPr>
              <a:t>Европа</a:t>
            </a:r>
            <a:r>
              <a:rPr lang="en-US" sz="1400" dirty="0" smtClean="0">
                <a:solidFill>
                  <a:schemeClr val="tx2">
                    <a:lumMod val="75000"/>
                  </a:schemeClr>
                </a:solidFill>
                <a:latin typeface="Verdana" panose="020B0604030504040204" pitchFamily="34" charset="0"/>
                <a:ea typeface="Verdana" panose="020B0604030504040204" pitchFamily="34" charset="0"/>
              </a:rPr>
              <a:t>.</a:t>
            </a:r>
            <a:endParaRPr lang="en-US" sz="1400" dirty="0">
              <a:solidFill>
                <a:schemeClr val="tx2">
                  <a:lumMod val="75000"/>
                </a:schemeClr>
              </a:solidFill>
              <a:latin typeface="Verdana" panose="020B0604030504040204" pitchFamily="34" charset="0"/>
              <a:ea typeface="Verdana" panose="020B0604030504040204" pitchFamily="34" charset="0"/>
            </a:endParaRPr>
          </a:p>
        </p:txBody>
      </p:sp>
      <p:sp>
        <p:nvSpPr>
          <p:cNvPr id="11" name="Rectangle 10"/>
          <p:cNvSpPr/>
          <p:nvPr/>
        </p:nvSpPr>
        <p:spPr>
          <a:xfrm flipV="1">
            <a:off x="0" y="6791492"/>
            <a:ext cx="12192000" cy="8022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0" y="-30052"/>
            <a:ext cx="12192000" cy="2286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13839411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911424" y="1600201"/>
            <a:ext cx="10670976" cy="4525963"/>
          </a:xfrm>
        </p:spPr>
        <p:txBody>
          <a:bodyPr/>
          <a:lstStyle/>
          <a:p>
            <a:pPr marL="0" indent="0" algn="ctr">
              <a:buNone/>
            </a:pPr>
            <a:r>
              <a:rPr lang="bg-BG" sz="1800" b="1" dirty="0">
                <a:solidFill>
                  <a:schemeClr val="tx2">
                    <a:lumMod val="75000"/>
                  </a:schemeClr>
                </a:solidFill>
                <a:latin typeface="Verdana" panose="020B0604030504040204" pitchFamily="34" charset="0"/>
                <a:ea typeface="Verdana" panose="020B0604030504040204" pitchFamily="34" charset="0"/>
              </a:rPr>
              <a:t>Комуникация преди и по време на </a:t>
            </a:r>
            <a:r>
              <a:rPr lang="en-US" sz="1800" b="1" dirty="0">
                <a:solidFill>
                  <a:schemeClr val="tx2">
                    <a:lumMod val="75000"/>
                  </a:schemeClr>
                </a:solidFill>
                <a:latin typeface="Verdana" panose="020B0604030504040204" pitchFamily="34" charset="0"/>
                <a:ea typeface="Verdana" panose="020B0604030504040204" pitchFamily="34" charset="0"/>
              </a:rPr>
              <a:t>COVID-19</a:t>
            </a:r>
          </a:p>
          <a:p>
            <a:pPr marL="0" indent="0">
              <a:buNone/>
            </a:pPr>
            <a:endParaRPr lang="bg-BG" sz="1600" dirty="0" smtClean="0">
              <a:latin typeface="Verdana" panose="020B0604030504040204" pitchFamily="34" charset="0"/>
              <a:ea typeface="Verdana" panose="020B0604030504040204" pitchFamily="34" charset="0"/>
            </a:endParaRPr>
          </a:p>
          <a:p>
            <a:pPr marL="0" indent="0">
              <a:buNone/>
            </a:pPr>
            <a:r>
              <a:rPr lang="bg-BG" sz="1400" b="1" dirty="0" smtClean="0">
                <a:solidFill>
                  <a:schemeClr val="tx2">
                    <a:lumMod val="75000"/>
                  </a:schemeClr>
                </a:solidFill>
                <a:latin typeface="Verdana" panose="020B0604030504040204" pitchFamily="34" charset="0"/>
                <a:ea typeface="Verdana" panose="020B0604030504040204" pitchFamily="34" charset="0"/>
              </a:rPr>
              <a:t>-  Ежемесечни онлайн срещи;</a:t>
            </a:r>
            <a:endParaRPr lang="bg-BG" sz="1400" b="1" dirty="0">
              <a:solidFill>
                <a:schemeClr val="tx2">
                  <a:lumMod val="75000"/>
                </a:schemeClr>
              </a:solidFill>
              <a:latin typeface="Verdana" panose="020B0604030504040204" pitchFamily="34" charset="0"/>
              <a:ea typeface="Verdana" panose="020B0604030504040204" pitchFamily="34" charset="0"/>
            </a:endParaRPr>
          </a:p>
          <a:p>
            <a:pPr marL="0" indent="0">
              <a:buNone/>
            </a:pPr>
            <a:r>
              <a:rPr lang="bg-BG" sz="1400" b="1" dirty="0" smtClean="0">
                <a:solidFill>
                  <a:schemeClr val="tx2">
                    <a:lumMod val="75000"/>
                  </a:schemeClr>
                </a:solidFill>
                <a:latin typeface="Verdana" panose="020B0604030504040204" pitchFamily="34" charset="0"/>
                <a:ea typeface="Verdana" panose="020B0604030504040204" pitchFamily="34" charset="0"/>
              </a:rPr>
              <a:t>-  Три </a:t>
            </a:r>
            <a:r>
              <a:rPr lang="bg-BG" sz="1400" b="1" dirty="0">
                <a:solidFill>
                  <a:schemeClr val="tx2">
                    <a:lumMod val="75000"/>
                  </a:schemeClr>
                </a:solidFill>
                <a:latin typeface="Verdana" panose="020B0604030504040204" pitchFamily="34" charset="0"/>
                <a:ea typeface="Verdana" panose="020B0604030504040204" pitchFamily="34" charset="0"/>
              </a:rPr>
              <a:t>срещи на партньорите</a:t>
            </a:r>
            <a:r>
              <a:rPr lang="bg-BG" sz="1400" dirty="0">
                <a:solidFill>
                  <a:schemeClr val="tx2">
                    <a:lumMod val="75000"/>
                  </a:schemeClr>
                </a:solidFill>
                <a:latin typeface="Verdana" panose="020B0604030504040204" pitchFamily="34" charset="0"/>
                <a:ea typeface="Verdana" panose="020B0604030504040204" pitchFamily="34" charset="0"/>
              </a:rPr>
              <a:t>: </a:t>
            </a:r>
          </a:p>
          <a:p>
            <a:pPr marL="324000" indent="-230400">
              <a:lnSpc>
                <a:spcPct val="90000"/>
              </a:lnSpc>
              <a:spcBef>
                <a:spcPts val="1800"/>
              </a:spcBef>
            </a:pPr>
            <a:r>
              <a:rPr lang="bg-BG" sz="1400" dirty="0">
                <a:solidFill>
                  <a:schemeClr val="tx2">
                    <a:lumMod val="75000"/>
                  </a:schemeClr>
                </a:solidFill>
                <a:latin typeface="Verdana" panose="020B0604030504040204" pitchFamily="34" charset="0"/>
                <a:ea typeface="Verdana" panose="020B0604030504040204" pitchFamily="34" charset="0"/>
              </a:rPr>
              <a:t>Клайпеда 2018 г.,</a:t>
            </a:r>
          </a:p>
          <a:p>
            <a:pPr marL="324000" indent="-230400">
              <a:lnSpc>
                <a:spcPct val="90000"/>
              </a:lnSpc>
              <a:spcBef>
                <a:spcPts val="1800"/>
              </a:spcBef>
            </a:pPr>
            <a:r>
              <a:rPr lang="bg-BG" sz="1400" dirty="0" err="1">
                <a:solidFill>
                  <a:schemeClr val="tx2">
                    <a:lumMod val="75000"/>
                  </a:schemeClr>
                </a:solidFill>
                <a:latin typeface="Verdana" panose="020B0604030504040204" pitchFamily="34" charset="0"/>
                <a:ea typeface="Verdana" panose="020B0604030504040204" pitchFamily="34" charset="0"/>
              </a:rPr>
              <a:t>Тургу</a:t>
            </a:r>
            <a:r>
              <a:rPr lang="bg-BG" sz="1400" dirty="0">
                <a:solidFill>
                  <a:schemeClr val="tx2">
                    <a:lumMod val="75000"/>
                  </a:schemeClr>
                </a:solidFill>
                <a:latin typeface="Verdana" panose="020B0604030504040204" pitchFamily="34" charset="0"/>
                <a:ea typeface="Verdana" panose="020B0604030504040204" pitchFamily="34" charset="0"/>
              </a:rPr>
              <a:t> Муреш 2019 г. и </a:t>
            </a:r>
          </a:p>
          <a:p>
            <a:pPr marL="324000" indent="-230400">
              <a:lnSpc>
                <a:spcPct val="90000"/>
              </a:lnSpc>
              <a:spcBef>
                <a:spcPts val="1800"/>
              </a:spcBef>
            </a:pPr>
            <a:r>
              <a:rPr lang="bg-BG" sz="1400" dirty="0">
                <a:solidFill>
                  <a:schemeClr val="tx2">
                    <a:lumMod val="75000"/>
                  </a:schemeClr>
                </a:solidFill>
                <a:latin typeface="Verdana" panose="020B0604030504040204" pitchFamily="34" charset="0"/>
                <a:ea typeface="Verdana" panose="020B0604030504040204" pitchFamily="34" charset="0"/>
              </a:rPr>
              <a:t>Коимбра 2020 г. </a:t>
            </a:r>
            <a:r>
              <a:rPr lang="bg-BG" sz="1400" dirty="0" smtClean="0">
                <a:solidFill>
                  <a:schemeClr val="tx2">
                    <a:lumMod val="75000"/>
                  </a:schemeClr>
                </a:solidFill>
                <a:latin typeface="Verdana" panose="020B0604030504040204" pitchFamily="34" charset="0"/>
                <a:ea typeface="Verdana" panose="020B0604030504040204" pitchFamily="34" charset="0"/>
              </a:rPr>
              <a:t/>
            </a:r>
            <a:br>
              <a:rPr lang="bg-BG" sz="1400" dirty="0" smtClean="0">
                <a:solidFill>
                  <a:schemeClr val="tx2">
                    <a:lumMod val="75000"/>
                  </a:schemeClr>
                </a:solidFill>
                <a:latin typeface="Verdana" panose="020B0604030504040204" pitchFamily="34" charset="0"/>
                <a:ea typeface="Verdana" panose="020B0604030504040204" pitchFamily="34" charset="0"/>
              </a:rPr>
            </a:br>
            <a:r>
              <a:rPr lang="bg-BG" sz="1400" dirty="0" smtClean="0">
                <a:solidFill>
                  <a:schemeClr val="tx2">
                    <a:lumMod val="75000"/>
                  </a:schemeClr>
                </a:solidFill>
                <a:latin typeface="Verdana" panose="020B0604030504040204" pitchFamily="34" charset="0"/>
                <a:ea typeface="Verdana" panose="020B0604030504040204" pitchFamily="34" charset="0"/>
              </a:rPr>
              <a:t>(</a:t>
            </a:r>
            <a:r>
              <a:rPr lang="bg-BG" sz="1400" dirty="0">
                <a:solidFill>
                  <a:schemeClr val="tx2">
                    <a:lumMod val="75000"/>
                  </a:schemeClr>
                </a:solidFill>
                <a:latin typeface="Verdana" panose="020B0604030504040204" pitchFamily="34" charset="0"/>
                <a:ea typeface="Verdana" panose="020B0604030504040204" pitchFamily="34" charset="0"/>
              </a:rPr>
              <a:t>миг преди пълния </a:t>
            </a:r>
            <a:r>
              <a:rPr lang="en-US" sz="1400" dirty="0">
                <a:solidFill>
                  <a:schemeClr val="tx2">
                    <a:lumMod val="75000"/>
                  </a:schemeClr>
                </a:solidFill>
                <a:latin typeface="Verdana" panose="020B0604030504040204" pitchFamily="34" charset="0"/>
                <a:ea typeface="Verdana" panose="020B0604030504040204" pitchFamily="34" charset="0"/>
              </a:rPr>
              <a:t>Lockdown</a:t>
            </a:r>
            <a:r>
              <a:rPr lang="bg-BG" sz="1400" dirty="0">
                <a:solidFill>
                  <a:schemeClr val="tx2">
                    <a:lumMod val="75000"/>
                  </a:schemeClr>
                </a:solidFill>
                <a:latin typeface="Verdana" panose="020B0604030504040204" pitchFamily="34" charset="0"/>
                <a:ea typeface="Verdana" panose="020B0604030504040204" pitchFamily="34" charset="0"/>
              </a:rPr>
              <a:t>)</a:t>
            </a:r>
          </a:p>
          <a:p>
            <a:pPr marL="0" indent="0">
              <a:buNone/>
            </a:pPr>
            <a:endParaRPr lang="en-US" dirty="0"/>
          </a:p>
        </p:txBody>
      </p:sp>
      <p:sp>
        <p:nvSpPr>
          <p:cNvPr id="4" name="Footer Placeholder 3"/>
          <p:cNvSpPr>
            <a:spLocks noGrp="1"/>
          </p:cNvSpPr>
          <p:nvPr>
            <p:ph type="ftr" sz="quarter" idx="11"/>
          </p:nvPr>
        </p:nvSpPr>
        <p:spPr>
          <a:xfrm>
            <a:off x="3139852" y="6395374"/>
            <a:ext cx="5912296" cy="365125"/>
          </a:xfrm>
        </p:spPr>
        <p:txBody>
          <a:bodyPr/>
          <a:lstStyle/>
          <a:p>
            <a:r>
              <a:rPr lang="ru-RU" dirty="0" smtClean="0"/>
              <a:t>ДИГИТАЛИЗАЦИЯ И ИНОВАЦИИ В ОБРАЗОВАНИЕТО И НАУКАТА, ВАРНА 08-10 ЮНИ 2021 </a:t>
            </a:r>
            <a:endParaRPr lang="es-ES" dirty="0"/>
          </a:p>
        </p:txBody>
      </p:sp>
      <p:grpSp>
        <p:nvGrpSpPr>
          <p:cNvPr id="2" name="Group 1"/>
          <p:cNvGrpSpPr/>
          <p:nvPr/>
        </p:nvGrpSpPr>
        <p:grpSpPr>
          <a:xfrm>
            <a:off x="4799856" y="2280984"/>
            <a:ext cx="5668615" cy="3740304"/>
            <a:chOff x="5470964" y="2163447"/>
            <a:chExt cx="5668615" cy="3740304"/>
          </a:xfrm>
        </p:grpSpPr>
        <p:pic>
          <p:nvPicPr>
            <p:cNvPr id="7" name="Picture 6"/>
            <p:cNvPicPr/>
            <p:nvPr/>
          </p:nvPicPr>
          <p:blipFill>
            <a:blip r:embed="rId2"/>
            <a:stretch>
              <a:fillRect/>
            </a:stretch>
          </p:blipFill>
          <p:spPr>
            <a:xfrm>
              <a:off x="5473931" y="4169798"/>
              <a:ext cx="2834482" cy="1733953"/>
            </a:xfrm>
            <a:prstGeom prst="rect">
              <a:avLst/>
            </a:prstGeom>
          </p:spPr>
        </p:pic>
        <p:pic>
          <p:nvPicPr>
            <p:cNvPr id="8" name="Picture 7" descr="C:\Users\merdjanov\Downloads\IMG_20181212_114833 (1).jpg"/>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470964" y="2163447"/>
              <a:ext cx="2835072" cy="1824734"/>
            </a:xfrm>
            <a:prstGeom prst="rect">
              <a:avLst/>
            </a:prstGeom>
            <a:noFill/>
            <a:ln>
              <a:noFill/>
            </a:ln>
          </p:spPr>
        </p:pic>
        <p:pic>
          <p:nvPicPr>
            <p:cNvPr id="9" name="Picture 8" descr="C:\Users\merdjanov\Downloads\IMG_20190611_121003 (1).jpg"/>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544272" y="4138311"/>
              <a:ext cx="2595307" cy="1727857"/>
            </a:xfrm>
            <a:prstGeom prst="rect">
              <a:avLst/>
            </a:prstGeom>
            <a:noFill/>
            <a:ln>
              <a:noFill/>
            </a:ln>
          </p:spPr>
        </p:pic>
        <p:pic>
          <p:nvPicPr>
            <p:cNvPr id="10" name="Picture 9" descr="C:\Users\merdjanov\Downloads\DSC_1760.JPG"/>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544272" y="2163447"/>
              <a:ext cx="2552210" cy="1824734"/>
            </a:xfrm>
            <a:prstGeom prst="rect">
              <a:avLst/>
            </a:prstGeom>
            <a:noFill/>
            <a:ln>
              <a:noFill/>
            </a:ln>
          </p:spPr>
        </p:pic>
      </p:grpSp>
      <p:sp>
        <p:nvSpPr>
          <p:cNvPr id="12" name="Title 1"/>
          <p:cNvSpPr>
            <a:spLocks noGrp="1"/>
          </p:cNvSpPr>
          <p:nvPr>
            <p:ph type="title"/>
          </p:nvPr>
        </p:nvSpPr>
        <p:spPr>
          <a:xfrm>
            <a:off x="407368" y="275584"/>
            <a:ext cx="11413268" cy="1143000"/>
          </a:xfrm>
        </p:spPr>
        <p:txBody>
          <a:bodyPr>
            <a:noAutofit/>
          </a:bodyPr>
          <a:lstStyle/>
          <a:p>
            <a:r>
              <a:rPr lang="en-US" sz="2800" b="1" dirty="0">
                <a:solidFill>
                  <a:schemeClr val="tx2">
                    <a:lumMod val="60000"/>
                    <a:lumOff val="40000"/>
                  </a:schemeClr>
                </a:solidFill>
                <a:latin typeface="Verdana" panose="020B0604030504040204" pitchFamily="34" charset="0"/>
                <a:ea typeface="Verdana" panose="020B0604030504040204" pitchFamily="34" charset="0"/>
              </a:rPr>
              <a:t>HELP</a:t>
            </a:r>
            <a:r>
              <a:rPr lang="bg-BG" sz="2800" b="1" dirty="0">
                <a:solidFill>
                  <a:schemeClr val="tx2">
                    <a:lumMod val="60000"/>
                    <a:lumOff val="40000"/>
                  </a:schemeClr>
                </a:solidFill>
                <a:latin typeface="Verdana" panose="020B0604030504040204" pitchFamily="34" charset="0"/>
                <a:ea typeface="Verdana" panose="020B0604030504040204" pitchFamily="34" charset="0"/>
              </a:rPr>
              <a:t>2 – </a:t>
            </a:r>
            <a:r>
              <a:rPr lang="en-US" sz="2800" b="1" dirty="0">
                <a:solidFill>
                  <a:schemeClr val="tx2">
                    <a:lumMod val="60000"/>
                    <a:lumOff val="40000"/>
                  </a:schemeClr>
                </a:solidFill>
                <a:latin typeface="Verdana" panose="020B0604030504040204" pitchFamily="34" charset="0"/>
                <a:ea typeface="Verdana" panose="020B0604030504040204" pitchFamily="34" charset="0"/>
              </a:rPr>
              <a:t>H</a:t>
            </a:r>
            <a:r>
              <a:rPr lang="bg-BG" sz="2800" b="1" dirty="0">
                <a:solidFill>
                  <a:schemeClr val="tx2">
                    <a:lumMod val="60000"/>
                    <a:lumOff val="40000"/>
                  </a:schemeClr>
                </a:solidFill>
                <a:latin typeface="Verdana" panose="020B0604030504040204" pitchFamily="34" charset="0"/>
                <a:ea typeface="Verdana" panose="020B0604030504040204" pitchFamily="34" charset="0"/>
              </a:rPr>
              <a:t>е</a:t>
            </a:r>
            <a:r>
              <a:rPr lang="en-US" sz="2800" b="1" dirty="0" err="1">
                <a:solidFill>
                  <a:schemeClr val="tx2">
                    <a:lumMod val="60000"/>
                    <a:lumOff val="40000"/>
                  </a:schemeClr>
                </a:solidFill>
                <a:latin typeface="Verdana" panose="020B0604030504040204" pitchFamily="34" charset="0"/>
                <a:ea typeface="Verdana" panose="020B0604030504040204" pitchFamily="34" charset="0"/>
              </a:rPr>
              <a:t>althcare</a:t>
            </a:r>
            <a:r>
              <a:rPr lang="en-US" sz="2800" b="1" dirty="0">
                <a:solidFill>
                  <a:schemeClr val="tx2">
                    <a:lumMod val="60000"/>
                    <a:lumOff val="40000"/>
                  </a:schemeClr>
                </a:solidFill>
                <a:latin typeface="Verdana" panose="020B0604030504040204" pitchFamily="34" charset="0"/>
                <a:ea typeface="Verdana" panose="020B0604030504040204" pitchFamily="34" charset="0"/>
              </a:rPr>
              <a:t> Language Learning Programme</a:t>
            </a:r>
            <a:endParaRPr lang="en-US" sz="2800" dirty="0">
              <a:latin typeface="Verdana" panose="020B0604030504040204" pitchFamily="34" charset="0"/>
              <a:ea typeface="Verdana" panose="020B0604030504040204" pitchFamily="34" charset="0"/>
            </a:endParaRPr>
          </a:p>
        </p:txBody>
      </p:sp>
      <p:pic>
        <p:nvPicPr>
          <p:cNvPr id="13" name="Picture 1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798213" y="5897655"/>
            <a:ext cx="1022423" cy="702524"/>
          </a:xfrm>
          <a:prstGeom prst="rect">
            <a:avLst/>
          </a:prstGeom>
        </p:spPr>
      </p:pic>
      <p:sp>
        <p:nvSpPr>
          <p:cNvPr id="11" name="Rectangle 10"/>
          <p:cNvSpPr/>
          <p:nvPr/>
        </p:nvSpPr>
        <p:spPr>
          <a:xfrm flipV="1">
            <a:off x="0" y="6791492"/>
            <a:ext cx="12192000" cy="8022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a:off x="0" y="-30052"/>
            <a:ext cx="12192000" cy="2286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45086371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marL="0" indent="0" algn="ctr">
              <a:buNone/>
            </a:pPr>
            <a:r>
              <a:rPr lang="bg-BG" sz="4000" dirty="0">
                <a:solidFill>
                  <a:srgbClr val="376092"/>
                </a:solidFill>
                <a:latin typeface="Verdana" panose="020B0604030504040204" pitchFamily="34" charset="0"/>
                <a:ea typeface="Verdana" panose="020B0604030504040204" pitchFamily="34" charset="0"/>
              </a:rPr>
              <a:t/>
            </a:r>
            <a:br>
              <a:rPr lang="bg-BG" sz="4000" dirty="0">
                <a:solidFill>
                  <a:srgbClr val="376092"/>
                </a:solidFill>
                <a:latin typeface="Verdana" panose="020B0604030504040204" pitchFamily="34" charset="0"/>
                <a:ea typeface="Verdana" panose="020B0604030504040204" pitchFamily="34" charset="0"/>
              </a:rPr>
            </a:br>
            <a:r>
              <a:rPr lang="bg-BG" sz="4000" b="1" dirty="0" smtClean="0">
                <a:solidFill>
                  <a:srgbClr val="376092"/>
                </a:solidFill>
                <a:latin typeface="Verdana" panose="020B0604030504040204" pitchFamily="34" charset="0"/>
                <a:ea typeface="Verdana" panose="020B0604030504040204" pitchFamily="34" charset="0"/>
              </a:rPr>
              <a:t>БЛАГОДАРЯ </a:t>
            </a:r>
          </a:p>
          <a:p>
            <a:pPr marL="0" indent="0" algn="ctr">
              <a:buNone/>
            </a:pPr>
            <a:r>
              <a:rPr lang="bg-BG" sz="4000" b="1" dirty="0" smtClean="0">
                <a:solidFill>
                  <a:srgbClr val="376092"/>
                </a:solidFill>
                <a:latin typeface="Verdana" panose="020B0604030504040204" pitchFamily="34" charset="0"/>
                <a:ea typeface="Verdana" panose="020B0604030504040204" pitchFamily="34" charset="0"/>
              </a:rPr>
              <a:t>ЗА ВНИМАНИЕТО!</a:t>
            </a:r>
            <a:endParaRPr lang="en-US" sz="4000" b="1" dirty="0">
              <a:solidFill>
                <a:srgbClr val="376092"/>
              </a:solidFill>
              <a:latin typeface="Verdana" panose="020B0604030504040204" pitchFamily="34" charset="0"/>
              <a:ea typeface="Verdana" panose="020B0604030504040204" pitchFamily="34" charset="0"/>
            </a:endParaRPr>
          </a:p>
        </p:txBody>
      </p:sp>
      <p:sp>
        <p:nvSpPr>
          <p:cNvPr id="4" name="Footer Placeholder 3"/>
          <p:cNvSpPr>
            <a:spLocks noGrp="1"/>
          </p:cNvSpPr>
          <p:nvPr>
            <p:ph type="ftr" sz="quarter" idx="11"/>
          </p:nvPr>
        </p:nvSpPr>
        <p:spPr>
          <a:xfrm>
            <a:off x="2927648" y="6356351"/>
            <a:ext cx="6048672" cy="365125"/>
          </a:xfrm>
        </p:spPr>
        <p:txBody>
          <a:bodyPr/>
          <a:lstStyle/>
          <a:p>
            <a:r>
              <a:rPr lang="ru-RU" dirty="0" smtClean="0"/>
              <a:t>ДИГИТАЛИЗАЦИЯ И ИНОВАЦИИ В ОБРАЗОВАНИЕТО И НАУКАТА, ВАРНА 08-10 ЮНИ 2021 </a:t>
            </a:r>
            <a:endParaRPr lang="es-ES" dirty="0"/>
          </a:p>
        </p:txBody>
      </p:sp>
      <p:sp>
        <p:nvSpPr>
          <p:cNvPr id="5" name="Title 1"/>
          <p:cNvSpPr>
            <a:spLocks noGrp="1"/>
          </p:cNvSpPr>
          <p:nvPr>
            <p:ph type="title"/>
          </p:nvPr>
        </p:nvSpPr>
        <p:spPr/>
        <p:txBody>
          <a:bodyPr>
            <a:noAutofit/>
          </a:bodyPr>
          <a:lstStyle/>
          <a:p>
            <a:r>
              <a:rPr lang="en-US" sz="2800" b="1" dirty="0">
                <a:solidFill>
                  <a:schemeClr val="tx2">
                    <a:lumMod val="60000"/>
                    <a:lumOff val="40000"/>
                  </a:schemeClr>
                </a:solidFill>
                <a:latin typeface="Verdana" panose="020B0604030504040204" pitchFamily="34" charset="0"/>
                <a:ea typeface="Verdana" panose="020B0604030504040204" pitchFamily="34" charset="0"/>
              </a:rPr>
              <a:t>HELP</a:t>
            </a:r>
            <a:r>
              <a:rPr lang="bg-BG" sz="2800" b="1" dirty="0">
                <a:solidFill>
                  <a:schemeClr val="tx2">
                    <a:lumMod val="60000"/>
                    <a:lumOff val="40000"/>
                  </a:schemeClr>
                </a:solidFill>
                <a:latin typeface="Verdana" panose="020B0604030504040204" pitchFamily="34" charset="0"/>
                <a:ea typeface="Verdana" panose="020B0604030504040204" pitchFamily="34" charset="0"/>
              </a:rPr>
              <a:t>2 – </a:t>
            </a:r>
            <a:r>
              <a:rPr lang="en-US" sz="2800" b="1" dirty="0" smtClean="0">
                <a:solidFill>
                  <a:schemeClr val="tx2">
                    <a:lumMod val="60000"/>
                    <a:lumOff val="40000"/>
                  </a:schemeClr>
                </a:solidFill>
                <a:latin typeface="Verdana" panose="020B0604030504040204" pitchFamily="34" charset="0"/>
                <a:ea typeface="Verdana" panose="020B0604030504040204" pitchFamily="34" charset="0"/>
              </a:rPr>
              <a:t>H</a:t>
            </a:r>
            <a:r>
              <a:rPr lang="bg-BG" sz="2800" b="1" dirty="0" smtClean="0">
                <a:solidFill>
                  <a:schemeClr val="tx2">
                    <a:lumMod val="60000"/>
                    <a:lumOff val="40000"/>
                  </a:schemeClr>
                </a:solidFill>
                <a:latin typeface="Verdana" panose="020B0604030504040204" pitchFamily="34" charset="0"/>
                <a:ea typeface="Verdana" panose="020B0604030504040204" pitchFamily="34" charset="0"/>
              </a:rPr>
              <a:t>е</a:t>
            </a:r>
            <a:r>
              <a:rPr lang="en-US" sz="2800" b="1" dirty="0" err="1" smtClean="0">
                <a:solidFill>
                  <a:schemeClr val="tx2">
                    <a:lumMod val="60000"/>
                    <a:lumOff val="40000"/>
                  </a:schemeClr>
                </a:solidFill>
                <a:latin typeface="Verdana" panose="020B0604030504040204" pitchFamily="34" charset="0"/>
                <a:ea typeface="Verdana" panose="020B0604030504040204" pitchFamily="34" charset="0"/>
              </a:rPr>
              <a:t>althcare</a:t>
            </a:r>
            <a:r>
              <a:rPr lang="en-US" sz="2800" b="1" dirty="0" smtClean="0">
                <a:solidFill>
                  <a:schemeClr val="tx2">
                    <a:lumMod val="60000"/>
                    <a:lumOff val="40000"/>
                  </a:schemeClr>
                </a:solidFill>
                <a:latin typeface="Verdana" panose="020B0604030504040204" pitchFamily="34" charset="0"/>
                <a:ea typeface="Verdana" panose="020B0604030504040204" pitchFamily="34" charset="0"/>
              </a:rPr>
              <a:t> </a:t>
            </a:r>
            <a:r>
              <a:rPr lang="en-US" sz="2800" b="1" dirty="0">
                <a:solidFill>
                  <a:schemeClr val="tx2">
                    <a:lumMod val="60000"/>
                    <a:lumOff val="40000"/>
                  </a:schemeClr>
                </a:solidFill>
                <a:latin typeface="Verdana" panose="020B0604030504040204" pitchFamily="34" charset="0"/>
                <a:ea typeface="Verdana" panose="020B0604030504040204" pitchFamily="34" charset="0"/>
              </a:rPr>
              <a:t>Language Learning Programme</a:t>
            </a:r>
            <a:endParaRPr lang="en-US" sz="2800" dirty="0">
              <a:latin typeface="Verdana" panose="020B0604030504040204" pitchFamily="34" charset="0"/>
              <a:ea typeface="Verdana" panose="020B0604030504040204" pitchFamily="34" charset="0"/>
            </a:endParaRP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491707" y="3863182"/>
            <a:ext cx="3208586" cy="1827147"/>
          </a:xfrm>
          <a:prstGeom prst="rect">
            <a:avLst/>
          </a:prstGeom>
        </p:spPr>
      </p:pic>
    </p:spTree>
    <p:extLst>
      <p:ext uri="{BB962C8B-B14F-4D97-AF65-F5344CB8AC3E}">
        <p14:creationId xmlns:p14="http://schemas.microsoft.com/office/powerpoint/2010/main" val="258879535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22"/>
          <p:cNvSpPr/>
          <p:nvPr/>
        </p:nvSpPr>
        <p:spPr>
          <a:xfrm flipV="1">
            <a:off x="0" y="6791492"/>
            <a:ext cx="12192000" cy="8022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3"/>
          <p:cNvSpPr>
            <a:spLocks noChangeArrowheads="1"/>
          </p:cNvSpPr>
          <p:nvPr/>
        </p:nvSpPr>
        <p:spPr bwMode="auto">
          <a:xfrm>
            <a:off x="1524001" y="43934"/>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ES"/>
          </a:p>
        </p:txBody>
      </p:sp>
      <p:sp>
        <p:nvSpPr>
          <p:cNvPr id="7" name="Rectangle 4"/>
          <p:cNvSpPr>
            <a:spLocks noChangeArrowheads="1"/>
          </p:cNvSpPr>
          <p:nvPr/>
        </p:nvSpPr>
        <p:spPr bwMode="auto">
          <a:xfrm>
            <a:off x="1524001" y="272534"/>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ES"/>
          </a:p>
        </p:txBody>
      </p:sp>
      <p:sp>
        <p:nvSpPr>
          <p:cNvPr id="8" name="Rectangle 5"/>
          <p:cNvSpPr>
            <a:spLocks noChangeArrowheads="1"/>
          </p:cNvSpPr>
          <p:nvPr/>
        </p:nvSpPr>
        <p:spPr bwMode="auto">
          <a:xfrm>
            <a:off x="1524000" y="916573"/>
            <a:ext cx="242374"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fontAlgn="base">
              <a:spcBef>
                <a:spcPct val="0"/>
              </a:spcBef>
              <a:spcAft>
                <a:spcPct val="0"/>
              </a:spcAft>
            </a:pPr>
            <a:endParaRPr lang="en-GB" altLang="es-ES" sz="800" dirty="0">
              <a:latin typeface="Arial" pitchFamily="34" charset="0"/>
              <a:cs typeface="Calibri" pitchFamily="34" charset="0"/>
            </a:endParaRPr>
          </a:p>
          <a:p>
            <a:pPr eaLnBrk="0" fontAlgn="base" hangingPunct="0">
              <a:spcBef>
                <a:spcPct val="0"/>
              </a:spcBef>
              <a:spcAft>
                <a:spcPct val="0"/>
              </a:spcAft>
            </a:pPr>
            <a:r>
              <a:rPr lang="en-GB" altLang="es-ES" sz="800" dirty="0">
                <a:latin typeface="Arial" pitchFamily="34" charset="0"/>
                <a:cs typeface="Calibri" pitchFamily="34" charset="0"/>
              </a:rPr>
              <a:t>  </a:t>
            </a:r>
            <a:endParaRPr lang="en-GB" altLang="es-ES" dirty="0">
              <a:latin typeface="Arial" pitchFamily="34" charset="0"/>
              <a:cs typeface="Arial" pitchFamily="34" charset="0"/>
            </a:endParaRPr>
          </a:p>
        </p:txBody>
      </p:sp>
      <p:sp>
        <p:nvSpPr>
          <p:cNvPr id="9" name="Footer Placeholder 8"/>
          <p:cNvSpPr>
            <a:spLocks noGrp="1"/>
          </p:cNvSpPr>
          <p:nvPr>
            <p:ph type="ftr" sz="quarter" idx="11"/>
          </p:nvPr>
        </p:nvSpPr>
        <p:spPr>
          <a:xfrm>
            <a:off x="2423592" y="6356351"/>
            <a:ext cx="7488832" cy="365125"/>
          </a:xfrm>
        </p:spPr>
        <p:txBody>
          <a:bodyPr/>
          <a:lstStyle/>
          <a:p>
            <a:r>
              <a:rPr lang="ru-RU" dirty="0" smtClean="0"/>
              <a:t>ДИГИТАЛИЗАЦИЯ И ИНОВАЦИИ В ОБРАЗОВАНИЕТО И НАУКАТА, ВАРНА 08-10 ЮНИ 2021 </a:t>
            </a:r>
            <a:endParaRPr lang="es-ES" dirty="0"/>
          </a:p>
        </p:txBody>
      </p:sp>
      <p:grpSp>
        <p:nvGrpSpPr>
          <p:cNvPr id="20" name="Group 19"/>
          <p:cNvGrpSpPr/>
          <p:nvPr/>
        </p:nvGrpSpPr>
        <p:grpSpPr>
          <a:xfrm>
            <a:off x="479376" y="552708"/>
            <a:ext cx="5352215" cy="517363"/>
            <a:chOff x="1371521" y="1060640"/>
            <a:chExt cx="7076122" cy="695965"/>
          </a:xfrm>
        </p:grpSpPr>
        <p:pic>
          <p:nvPicPr>
            <p:cNvPr id="13" name="Obrázok 16" descr="http://www.pro-kompetenz.de/layout/logoIPK.gif"/>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923384" y="1131607"/>
              <a:ext cx="396000" cy="535765"/>
            </a:xfrm>
            <a:prstGeom prst="rect">
              <a:avLst/>
            </a:prstGeom>
            <a:noFill/>
            <a:ln>
              <a:noFill/>
            </a:ln>
          </p:spPr>
        </p:pic>
        <p:pic>
          <p:nvPicPr>
            <p:cNvPr id="14" name="Obrázek 1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371521" y="1060640"/>
              <a:ext cx="2016002" cy="677700"/>
            </a:xfrm>
            <a:prstGeom prst="rect">
              <a:avLst/>
            </a:prstGeom>
          </p:spPr>
        </p:pic>
        <p:pic>
          <p:nvPicPr>
            <p:cNvPr id="16" name="Obrázek 1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967109" y="1170024"/>
              <a:ext cx="2480534" cy="568316"/>
            </a:xfrm>
            <a:prstGeom prst="rect">
              <a:avLst/>
            </a:prstGeom>
          </p:spPr>
        </p:pic>
        <p:pic>
          <p:nvPicPr>
            <p:cNvPr id="18" name="Obrázok 19" descr="Súvisiaci obrázok"/>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855242" y="1151761"/>
              <a:ext cx="576000" cy="604844"/>
            </a:xfrm>
            <a:prstGeom prst="rect">
              <a:avLst/>
            </a:prstGeom>
            <a:noFill/>
            <a:ln>
              <a:noFill/>
            </a:ln>
          </p:spPr>
        </p:pic>
      </p:grpSp>
      <p:grpSp>
        <p:nvGrpSpPr>
          <p:cNvPr id="21" name="Group 20"/>
          <p:cNvGrpSpPr>
            <a:grpSpLocks noChangeAspect="1"/>
          </p:cNvGrpSpPr>
          <p:nvPr/>
        </p:nvGrpSpPr>
        <p:grpSpPr>
          <a:xfrm>
            <a:off x="6096505" y="428945"/>
            <a:ext cx="5616000" cy="839815"/>
            <a:chOff x="624005" y="285378"/>
            <a:chExt cx="6473680" cy="968083"/>
          </a:xfrm>
        </p:grpSpPr>
        <p:pic>
          <p:nvPicPr>
            <p:cNvPr id="12" name="Obrázek 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24005" y="493513"/>
              <a:ext cx="1668289" cy="684000"/>
            </a:xfrm>
            <a:prstGeom prst="rect">
              <a:avLst/>
            </a:prstGeom>
          </p:spPr>
        </p:pic>
        <p:pic>
          <p:nvPicPr>
            <p:cNvPr id="15" name="Obrázek 16"/>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621946" y="374288"/>
              <a:ext cx="936000" cy="790264"/>
            </a:xfrm>
            <a:prstGeom prst="rect">
              <a:avLst/>
            </a:prstGeom>
          </p:spPr>
        </p:pic>
        <p:pic>
          <p:nvPicPr>
            <p:cNvPr id="17" name="Obrázek 18"/>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5303912" y="337419"/>
              <a:ext cx="1793773" cy="864000"/>
            </a:xfrm>
            <a:prstGeom prst="rect">
              <a:avLst/>
            </a:prstGeom>
          </p:spPr>
        </p:pic>
        <p:pic>
          <p:nvPicPr>
            <p:cNvPr id="19" name="Obrázek 15"/>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4012051" y="285378"/>
              <a:ext cx="936000" cy="968083"/>
            </a:xfrm>
            <a:prstGeom prst="rect">
              <a:avLst/>
            </a:prstGeom>
          </p:spPr>
        </p:pic>
      </p:grpSp>
      <p:pic>
        <p:nvPicPr>
          <p:cNvPr id="2049" name="Imagen 9"/>
          <p:cNvPicPr>
            <a:picLocks noChangeAspect="1" noChangeArrowheads="1"/>
          </p:cNvPicPr>
          <p:nvPr/>
        </p:nvPicPr>
        <p:blipFill rotWithShape="1">
          <a:blip r:embed="rId11" cstate="print">
            <a:extLst>
              <a:ext uri="{28A0092B-C50C-407E-A947-70E740481C1C}">
                <a14:useLocalDpi xmlns:a14="http://schemas.microsoft.com/office/drawing/2010/main" val="0"/>
              </a:ext>
            </a:extLst>
          </a:blip>
          <a:srcRect t="16764" r="3490" b="12025"/>
          <a:stretch/>
        </p:blipFill>
        <p:spPr bwMode="auto">
          <a:xfrm>
            <a:off x="4220164" y="5448826"/>
            <a:ext cx="1683492" cy="356438"/>
          </a:xfrm>
          <a:prstGeom prst="rect">
            <a:avLst/>
          </a:prstGeom>
          <a:noFill/>
          <a:extLst>
            <a:ext uri="{909E8E84-426E-40DD-AFC4-6F175D3DCCD1}">
              <a14:hiddenFill xmlns:a14="http://schemas.microsoft.com/office/drawing/2010/main">
                <a:solidFill>
                  <a:srgbClr val="FFFFFF"/>
                </a:solidFill>
              </a14:hiddenFill>
            </a:ext>
          </a:extLst>
        </p:spPr>
      </p:pic>
      <p:sp>
        <p:nvSpPr>
          <p:cNvPr id="5" name="Cuadro de texto 2"/>
          <p:cNvSpPr txBox="1">
            <a:spLocks noChangeArrowheads="1"/>
          </p:cNvSpPr>
          <p:nvPr/>
        </p:nvSpPr>
        <p:spPr bwMode="auto">
          <a:xfrm>
            <a:off x="5999042" y="5094892"/>
            <a:ext cx="5019937" cy="738664"/>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fontAlgn="base">
              <a:spcBef>
                <a:spcPct val="0"/>
              </a:spcBef>
              <a:spcAft>
                <a:spcPct val="0"/>
              </a:spcAft>
              <a:tabLst>
                <a:tab pos="2700338" algn="ctr"/>
                <a:tab pos="5400675" algn="r"/>
              </a:tabLst>
              <a:defRPr>
                <a:solidFill>
                  <a:schemeClr val="tx1"/>
                </a:solidFill>
                <a:latin typeface="Arial" pitchFamily="34" charset="0"/>
                <a:cs typeface="Arial" pitchFamily="34" charset="0"/>
              </a:defRPr>
            </a:lvl1pPr>
            <a:lvl2pPr fontAlgn="base">
              <a:spcBef>
                <a:spcPct val="0"/>
              </a:spcBef>
              <a:spcAft>
                <a:spcPct val="0"/>
              </a:spcAft>
              <a:tabLst>
                <a:tab pos="2700338" algn="ctr"/>
                <a:tab pos="5400675" algn="r"/>
              </a:tabLst>
              <a:defRPr>
                <a:solidFill>
                  <a:schemeClr val="tx1"/>
                </a:solidFill>
                <a:latin typeface="Arial" pitchFamily="34" charset="0"/>
                <a:cs typeface="Arial" pitchFamily="34" charset="0"/>
              </a:defRPr>
            </a:lvl2pPr>
            <a:lvl3pPr fontAlgn="base">
              <a:spcBef>
                <a:spcPct val="0"/>
              </a:spcBef>
              <a:spcAft>
                <a:spcPct val="0"/>
              </a:spcAft>
              <a:tabLst>
                <a:tab pos="2700338" algn="ctr"/>
                <a:tab pos="5400675" algn="r"/>
              </a:tabLst>
              <a:defRPr>
                <a:solidFill>
                  <a:schemeClr val="tx1"/>
                </a:solidFill>
                <a:latin typeface="Arial" pitchFamily="34" charset="0"/>
                <a:cs typeface="Arial" pitchFamily="34" charset="0"/>
              </a:defRPr>
            </a:lvl3pPr>
            <a:lvl4pPr fontAlgn="base">
              <a:spcBef>
                <a:spcPct val="0"/>
              </a:spcBef>
              <a:spcAft>
                <a:spcPct val="0"/>
              </a:spcAft>
              <a:tabLst>
                <a:tab pos="2700338" algn="ctr"/>
                <a:tab pos="5400675" algn="r"/>
              </a:tabLst>
              <a:defRPr>
                <a:solidFill>
                  <a:schemeClr val="tx1"/>
                </a:solidFill>
                <a:latin typeface="Arial" pitchFamily="34" charset="0"/>
                <a:cs typeface="Arial" pitchFamily="34" charset="0"/>
              </a:defRPr>
            </a:lvl4pPr>
            <a:lvl5pPr fontAlgn="base">
              <a:spcBef>
                <a:spcPct val="0"/>
              </a:spcBef>
              <a:spcAft>
                <a:spcPct val="0"/>
              </a:spcAft>
              <a:tabLst>
                <a:tab pos="2700338" algn="ctr"/>
                <a:tab pos="5400675" algn="r"/>
              </a:tabLst>
              <a:defRPr>
                <a:solidFill>
                  <a:schemeClr val="tx1"/>
                </a:solidFill>
                <a:latin typeface="Arial" pitchFamily="34" charset="0"/>
                <a:cs typeface="Arial" pitchFamily="34" charset="0"/>
              </a:defRPr>
            </a:lvl5pPr>
            <a:lvl6pPr fontAlgn="base">
              <a:spcBef>
                <a:spcPct val="0"/>
              </a:spcBef>
              <a:spcAft>
                <a:spcPct val="0"/>
              </a:spcAft>
              <a:tabLst>
                <a:tab pos="2700338" algn="ctr"/>
                <a:tab pos="5400675" algn="r"/>
              </a:tabLst>
              <a:defRPr>
                <a:solidFill>
                  <a:schemeClr val="tx1"/>
                </a:solidFill>
                <a:latin typeface="Arial" pitchFamily="34" charset="0"/>
                <a:cs typeface="Arial" pitchFamily="34" charset="0"/>
              </a:defRPr>
            </a:lvl6pPr>
            <a:lvl7pPr fontAlgn="base">
              <a:spcBef>
                <a:spcPct val="0"/>
              </a:spcBef>
              <a:spcAft>
                <a:spcPct val="0"/>
              </a:spcAft>
              <a:tabLst>
                <a:tab pos="2700338" algn="ctr"/>
                <a:tab pos="5400675" algn="r"/>
              </a:tabLst>
              <a:defRPr>
                <a:solidFill>
                  <a:schemeClr val="tx1"/>
                </a:solidFill>
                <a:latin typeface="Arial" pitchFamily="34" charset="0"/>
                <a:cs typeface="Arial" pitchFamily="34" charset="0"/>
              </a:defRPr>
            </a:lvl7pPr>
            <a:lvl8pPr fontAlgn="base">
              <a:spcBef>
                <a:spcPct val="0"/>
              </a:spcBef>
              <a:spcAft>
                <a:spcPct val="0"/>
              </a:spcAft>
              <a:tabLst>
                <a:tab pos="2700338" algn="ctr"/>
                <a:tab pos="5400675" algn="r"/>
              </a:tabLst>
              <a:defRPr>
                <a:solidFill>
                  <a:schemeClr val="tx1"/>
                </a:solidFill>
                <a:latin typeface="Arial" pitchFamily="34" charset="0"/>
                <a:cs typeface="Arial" pitchFamily="34" charset="0"/>
              </a:defRPr>
            </a:lvl8pPr>
            <a:lvl9pPr fontAlgn="base">
              <a:spcBef>
                <a:spcPct val="0"/>
              </a:spcBef>
              <a:spcAft>
                <a:spcPct val="0"/>
              </a:spcAft>
              <a:tabLst>
                <a:tab pos="2700338" algn="ctr"/>
                <a:tab pos="5400675" algn="r"/>
              </a:tabLst>
              <a:defRPr>
                <a:solidFill>
                  <a:schemeClr val="tx1"/>
                </a:solidFill>
                <a:latin typeface="Arial" pitchFamily="34" charset="0"/>
                <a:cs typeface="Arial" pitchFamily="34" charset="0"/>
              </a:defRPr>
            </a:lvl9pPr>
          </a:lstStyle>
          <a:p>
            <a:pPr lvl="0"/>
            <a:r>
              <a:rPr lang="en-GB" altLang="es-ES" sz="1050" dirty="0">
                <a:latin typeface="Calibri" pitchFamily="34" charset="0"/>
                <a:ea typeface="Calibri" pitchFamily="34" charset="0"/>
                <a:cs typeface="Calibri" pitchFamily="34" charset="0"/>
              </a:rPr>
              <a:t>Project no. 2018-1-CZ01-KA203-048150. This project has been funded with support from the European Commission. This publication reflects the views only of the author, and the Commission cannot be held responsible for any use which may be made of the information contained therein. </a:t>
            </a:r>
            <a:endParaRPr lang="en-GB" altLang="es-ES" sz="1050" dirty="0"/>
          </a:p>
        </p:txBody>
      </p:sp>
      <p:pic>
        <p:nvPicPr>
          <p:cNvPr id="10" name="Picture 9"/>
          <p:cNvPicPr>
            <a:picLocks noChangeAspect="1"/>
          </p:cNvPicPr>
          <p:nvPr/>
        </p:nvPicPr>
        <p:blipFill rotWithShape="1">
          <a:blip r:embed="rId12"/>
          <a:srcRect l="1967" r="2750" b="32667"/>
          <a:stretch/>
        </p:blipFill>
        <p:spPr>
          <a:xfrm>
            <a:off x="1488596" y="1484784"/>
            <a:ext cx="9430165" cy="3277375"/>
          </a:xfrm>
          <a:prstGeom prst="rect">
            <a:avLst/>
          </a:prstGeom>
        </p:spPr>
      </p:pic>
      <p:pic>
        <p:nvPicPr>
          <p:cNvPr id="2" name="Picture 1"/>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854568" y="4406298"/>
            <a:ext cx="2487237" cy="1778753"/>
          </a:xfrm>
          <a:prstGeom prst="rect">
            <a:avLst/>
          </a:prstGeom>
        </p:spPr>
      </p:pic>
      <p:pic>
        <p:nvPicPr>
          <p:cNvPr id="22" name="Picture 21"/>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10798213" y="5897655"/>
            <a:ext cx="1022423" cy="702524"/>
          </a:xfrm>
          <a:prstGeom prst="rect">
            <a:avLst/>
          </a:prstGeom>
        </p:spPr>
      </p:pic>
      <p:sp>
        <p:nvSpPr>
          <p:cNvPr id="3" name="Rectangle 2"/>
          <p:cNvSpPr/>
          <p:nvPr/>
        </p:nvSpPr>
        <p:spPr>
          <a:xfrm>
            <a:off x="0" y="-30052"/>
            <a:ext cx="12192000" cy="2286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68352144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07368" y="275584"/>
            <a:ext cx="11413268" cy="1143000"/>
          </a:xfrm>
        </p:spPr>
        <p:txBody>
          <a:bodyPr>
            <a:noAutofit/>
          </a:bodyPr>
          <a:lstStyle/>
          <a:p>
            <a:r>
              <a:rPr lang="en-US" sz="2800" b="1" dirty="0">
                <a:solidFill>
                  <a:schemeClr val="tx2">
                    <a:lumMod val="60000"/>
                    <a:lumOff val="40000"/>
                  </a:schemeClr>
                </a:solidFill>
                <a:latin typeface="Verdana" panose="020B0604030504040204" pitchFamily="34" charset="0"/>
                <a:ea typeface="Verdana" panose="020B0604030504040204" pitchFamily="34" charset="0"/>
              </a:rPr>
              <a:t>HELP</a:t>
            </a:r>
            <a:r>
              <a:rPr lang="bg-BG" sz="2800" b="1" dirty="0">
                <a:solidFill>
                  <a:schemeClr val="tx2">
                    <a:lumMod val="60000"/>
                    <a:lumOff val="40000"/>
                  </a:schemeClr>
                </a:solidFill>
                <a:latin typeface="Verdana" panose="020B0604030504040204" pitchFamily="34" charset="0"/>
                <a:ea typeface="Verdana" panose="020B0604030504040204" pitchFamily="34" charset="0"/>
              </a:rPr>
              <a:t>2 – </a:t>
            </a:r>
            <a:r>
              <a:rPr lang="en-US" sz="2800" b="1" dirty="0">
                <a:solidFill>
                  <a:schemeClr val="tx2">
                    <a:lumMod val="60000"/>
                    <a:lumOff val="40000"/>
                  </a:schemeClr>
                </a:solidFill>
                <a:latin typeface="Verdana" panose="020B0604030504040204" pitchFamily="34" charset="0"/>
                <a:ea typeface="Verdana" panose="020B0604030504040204" pitchFamily="34" charset="0"/>
              </a:rPr>
              <a:t>H</a:t>
            </a:r>
            <a:r>
              <a:rPr lang="bg-BG" sz="2800" b="1" dirty="0">
                <a:solidFill>
                  <a:schemeClr val="tx2">
                    <a:lumMod val="60000"/>
                    <a:lumOff val="40000"/>
                  </a:schemeClr>
                </a:solidFill>
                <a:latin typeface="Verdana" panose="020B0604030504040204" pitchFamily="34" charset="0"/>
                <a:ea typeface="Verdana" panose="020B0604030504040204" pitchFamily="34" charset="0"/>
              </a:rPr>
              <a:t>е</a:t>
            </a:r>
            <a:r>
              <a:rPr lang="en-US" sz="2800" b="1" dirty="0" err="1">
                <a:solidFill>
                  <a:schemeClr val="tx2">
                    <a:lumMod val="60000"/>
                    <a:lumOff val="40000"/>
                  </a:schemeClr>
                </a:solidFill>
                <a:latin typeface="Verdana" panose="020B0604030504040204" pitchFamily="34" charset="0"/>
                <a:ea typeface="Verdana" panose="020B0604030504040204" pitchFamily="34" charset="0"/>
              </a:rPr>
              <a:t>althcare</a:t>
            </a:r>
            <a:r>
              <a:rPr lang="en-US" sz="2800" b="1" dirty="0">
                <a:solidFill>
                  <a:schemeClr val="tx2">
                    <a:lumMod val="60000"/>
                    <a:lumOff val="40000"/>
                  </a:schemeClr>
                </a:solidFill>
                <a:latin typeface="Verdana" panose="020B0604030504040204" pitchFamily="34" charset="0"/>
                <a:ea typeface="Verdana" panose="020B0604030504040204" pitchFamily="34" charset="0"/>
              </a:rPr>
              <a:t> Language Learning Programme</a:t>
            </a:r>
            <a:endParaRPr lang="en-US" sz="2800" dirty="0">
              <a:latin typeface="Verdana" panose="020B0604030504040204" pitchFamily="34" charset="0"/>
              <a:ea typeface="Verdana" panose="020B0604030504040204" pitchFamily="34" charset="0"/>
            </a:endParaRPr>
          </a:p>
        </p:txBody>
      </p:sp>
      <p:sp>
        <p:nvSpPr>
          <p:cNvPr id="3" name="Content Placeholder 2"/>
          <p:cNvSpPr>
            <a:spLocks noGrp="1"/>
          </p:cNvSpPr>
          <p:nvPr>
            <p:ph idx="1"/>
          </p:nvPr>
        </p:nvSpPr>
        <p:spPr>
          <a:xfrm>
            <a:off x="839416" y="1412776"/>
            <a:ext cx="6120680" cy="4728707"/>
          </a:xfrm>
          <a:ln>
            <a:noFill/>
          </a:ln>
        </p:spPr>
        <p:txBody>
          <a:bodyPr>
            <a:normAutofit/>
          </a:bodyPr>
          <a:lstStyle/>
          <a:p>
            <a:pPr marL="0" indent="0">
              <a:buNone/>
            </a:pPr>
            <a:r>
              <a:rPr lang="bg-BG" sz="1800" b="1" dirty="0">
                <a:solidFill>
                  <a:schemeClr val="tx2">
                    <a:lumMod val="75000"/>
                  </a:schemeClr>
                </a:solidFill>
                <a:latin typeface="Verdana" panose="020B0604030504040204" pitchFamily="34" charset="0"/>
                <a:ea typeface="Verdana" panose="020B0604030504040204" pitchFamily="34" charset="0"/>
              </a:rPr>
              <a:t>Какво представлява </a:t>
            </a:r>
            <a:r>
              <a:rPr lang="en-US" sz="1800" b="1" dirty="0">
                <a:solidFill>
                  <a:schemeClr val="tx2">
                    <a:lumMod val="75000"/>
                  </a:schemeClr>
                </a:solidFill>
                <a:latin typeface="Verdana" panose="020B0604030504040204" pitchFamily="34" charset="0"/>
                <a:ea typeface="Verdana" panose="020B0604030504040204" pitchFamily="34" charset="0"/>
              </a:rPr>
              <a:t>HELP2</a:t>
            </a:r>
            <a:r>
              <a:rPr lang="bg-BG" sz="1800" b="1" dirty="0">
                <a:solidFill>
                  <a:schemeClr val="tx2">
                    <a:lumMod val="75000"/>
                  </a:schemeClr>
                </a:solidFill>
                <a:latin typeface="Verdana" panose="020B0604030504040204" pitchFamily="34" charset="0"/>
                <a:ea typeface="Verdana" panose="020B0604030504040204" pitchFamily="34" charset="0"/>
              </a:rPr>
              <a:t>?</a:t>
            </a:r>
          </a:p>
          <a:p>
            <a:pPr marL="324000" indent="-230400">
              <a:spcBef>
                <a:spcPts val="1800"/>
              </a:spcBef>
            </a:pPr>
            <a:r>
              <a:rPr lang="ru-RU" sz="1400" dirty="0">
                <a:solidFill>
                  <a:schemeClr val="tx2">
                    <a:lumMod val="75000"/>
                  </a:schemeClr>
                </a:solidFill>
                <a:latin typeface="Verdana" panose="020B0604030504040204" pitchFamily="34" charset="0"/>
                <a:ea typeface="Verdana" panose="020B0604030504040204" pitchFamily="34" charset="0"/>
              </a:rPr>
              <a:t>Образователна платформа за придобиване на езикови умения и интеркултурна компетентност по </a:t>
            </a:r>
            <a:r>
              <a:rPr lang="ru-RU" sz="1400" dirty="0" smtClean="0">
                <a:solidFill>
                  <a:schemeClr val="tx2">
                    <a:lumMod val="75000"/>
                  </a:schemeClr>
                </a:solidFill>
                <a:latin typeface="Verdana" panose="020B0604030504040204" pitchFamily="34" charset="0"/>
                <a:ea typeface="Verdana" panose="020B0604030504040204" pitchFamily="34" charset="0"/>
              </a:rPr>
              <a:t>специализаран </a:t>
            </a:r>
            <a:r>
              <a:rPr lang="ru-RU" sz="1400" dirty="0">
                <a:solidFill>
                  <a:schemeClr val="tx2">
                    <a:lumMod val="75000"/>
                  </a:schemeClr>
                </a:solidFill>
                <a:latin typeface="Verdana" panose="020B0604030504040204" pitchFamily="34" charset="0"/>
                <a:ea typeface="Verdana" panose="020B0604030504040204" pitchFamily="34" charset="0"/>
              </a:rPr>
              <a:t>английски и немски език;</a:t>
            </a:r>
            <a:endParaRPr lang="en-US" sz="1400" dirty="0">
              <a:solidFill>
                <a:schemeClr val="tx2">
                  <a:lumMod val="75000"/>
                </a:schemeClr>
              </a:solidFill>
              <a:latin typeface="Verdana" panose="020B0604030504040204" pitchFamily="34" charset="0"/>
              <a:ea typeface="Verdana" panose="020B0604030504040204" pitchFamily="34" charset="0"/>
            </a:endParaRPr>
          </a:p>
          <a:p>
            <a:pPr marL="324000" indent="-230400">
              <a:spcBef>
                <a:spcPts val="1800"/>
              </a:spcBef>
            </a:pPr>
            <a:r>
              <a:rPr lang="ru-RU" sz="1400" dirty="0">
                <a:solidFill>
                  <a:schemeClr val="tx2">
                    <a:lumMod val="75000"/>
                  </a:schemeClr>
                </a:solidFill>
                <a:latin typeface="Verdana" panose="020B0604030504040204" pitchFamily="34" charset="0"/>
                <a:ea typeface="Verdana" panose="020B0604030504040204" pitchFamily="34" charset="0"/>
              </a:rPr>
              <a:t>Предназначена е за студенти по </a:t>
            </a:r>
            <a:r>
              <a:rPr lang="ru-RU" sz="1400" b="1" dirty="0">
                <a:solidFill>
                  <a:schemeClr val="tx2">
                    <a:lumMod val="75000"/>
                  </a:schemeClr>
                </a:solidFill>
                <a:latin typeface="Verdana" panose="020B0604030504040204" pitchFamily="34" charset="0"/>
                <a:ea typeface="Verdana" panose="020B0604030504040204" pitchFamily="34" charset="0"/>
              </a:rPr>
              <a:t>медицина, здравни грижи и други медицински специалисти</a:t>
            </a:r>
            <a:r>
              <a:rPr lang="ru-RU" sz="1400" dirty="0">
                <a:solidFill>
                  <a:schemeClr val="tx2">
                    <a:lumMod val="75000"/>
                  </a:schemeClr>
                </a:solidFill>
                <a:latin typeface="Verdana" panose="020B0604030504040204" pitchFamily="34" charset="0"/>
                <a:ea typeface="Verdana" panose="020B0604030504040204" pitchFamily="34" charset="0"/>
              </a:rPr>
              <a:t>, самообучаващи се, </a:t>
            </a:r>
            <a:r>
              <a:rPr lang="ru-RU" sz="1400" dirty="0" smtClean="0">
                <a:solidFill>
                  <a:schemeClr val="tx2">
                    <a:lumMod val="75000"/>
                  </a:schemeClr>
                </a:solidFill>
                <a:latin typeface="Verdana" panose="020B0604030504040204" pitchFamily="34" charset="0"/>
                <a:ea typeface="Verdana" panose="020B0604030504040204" pitchFamily="34" charset="0"/>
              </a:rPr>
              <a:t>учители</a:t>
            </a:r>
            <a:r>
              <a:rPr lang="en-US" sz="1400" dirty="0" smtClean="0">
                <a:solidFill>
                  <a:schemeClr val="tx2">
                    <a:lumMod val="75000"/>
                  </a:schemeClr>
                </a:solidFill>
                <a:latin typeface="Verdana" panose="020B0604030504040204" pitchFamily="34" charset="0"/>
                <a:ea typeface="Verdana" panose="020B0604030504040204" pitchFamily="34" charset="0"/>
              </a:rPr>
              <a:t> </a:t>
            </a:r>
            <a:r>
              <a:rPr lang="bg-BG" sz="1400" dirty="0" smtClean="0">
                <a:solidFill>
                  <a:schemeClr val="tx2">
                    <a:lumMod val="75000"/>
                  </a:schemeClr>
                </a:solidFill>
                <a:latin typeface="Verdana" panose="020B0604030504040204" pitchFamily="34" charset="0"/>
                <a:ea typeface="Verdana" panose="020B0604030504040204" pitchFamily="34" charset="0"/>
              </a:rPr>
              <a:t>и </a:t>
            </a:r>
            <a:r>
              <a:rPr lang="ru-RU" sz="1400" dirty="0" smtClean="0">
                <a:solidFill>
                  <a:schemeClr val="tx2">
                    <a:lumMod val="75000"/>
                  </a:schemeClr>
                </a:solidFill>
                <a:latin typeface="Verdana" panose="020B0604030504040204" pitchFamily="34" charset="0"/>
                <a:ea typeface="Verdana" panose="020B0604030504040204" pitchFamily="34" charset="0"/>
              </a:rPr>
              <a:t>преводачи</a:t>
            </a:r>
            <a:r>
              <a:rPr lang="en-US" sz="1400" dirty="0" smtClean="0">
                <a:solidFill>
                  <a:schemeClr val="tx2">
                    <a:lumMod val="75000"/>
                  </a:schemeClr>
                </a:solidFill>
                <a:latin typeface="Verdana" panose="020B0604030504040204" pitchFamily="34" charset="0"/>
                <a:ea typeface="Verdana" panose="020B0604030504040204" pitchFamily="34" charset="0"/>
              </a:rPr>
              <a:t>;</a:t>
            </a:r>
          </a:p>
          <a:p>
            <a:pPr marL="324000" indent="-230400">
              <a:spcBef>
                <a:spcPts val="1800"/>
              </a:spcBef>
            </a:pPr>
            <a:r>
              <a:rPr lang="ru-RU" sz="1400" dirty="0" smtClean="0">
                <a:solidFill>
                  <a:schemeClr val="tx2">
                    <a:lumMod val="75000"/>
                  </a:schemeClr>
                </a:solidFill>
                <a:latin typeface="Verdana" panose="020B0604030504040204" pitchFamily="34" charset="0"/>
                <a:ea typeface="Verdana" panose="020B0604030504040204" pitchFamily="34" charset="0"/>
              </a:rPr>
              <a:t>Интерактивно, </a:t>
            </a:r>
            <a:r>
              <a:rPr lang="bg-BG" sz="1400" dirty="0" smtClean="0">
                <a:solidFill>
                  <a:schemeClr val="tx2">
                    <a:lumMod val="75000"/>
                  </a:schemeClr>
                </a:solidFill>
                <a:latin typeface="Verdana" panose="020B0604030504040204" pitchFamily="34" charset="0"/>
                <a:ea typeface="Verdana" panose="020B0604030504040204" pitchFamily="34" charset="0"/>
              </a:rPr>
              <a:t>медийно обогатено съдържание;</a:t>
            </a:r>
            <a:endParaRPr lang="en-US" sz="1400" dirty="0" smtClean="0">
              <a:solidFill>
                <a:schemeClr val="tx2">
                  <a:lumMod val="75000"/>
                </a:schemeClr>
              </a:solidFill>
              <a:latin typeface="Verdana" panose="020B0604030504040204" pitchFamily="34" charset="0"/>
              <a:ea typeface="Verdana" panose="020B0604030504040204" pitchFamily="34" charset="0"/>
            </a:endParaRPr>
          </a:p>
          <a:p>
            <a:pPr marL="324000" indent="-230400">
              <a:spcBef>
                <a:spcPts val="1800"/>
              </a:spcBef>
            </a:pPr>
            <a:r>
              <a:rPr lang="ru-RU" sz="1400" dirty="0" smtClean="0">
                <a:solidFill>
                  <a:schemeClr val="tx2">
                    <a:lumMod val="75000"/>
                  </a:schemeClr>
                </a:solidFill>
                <a:latin typeface="Verdana" panose="020B0604030504040204" pitchFamily="34" charset="0"/>
                <a:ea typeface="Verdana" panose="020B0604030504040204" pitchFamily="34" charset="0"/>
              </a:rPr>
              <a:t>Модулна </a:t>
            </a:r>
            <a:r>
              <a:rPr lang="ru-RU" sz="1400" dirty="0">
                <a:solidFill>
                  <a:schemeClr val="tx2">
                    <a:lumMod val="75000"/>
                  </a:schemeClr>
                </a:solidFill>
                <a:latin typeface="Verdana" panose="020B0604030504040204" pitchFamily="34" charset="0"/>
                <a:ea typeface="Verdana" panose="020B0604030504040204" pitchFamily="34" charset="0"/>
              </a:rPr>
              <a:t>структура;</a:t>
            </a:r>
            <a:endParaRPr lang="en-US" sz="1400" dirty="0">
              <a:solidFill>
                <a:schemeClr val="tx2">
                  <a:lumMod val="75000"/>
                </a:schemeClr>
              </a:solidFill>
              <a:latin typeface="Verdana" panose="020B0604030504040204" pitchFamily="34" charset="0"/>
              <a:ea typeface="Verdana" panose="020B0604030504040204" pitchFamily="34" charset="0"/>
            </a:endParaRPr>
          </a:p>
          <a:p>
            <a:pPr marL="324000" indent="-230400">
              <a:spcBef>
                <a:spcPts val="1800"/>
              </a:spcBef>
            </a:pPr>
            <a:r>
              <a:rPr lang="en-US" sz="1400" dirty="0" err="1">
                <a:solidFill>
                  <a:srgbClr val="C00000"/>
                </a:solidFill>
                <a:latin typeface="Verdana" panose="020B0604030504040204" pitchFamily="34" charset="0"/>
                <a:ea typeface="Verdana" panose="020B0604030504040204" pitchFamily="34" charset="0"/>
              </a:rPr>
              <a:t>Онлайн</a:t>
            </a:r>
            <a:r>
              <a:rPr lang="en-US" sz="1400" dirty="0">
                <a:solidFill>
                  <a:srgbClr val="C00000"/>
                </a:solidFill>
                <a:latin typeface="Verdana" panose="020B0604030504040204" pitchFamily="34" charset="0"/>
                <a:ea typeface="Verdana" panose="020B0604030504040204" pitchFamily="34" charset="0"/>
              </a:rPr>
              <a:t>,</a:t>
            </a:r>
            <a:r>
              <a:rPr lang="bg-BG" sz="1400" dirty="0">
                <a:solidFill>
                  <a:srgbClr val="C00000"/>
                </a:solidFill>
                <a:latin typeface="Verdana" panose="020B0604030504040204" pitchFamily="34" charset="0"/>
                <a:ea typeface="Verdana" panose="020B0604030504040204" pitchFamily="34" charset="0"/>
              </a:rPr>
              <a:t> </a:t>
            </a:r>
            <a:r>
              <a:rPr lang="en-US" sz="1400" dirty="0">
                <a:solidFill>
                  <a:srgbClr val="C00000"/>
                </a:solidFill>
                <a:latin typeface="Verdana" panose="020B0604030504040204" pitchFamily="34" charset="0"/>
                <a:ea typeface="Verdana" panose="020B0604030504040204" pitchFamily="34" charset="0"/>
              </a:rPr>
              <a:t>PDF</a:t>
            </a:r>
            <a:r>
              <a:rPr lang="bg-BG" sz="1400" dirty="0">
                <a:solidFill>
                  <a:srgbClr val="C00000"/>
                </a:solidFill>
                <a:latin typeface="Verdana" panose="020B0604030504040204" pitchFamily="34" charset="0"/>
                <a:ea typeface="Verdana" panose="020B0604030504040204" pitchFamily="34" charset="0"/>
              </a:rPr>
              <a:t> формат за разпечатки</a:t>
            </a:r>
            <a:r>
              <a:rPr lang="en-US" sz="1400" dirty="0">
                <a:solidFill>
                  <a:srgbClr val="C00000"/>
                </a:solidFill>
                <a:latin typeface="Verdana" panose="020B0604030504040204" pitchFamily="34" charset="0"/>
                <a:ea typeface="Verdana" panose="020B0604030504040204" pitchFamily="34" charset="0"/>
              </a:rPr>
              <a:t> и </a:t>
            </a:r>
            <a:r>
              <a:rPr lang="bg-BG" sz="1400" dirty="0">
                <a:solidFill>
                  <a:srgbClr val="C00000"/>
                </a:solidFill>
                <a:latin typeface="Verdana" panose="020B0604030504040204" pitchFamily="34" charset="0"/>
                <a:ea typeface="Verdana" panose="020B0604030504040204" pitchFamily="34" charset="0"/>
              </a:rPr>
              <a:t>мобилно приложение; </a:t>
            </a:r>
            <a:endParaRPr lang="en-US" sz="1400" dirty="0">
              <a:solidFill>
                <a:srgbClr val="C00000"/>
              </a:solidFill>
              <a:latin typeface="Verdana" panose="020B0604030504040204" pitchFamily="34" charset="0"/>
              <a:ea typeface="Verdana" panose="020B0604030504040204" pitchFamily="34" charset="0"/>
            </a:endParaRPr>
          </a:p>
          <a:p>
            <a:pPr marL="324000" indent="-230400">
              <a:spcBef>
                <a:spcPts val="1800"/>
              </a:spcBef>
            </a:pPr>
            <a:r>
              <a:rPr lang="bg-BG" sz="1400" dirty="0">
                <a:solidFill>
                  <a:schemeClr val="tx2">
                    <a:lumMod val="75000"/>
                  </a:schemeClr>
                </a:solidFill>
                <a:latin typeface="Verdana" panose="020B0604030504040204" pitchFamily="34" charset="0"/>
                <a:ea typeface="Verdana" panose="020B0604030504040204" pitchFamily="34" charset="0"/>
              </a:rPr>
              <a:t>Свободен достъп.</a:t>
            </a:r>
            <a:endParaRPr lang="en-US" sz="1400" dirty="0">
              <a:solidFill>
                <a:schemeClr val="tx2">
                  <a:lumMod val="75000"/>
                </a:schemeClr>
              </a:solidFill>
              <a:latin typeface="Verdana" panose="020B0604030504040204" pitchFamily="34" charset="0"/>
              <a:ea typeface="Verdana" panose="020B0604030504040204" pitchFamily="34" charset="0"/>
            </a:endParaRPr>
          </a:p>
          <a:p>
            <a:pPr marL="0" indent="0">
              <a:buNone/>
            </a:pPr>
            <a:endParaRPr lang="en-US" dirty="0">
              <a:solidFill>
                <a:schemeClr val="accent1">
                  <a:lumMod val="75000"/>
                </a:schemeClr>
              </a:solidFill>
            </a:endParaRPr>
          </a:p>
        </p:txBody>
      </p:sp>
      <p:sp>
        <p:nvSpPr>
          <p:cNvPr id="4" name="Footer Placeholder 3"/>
          <p:cNvSpPr>
            <a:spLocks noGrp="1"/>
          </p:cNvSpPr>
          <p:nvPr>
            <p:ph type="ftr" sz="quarter" idx="11"/>
          </p:nvPr>
        </p:nvSpPr>
        <p:spPr>
          <a:xfrm>
            <a:off x="3215680" y="6356351"/>
            <a:ext cx="5976664" cy="365125"/>
          </a:xfrm>
        </p:spPr>
        <p:txBody>
          <a:bodyPr/>
          <a:lstStyle/>
          <a:p>
            <a:r>
              <a:rPr lang="ru-RU" dirty="0" smtClean="0"/>
              <a:t>ДИГИТАЛИЗАЦИЯ И ИНОВАЦИИ В ОБРАЗОВАНИЕТО И НАУКАТА, ВАРНА 08-10 ЮНИ 2021 </a:t>
            </a:r>
            <a:endParaRPr lang="es-ES" dirty="0"/>
          </a:p>
        </p:txBody>
      </p:sp>
      <p:pic>
        <p:nvPicPr>
          <p:cNvPr id="5" name="Picture 4"/>
          <p:cNvPicPr>
            <a:picLocks noChangeAspect="1"/>
          </p:cNvPicPr>
          <p:nvPr/>
        </p:nvPicPr>
        <p:blipFill>
          <a:blip r:embed="rId3"/>
          <a:stretch>
            <a:fillRect/>
          </a:stretch>
        </p:blipFill>
        <p:spPr>
          <a:xfrm>
            <a:off x="7338138" y="1441693"/>
            <a:ext cx="4104456" cy="2059900"/>
          </a:xfrm>
          <a:prstGeom prst="rect">
            <a:avLst/>
          </a:prstGeom>
        </p:spPr>
      </p:pic>
      <p:pic>
        <p:nvPicPr>
          <p:cNvPr id="7" name="Picture 6">
            <a:hlinkClick r:id="rId4"/>
          </p:cNvPr>
          <p:cNvPicPr>
            <a:picLocks noChangeAspect="1"/>
          </p:cNvPicPr>
          <p:nvPr/>
        </p:nvPicPr>
        <p:blipFill>
          <a:blip r:embed="rId5"/>
          <a:stretch>
            <a:fillRect/>
          </a:stretch>
        </p:blipFill>
        <p:spPr>
          <a:xfrm>
            <a:off x="7338138" y="3645024"/>
            <a:ext cx="4104456" cy="2139591"/>
          </a:xfrm>
          <a:prstGeom prst="rect">
            <a:avLst/>
          </a:prstGeom>
        </p:spPr>
      </p:pic>
      <p:pic>
        <p:nvPicPr>
          <p:cNvPr id="9" name="Picture 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798213" y="5897655"/>
            <a:ext cx="1022423" cy="702524"/>
          </a:xfrm>
          <a:prstGeom prst="rect">
            <a:avLst/>
          </a:prstGeom>
        </p:spPr>
      </p:pic>
      <p:sp>
        <p:nvSpPr>
          <p:cNvPr id="10" name="Rectangle 9"/>
          <p:cNvSpPr/>
          <p:nvPr/>
        </p:nvSpPr>
        <p:spPr>
          <a:xfrm flipV="1">
            <a:off x="0" y="6791492"/>
            <a:ext cx="12192000" cy="8022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0" y="-30052"/>
            <a:ext cx="12192000" cy="2286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21061798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a:xfrm>
            <a:off x="2279576" y="6356351"/>
            <a:ext cx="7632848" cy="365125"/>
          </a:xfrm>
        </p:spPr>
        <p:txBody>
          <a:bodyPr/>
          <a:lstStyle/>
          <a:p>
            <a:r>
              <a:rPr lang="ru-RU" dirty="0" smtClean="0"/>
              <a:t>ДИГИТАЛИЗАЦИЯ И ИНОВАЦИИ В ОБРАЗОВАНИЕТО И НАУКАТА, ВАРНА 08-10 ЮНИ 2021 </a:t>
            </a:r>
            <a:endParaRPr lang="es-ES" dirty="0"/>
          </a:p>
        </p:txBody>
      </p:sp>
      <p:pic>
        <p:nvPicPr>
          <p:cNvPr id="7" name="Picture 6"/>
          <p:cNvPicPr>
            <a:picLocks noChangeAspect="1"/>
          </p:cNvPicPr>
          <p:nvPr/>
        </p:nvPicPr>
        <p:blipFill>
          <a:blip r:embed="rId2"/>
          <a:stretch>
            <a:fillRect/>
          </a:stretch>
        </p:blipFill>
        <p:spPr>
          <a:xfrm>
            <a:off x="941020" y="4581128"/>
            <a:ext cx="6427446" cy="1403102"/>
          </a:xfrm>
          <a:prstGeom prst="rect">
            <a:avLst/>
          </a:prstGeom>
        </p:spPr>
      </p:pic>
      <p:pic>
        <p:nvPicPr>
          <p:cNvPr id="13" name="Picture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798213" y="5897655"/>
            <a:ext cx="1022423" cy="702524"/>
          </a:xfrm>
          <a:prstGeom prst="rect">
            <a:avLst/>
          </a:prstGeom>
        </p:spPr>
      </p:pic>
      <p:sp>
        <p:nvSpPr>
          <p:cNvPr id="14" name="Content Placeholder 2"/>
          <p:cNvSpPr txBox="1">
            <a:spLocks/>
          </p:cNvSpPr>
          <p:nvPr/>
        </p:nvSpPr>
        <p:spPr>
          <a:xfrm>
            <a:off x="839416" y="1412776"/>
            <a:ext cx="10513168" cy="4728707"/>
          </a:xfrm>
          <a:prstGeom prst="rect">
            <a:avLst/>
          </a:prstGeom>
          <a:ln>
            <a:noFill/>
          </a:ln>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cs-CZ" sz="1800" b="1" dirty="0">
                <a:solidFill>
                  <a:schemeClr val="tx2">
                    <a:lumMod val="75000"/>
                  </a:schemeClr>
                </a:solidFill>
                <a:latin typeface="Verdana" panose="020B0604030504040204" pitchFamily="34" charset="0"/>
                <a:ea typeface="Verdana" panose="020B0604030504040204" pitchFamily="34" charset="0"/>
              </a:rPr>
              <a:t>HELP </a:t>
            </a:r>
            <a:r>
              <a:rPr lang="bg-BG" sz="1800" b="1" dirty="0">
                <a:solidFill>
                  <a:schemeClr val="tx2">
                    <a:lumMod val="75000"/>
                  </a:schemeClr>
                </a:solidFill>
                <a:latin typeface="Verdana" panose="020B0604030504040204" pitchFamily="34" charset="0"/>
                <a:ea typeface="Verdana" panose="020B0604030504040204" pitchFamily="34" charset="0"/>
              </a:rPr>
              <a:t>и</a:t>
            </a:r>
            <a:r>
              <a:rPr lang="cs-CZ" sz="1800" b="1" dirty="0">
                <a:solidFill>
                  <a:schemeClr val="tx2">
                    <a:lumMod val="75000"/>
                  </a:schemeClr>
                </a:solidFill>
                <a:latin typeface="Verdana" panose="020B0604030504040204" pitchFamily="34" charset="0"/>
                <a:ea typeface="Verdana" panose="020B0604030504040204" pitchFamily="34" charset="0"/>
              </a:rPr>
              <a:t> </a:t>
            </a:r>
            <a:r>
              <a:rPr lang="es-ES" sz="1800" b="1" dirty="0">
                <a:solidFill>
                  <a:schemeClr val="tx2">
                    <a:lumMod val="75000"/>
                  </a:schemeClr>
                </a:solidFill>
                <a:latin typeface="Verdana" panose="020B0604030504040204" pitchFamily="34" charset="0"/>
                <a:ea typeface="Verdana" panose="020B0604030504040204" pitchFamily="34" charset="0"/>
              </a:rPr>
              <a:t>HELP</a:t>
            </a:r>
            <a:r>
              <a:rPr lang="cs-CZ" sz="1800" b="1" dirty="0" smtClean="0">
                <a:solidFill>
                  <a:schemeClr val="tx2">
                    <a:lumMod val="75000"/>
                  </a:schemeClr>
                </a:solidFill>
                <a:latin typeface="Verdana" panose="020B0604030504040204" pitchFamily="34" charset="0"/>
                <a:ea typeface="Verdana" panose="020B0604030504040204" pitchFamily="34" charset="0"/>
              </a:rPr>
              <a:t>2</a:t>
            </a:r>
            <a:endParaRPr lang="bg-BG" sz="1800" dirty="0">
              <a:solidFill>
                <a:schemeClr val="tx2">
                  <a:lumMod val="75000"/>
                </a:schemeClr>
              </a:solidFill>
              <a:latin typeface="Verdana" panose="020B0604030504040204" pitchFamily="34" charset="0"/>
              <a:ea typeface="Verdana" panose="020B0604030504040204" pitchFamily="34" charset="0"/>
            </a:endParaRPr>
          </a:p>
          <a:p>
            <a:pPr marL="324000" indent="-230400">
              <a:lnSpc>
                <a:spcPct val="65000"/>
              </a:lnSpc>
              <a:spcBef>
                <a:spcPts val="1800"/>
              </a:spcBef>
            </a:pPr>
            <a:r>
              <a:rPr lang="ru-RU" sz="1400" dirty="0">
                <a:solidFill>
                  <a:schemeClr val="tx2">
                    <a:lumMod val="75000"/>
                  </a:schemeClr>
                </a:solidFill>
                <a:latin typeface="Verdana" panose="020B0604030504040204" pitchFamily="34" charset="0"/>
                <a:ea typeface="Verdana" panose="020B0604030504040204" pitchFamily="34" charset="0"/>
              </a:rPr>
              <a:t>Продължение на проекта HELP (help-theproject.eu</a:t>
            </a:r>
            <a:r>
              <a:rPr lang="ru-RU" sz="1400" dirty="0" smtClean="0">
                <a:solidFill>
                  <a:schemeClr val="tx2">
                    <a:lumMod val="75000"/>
                  </a:schemeClr>
                </a:solidFill>
                <a:latin typeface="Verdana" panose="020B0604030504040204" pitchFamily="34" charset="0"/>
                <a:ea typeface="Verdana" panose="020B0604030504040204" pitchFamily="34" charset="0"/>
              </a:rPr>
              <a:t>);</a:t>
            </a:r>
            <a:endParaRPr lang="ru-RU" sz="1400" dirty="0">
              <a:solidFill>
                <a:schemeClr val="tx2">
                  <a:lumMod val="75000"/>
                </a:schemeClr>
              </a:solidFill>
              <a:latin typeface="Verdana" panose="020B0604030504040204" pitchFamily="34" charset="0"/>
              <a:ea typeface="Verdana" panose="020B0604030504040204" pitchFamily="34" charset="0"/>
            </a:endParaRPr>
          </a:p>
          <a:p>
            <a:pPr marL="324000" indent="-230400">
              <a:lnSpc>
                <a:spcPct val="65000"/>
              </a:lnSpc>
              <a:spcBef>
                <a:spcPts val="1800"/>
              </a:spcBef>
            </a:pPr>
            <a:r>
              <a:rPr lang="ru-RU" sz="1400" b="1" dirty="0">
                <a:solidFill>
                  <a:schemeClr val="tx2">
                    <a:lumMod val="75000"/>
                  </a:schemeClr>
                </a:solidFill>
                <a:latin typeface="Verdana" panose="020B0604030504040204" pitchFamily="34" charset="0"/>
                <a:ea typeface="Verdana" panose="020B0604030504040204" pitchFamily="34" charset="0"/>
              </a:rPr>
              <a:t>14 нови модула </a:t>
            </a:r>
            <a:r>
              <a:rPr lang="ru-RU" sz="1400" dirty="0">
                <a:solidFill>
                  <a:schemeClr val="tx2">
                    <a:lumMod val="75000"/>
                  </a:schemeClr>
                </a:solidFill>
                <a:latin typeface="Verdana" panose="020B0604030504040204" pitchFamily="34" charset="0"/>
                <a:ea typeface="Verdana" panose="020B0604030504040204" pitchFamily="34" charset="0"/>
              </a:rPr>
              <a:t>на английски език (</a:t>
            </a:r>
            <a:r>
              <a:rPr lang="cs-CZ" sz="1400" dirty="0">
                <a:solidFill>
                  <a:schemeClr val="tx2">
                    <a:lumMod val="75000"/>
                  </a:schemeClr>
                </a:solidFill>
                <a:latin typeface="Verdana" panose="020B0604030504040204" pitchFamily="34" charset="0"/>
                <a:ea typeface="Verdana" panose="020B0604030504040204" pitchFamily="34" charset="0"/>
              </a:rPr>
              <a:t>Dental Care, Midwifery, Physiotherapy, Nutrition</a:t>
            </a:r>
            <a:r>
              <a:rPr lang="ru-RU" sz="1400" dirty="0">
                <a:solidFill>
                  <a:schemeClr val="tx2">
                    <a:lumMod val="75000"/>
                  </a:schemeClr>
                </a:solidFill>
                <a:latin typeface="Verdana" panose="020B0604030504040204" pitchFamily="34" charset="0"/>
                <a:ea typeface="Verdana" panose="020B0604030504040204" pitchFamily="34" charset="0"/>
              </a:rPr>
              <a:t> </a:t>
            </a:r>
            <a:r>
              <a:rPr lang="ru-RU" sz="1400" dirty="0" smtClean="0">
                <a:solidFill>
                  <a:schemeClr val="tx2">
                    <a:lumMod val="75000"/>
                  </a:schemeClr>
                </a:solidFill>
                <a:latin typeface="Verdana" panose="020B0604030504040204" pitchFamily="34" charset="0"/>
                <a:ea typeface="Verdana" panose="020B0604030504040204" pitchFamily="34" charset="0"/>
              </a:rPr>
              <a:t>...);</a:t>
            </a:r>
            <a:endParaRPr lang="ru-RU" sz="1400" dirty="0">
              <a:solidFill>
                <a:schemeClr val="tx2">
                  <a:lumMod val="75000"/>
                </a:schemeClr>
              </a:solidFill>
              <a:latin typeface="Verdana" panose="020B0604030504040204" pitchFamily="34" charset="0"/>
              <a:ea typeface="Verdana" panose="020B0604030504040204" pitchFamily="34" charset="0"/>
            </a:endParaRPr>
          </a:p>
          <a:p>
            <a:pPr marL="324000" indent="-230400">
              <a:lnSpc>
                <a:spcPct val="65000"/>
              </a:lnSpc>
              <a:spcBef>
                <a:spcPts val="1800"/>
              </a:spcBef>
            </a:pPr>
            <a:r>
              <a:rPr lang="ru-RU" sz="1400" b="1" dirty="0">
                <a:solidFill>
                  <a:schemeClr val="tx2">
                    <a:lumMod val="75000"/>
                  </a:schemeClr>
                </a:solidFill>
                <a:latin typeface="Verdana" panose="020B0604030504040204" pitchFamily="34" charset="0"/>
                <a:ea typeface="Verdana" panose="020B0604030504040204" pitchFamily="34" charset="0"/>
              </a:rPr>
              <a:t>10 модула на немски език </a:t>
            </a:r>
            <a:r>
              <a:rPr lang="ru-RU" sz="1400" dirty="0">
                <a:solidFill>
                  <a:schemeClr val="tx2">
                    <a:lumMod val="75000"/>
                  </a:schemeClr>
                </a:solidFill>
                <a:latin typeface="Verdana" panose="020B0604030504040204" pitchFamily="34" charset="0"/>
                <a:ea typeface="Verdana" panose="020B0604030504040204" pitchFamily="34" charset="0"/>
              </a:rPr>
              <a:t>(адаптации и чисто нови теми</a:t>
            </a:r>
            <a:r>
              <a:rPr lang="ru-RU" sz="1400" dirty="0" smtClean="0">
                <a:solidFill>
                  <a:schemeClr val="tx2">
                    <a:lumMod val="75000"/>
                  </a:schemeClr>
                </a:solidFill>
                <a:latin typeface="Verdana" panose="020B0604030504040204" pitchFamily="34" charset="0"/>
                <a:ea typeface="Verdana" panose="020B0604030504040204" pitchFamily="34" charset="0"/>
              </a:rPr>
              <a:t>);</a:t>
            </a:r>
            <a:endParaRPr lang="ru-RU" sz="1400" dirty="0">
              <a:solidFill>
                <a:schemeClr val="tx2">
                  <a:lumMod val="75000"/>
                </a:schemeClr>
              </a:solidFill>
              <a:latin typeface="Verdana" panose="020B0604030504040204" pitchFamily="34" charset="0"/>
              <a:ea typeface="Verdana" panose="020B0604030504040204" pitchFamily="34" charset="0"/>
            </a:endParaRPr>
          </a:p>
          <a:p>
            <a:pPr marL="324000" indent="-230400">
              <a:lnSpc>
                <a:spcPct val="65000"/>
              </a:lnSpc>
              <a:spcBef>
                <a:spcPts val="1800"/>
              </a:spcBef>
            </a:pPr>
            <a:r>
              <a:rPr lang="ru-RU" sz="1400" dirty="0">
                <a:solidFill>
                  <a:schemeClr val="tx2">
                    <a:lumMod val="75000"/>
                  </a:schemeClr>
                </a:solidFill>
                <a:latin typeface="Verdana" panose="020B0604030504040204" pitchFamily="34" charset="0"/>
                <a:ea typeface="Verdana" panose="020B0604030504040204" pitchFamily="34" charset="0"/>
              </a:rPr>
              <a:t>Нови </a:t>
            </a:r>
            <a:r>
              <a:rPr lang="ru-RU" sz="1400" b="1" dirty="0">
                <a:solidFill>
                  <a:schemeClr val="tx2">
                    <a:lumMod val="75000"/>
                  </a:schemeClr>
                </a:solidFill>
                <a:latin typeface="Verdana" panose="020B0604030504040204" pitchFamily="34" charset="0"/>
                <a:ea typeface="Verdana" panose="020B0604030504040204" pitchFamily="34" charset="0"/>
              </a:rPr>
              <a:t>интерактивни</a:t>
            </a:r>
            <a:r>
              <a:rPr lang="ru-RU" sz="1400" dirty="0">
                <a:solidFill>
                  <a:schemeClr val="tx2">
                    <a:lumMod val="75000"/>
                  </a:schemeClr>
                </a:solidFill>
                <a:latin typeface="Verdana" panose="020B0604030504040204" pitchFamily="34" charset="0"/>
                <a:ea typeface="Verdana" panose="020B0604030504040204" pitchFamily="34" charset="0"/>
              </a:rPr>
              <a:t> функции на </a:t>
            </a:r>
            <a:r>
              <a:rPr lang="ru-RU" sz="1400" dirty="0" smtClean="0">
                <a:solidFill>
                  <a:schemeClr val="tx2">
                    <a:lumMod val="75000"/>
                  </a:schemeClr>
                </a:solidFill>
                <a:latin typeface="Verdana" panose="020B0604030504040204" pitchFamily="34" charset="0"/>
                <a:ea typeface="Verdana" panose="020B0604030504040204" pitchFamily="34" charset="0"/>
              </a:rPr>
              <a:t>Moodle;</a:t>
            </a:r>
            <a:endParaRPr lang="ru-RU" sz="1400" dirty="0">
              <a:solidFill>
                <a:schemeClr val="tx2">
                  <a:lumMod val="75000"/>
                </a:schemeClr>
              </a:solidFill>
              <a:latin typeface="Verdana" panose="020B0604030504040204" pitchFamily="34" charset="0"/>
              <a:ea typeface="Verdana" panose="020B0604030504040204" pitchFamily="34" charset="0"/>
            </a:endParaRPr>
          </a:p>
          <a:p>
            <a:pPr marL="324000" indent="-230400">
              <a:lnSpc>
                <a:spcPct val="65000"/>
              </a:lnSpc>
              <a:spcBef>
                <a:spcPts val="1800"/>
              </a:spcBef>
            </a:pPr>
            <a:r>
              <a:rPr lang="ru-RU" sz="1400" dirty="0">
                <a:solidFill>
                  <a:schemeClr val="tx2">
                    <a:lumMod val="75000"/>
                  </a:schemeClr>
                </a:solidFill>
                <a:latin typeface="Verdana" panose="020B0604030504040204" pitchFamily="34" charset="0"/>
                <a:ea typeface="Verdana" panose="020B0604030504040204" pitchFamily="34" charset="0"/>
              </a:rPr>
              <a:t>Подобрени </a:t>
            </a:r>
            <a:r>
              <a:rPr lang="ru-RU" sz="1400" dirty="0" smtClean="0">
                <a:solidFill>
                  <a:schemeClr val="tx2">
                    <a:lumMod val="75000"/>
                  </a:schemeClr>
                </a:solidFill>
                <a:latin typeface="Verdana" panose="020B0604030504040204" pitchFamily="34" charset="0"/>
                <a:ea typeface="Verdana" panose="020B0604030504040204" pitchFamily="34" charset="0"/>
              </a:rPr>
              <a:t>аудиозаписи </a:t>
            </a:r>
            <a:r>
              <a:rPr lang="ru-RU" sz="1400" dirty="0">
                <a:solidFill>
                  <a:schemeClr val="tx2">
                    <a:lumMod val="75000"/>
                  </a:schemeClr>
                </a:solidFill>
                <a:latin typeface="Verdana" panose="020B0604030504040204" pitchFamily="34" charset="0"/>
                <a:ea typeface="Verdana" panose="020B0604030504040204" pitchFamily="34" charset="0"/>
              </a:rPr>
              <a:t>и повече </a:t>
            </a:r>
            <a:r>
              <a:rPr lang="ru-RU" sz="1400" b="1" dirty="0" smtClean="0">
                <a:solidFill>
                  <a:schemeClr val="tx2">
                    <a:lumMod val="75000"/>
                  </a:schemeClr>
                </a:solidFill>
                <a:latin typeface="Verdana" panose="020B0604030504040204" pitchFamily="34" charset="0"/>
                <a:ea typeface="Verdana" panose="020B0604030504040204" pitchFamily="34" charset="0"/>
              </a:rPr>
              <a:t>в</a:t>
            </a:r>
            <a:r>
              <a:rPr lang="bg-BG" sz="1400" b="1" dirty="0" smtClean="0">
                <a:solidFill>
                  <a:schemeClr val="tx2">
                    <a:lumMod val="75000"/>
                  </a:schemeClr>
                </a:solidFill>
                <a:latin typeface="Verdana" panose="020B0604030504040204" pitchFamily="34" charset="0"/>
                <a:ea typeface="Verdana" panose="020B0604030504040204" pitchFamily="34" charset="0"/>
              </a:rPr>
              <a:t>идео</a:t>
            </a:r>
            <a:r>
              <a:rPr lang="ru-RU" sz="1400" b="1" dirty="0" smtClean="0">
                <a:solidFill>
                  <a:schemeClr val="tx2">
                    <a:lumMod val="75000"/>
                  </a:schemeClr>
                </a:solidFill>
                <a:latin typeface="Verdana" panose="020B0604030504040204" pitchFamily="34" charset="0"/>
                <a:ea typeface="Verdana" panose="020B0604030504040204" pitchFamily="34" charset="0"/>
              </a:rPr>
              <a:t>клипове;</a:t>
            </a:r>
            <a:endParaRPr lang="ru-RU" sz="1400" b="1" dirty="0">
              <a:solidFill>
                <a:schemeClr val="tx2">
                  <a:lumMod val="75000"/>
                </a:schemeClr>
              </a:solidFill>
              <a:latin typeface="Verdana" panose="020B0604030504040204" pitchFamily="34" charset="0"/>
              <a:ea typeface="Verdana" panose="020B0604030504040204" pitchFamily="34" charset="0"/>
            </a:endParaRPr>
          </a:p>
          <a:p>
            <a:pPr marL="324000" indent="-230400">
              <a:lnSpc>
                <a:spcPct val="65000"/>
              </a:lnSpc>
              <a:spcBef>
                <a:spcPts val="1800"/>
              </a:spcBef>
            </a:pPr>
            <a:r>
              <a:rPr lang="ru-RU" sz="1400" dirty="0">
                <a:solidFill>
                  <a:schemeClr val="tx2">
                    <a:lumMod val="75000"/>
                  </a:schemeClr>
                </a:solidFill>
                <a:latin typeface="Verdana" panose="020B0604030504040204" pitchFamily="34" charset="0"/>
                <a:ea typeface="Verdana" panose="020B0604030504040204" pitchFamily="34" charset="0"/>
              </a:rPr>
              <a:t>Разработване на платформата и приложението с </a:t>
            </a:r>
            <a:r>
              <a:rPr lang="ru-RU" sz="1400" b="1" dirty="0">
                <a:solidFill>
                  <a:schemeClr val="tx2">
                    <a:lumMod val="75000"/>
                  </a:schemeClr>
                </a:solidFill>
                <a:latin typeface="Verdana" panose="020B0604030504040204" pitchFamily="34" charset="0"/>
                <a:ea typeface="Verdana" panose="020B0604030504040204" pitchFamily="34" charset="0"/>
              </a:rPr>
              <a:t>най-новата версия </a:t>
            </a:r>
            <a:r>
              <a:rPr lang="ru-RU" sz="1400" dirty="0">
                <a:solidFill>
                  <a:schemeClr val="tx2">
                    <a:lumMod val="75000"/>
                  </a:schemeClr>
                </a:solidFill>
                <a:latin typeface="Verdana" panose="020B0604030504040204" pitchFamily="34" charset="0"/>
                <a:ea typeface="Verdana" panose="020B0604030504040204" pitchFamily="34" charset="0"/>
              </a:rPr>
              <a:t>на Moodle;</a:t>
            </a:r>
          </a:p>
          <a:p>
            <a:pPr marL="324000" indent="-230400">
              <a:lnSpc>
                <a:spcPct val="65000"/>
              </a:lnSpc>
              <a:spcBef>
                <a:spcPts val="1800"/>
              </a:spcBef>
            </a:pPr>
            <a:r>
              <a:rPr lang="ru-RU" sz="1400" dirty="0">
                <a:solidFill>
                  <a:schemeClr val="tx2">
                    <a:lumMod val="75000"/>
                  </a:schemeClr>
                </a:solidFill>
                <a:latin typeface="Verdana" panose="020B0604030504040204" pitchFamily="34" charset="0"/>
                <a:ea typeface="Verdana" panose="020B0604030504040204" pitchFamily="34" charset="0"/>
              </a:rPr>
              <a:t>Подобрен </a:t>
            </a:r>
            <a:r>
              <a:rPr lang="ru-RU" sz="1400" b="1" dirty="0">
                <a:solidFill>
                  <a:schemeClr val="tx2">
                    <a:lumMod val="75000"/>
                  </a:schemeClr>
                </a:solidFill>
                <a:latin typeface="Verdana" panose="020B0604030504040204" pitchFamily="34" charset="0"/>
                <a:ea typeface="Verdana" panose="020B0604030504040204" pitchFamily="34" charset="0"/>
              </a:rPr>
              <a:t>дизайн</a:t>
            </a:r>
            <a:r>
              <a:rPr lang="ru-RU" sz="1400" dirty="0">
                <a:solidFill>
                  <a:schemeClr val="tx2">
                    <a:lumMod val="75000"/>
                  </a:schemeClr>
                </a:solidFill>
                <a:latin typeface="Verdana" panose="020B0604030504040204" pitchFamily="34" charset="0"/>
                <a:ea typeface="Verdana" panose="020B0604030504040204" pitchFamily="34" charset="0"/>
              </a:rPr>
              <a:t> на </a:t>
            </a:r>
            <a:r>
              <a:rPr lang="ru-RU" sz="1400" dirty="0" smtClean="0">
                <a:solidFill>
                  <a:schemeClr val="tx2">
                    <a:lumMod val="75000"/>
                  </a:schemeClr>
                </a:solidFill>
                <a:latin typeface="Verdana" panose="020B0604030504040204" pitchFamily="34" charset="0"/>
                <a:ea typeface="Verdana" panose="020B0604030504040204" pitchFamily="34" charset="0"/>
              </a:rPr>
              <a:t>учебниците. </a:t>
            </a:r>
            <a:endParaRPr lang="en-US" sz="1400" dirty="0">
              <a:solidFill>
                <a:schemeClr val="tx2">
                  <a:lumMod val="75000"/>
                </a:schemeClr>
              </a:solidFill>
              <a:latin typeface="Verdana" panose="020B0604030504040204" pitchFamily="34" charset="0"/>
              <a:ea typeface="Verdana" panose="020B0604030504040204" pitchFamily="34" charset="0"/>
            </a:endParaRPr>
          </a:p>
        </p:txBody>
      </p:sp>
      <p:sp>
        <p:nvSpPr>
          <p:cNvPr id="9" name="Title 1"/>
          <p:cNvSpPr>
            <a:spLocks noGrp="1"/>
          </p:cNvSpPr>
          <p:nvPr>
            <p:ph type="title"/>
          </p:nvPr>
        </p:nvSpPr>
        <p:spPr>
          <a:xfrm>
            <a:off x="407368" y="275584"/>
            <a:ext cx="11413268" cy="1143000"/>
          </a:xfrm>
        </p:spPr>
        <p:txBody>
          <a:bodyPr>
            <a:noAutofit/>
          </a:bodyPr>
          <a:lstStyle/>
          <a:p>
            <a:r>
              <a:rPr lang="en-US" sz="2800" b="1" dirty="0">
                <a:solidFill>
                  <a:schemeClr val="tx2">
                    <a:lumMod val="60000"/>
                    <a:lumOff val="40000"/>
                  </a:schemeClr>
                </a:solidFill>
                <a:latin typeface="Verdana" panose="020B0604030504040204" pitchFamily="34" charset="0"/>
                <a:ea typeface="Verdana" panose="020B0604030504040204" pitchFamily="34" charset="0"/>
              </a:rPr>
              <a:t>HELP</a:t>
            </a:r>
            <a:r>
              <a:rPr lang="bg-BG" sz="2800" b="1" dirty="0">
                <a:solidFill>
                  <a:schemeClr val="tx2">
                    <a:lumMod val="60000"/>
                    <a:lumOff val="40000"/>
                  </a:schemeClr>
                </a:solidFill>
                <a:latin typeface="Verdana" panose="020B0604030504040204" pitchFamily="34" charset="0"/>
                <a:ea typeface="Verdana" panose="020B0604030504040204" pitchFamily="34" charset="0"/>
              </a:rPr>
              <a:t>2 – </a:t>
            </a:r>
            <a:r>
              <a:rPr lang="en-US" sz="2800" b="1" dirty="0">
                <a:solidFill>
                  <a:schemeClr val="tx2">
                    <a:lumMod val="60000"/>
                    <a:lumOff val="40000"/>
                  </a:schemeClr>
                </a:solidFill>
                <a:latin typeface="Verdana" panose="020B0604030504040204" pitchFamily="34" charset="0"/>
                <a:ea typeface="Verdana" panose="020B0604030504040204" pitchFamily="34" charset="0"/>
              </a:rPr>
              <a:t>H</a:t>
            </a:r>
            <a:r>
              <a:rPr lang="bg-BG" sz="2800" b="1" dirty="0">
                <a:solidFill>
                  <a:schemeClr val="tx2">
                    <a:lumMod val="60000"/>
                    <a:lumOff val="40000"/>
                  </a:schemeClr>
                </a:solidFill>
                <a:latin typeface="Verdana" panose="020B0604030504040204" pitchFamily="34" charset="0"/>
                <a:ea typeface="Verdana" panose="020B0604030504040204" pitchFamily="34" charset="0"/>
              </a:rPr>
              <a:t>е</a:t>
            </a:r>
            <a:r>
              <a:rPr lang="en-US" sz="2800" b="1" dirty="0" err="1">
                <a:solidFill>
                  <a:schemeClr val="tx2">
                    <a:lumMod val="60000"/>
                    <a:lumOff val="40000"/>
                  </a:schemeClr>
                </a:solidFill>
                <a:latin typeface="Verdana" panose="020B0604030504040204" pitchFamily="34" charset="0"/>
                <a:ea typeface="Verdana" panose="020B0604030504040204" pitchFamily="34" charset="0"/>
              </a:rPr>
              <a:t>althcare</a:t>
            </a:r>
            <a:r>
              <a:rPr lang="en-US" sz="2800" b="1" dirty="0">
                <a:solidFill>
                  <a:schemeClr val="tx2">
                    <a:lumMod val="60000"/>
                    <a:lumOff val="40000"/>
                  </a:schemeClr>
                </a:solidFill>
                <a:latin typeface="Verdana" panose="020B0604030504040204" pitchFamily="34" charset="0"/>
                <a:ea typeface="Verdana" panose="020B0604030504040204" pitchFamily="34" charset="0"/>
              </a:rPr>
              <a:t> Language Learning Programme</a:t>
            </a:r>
            <a:endParaRPr lang="en-US" sz="2800" dirty="0">
              <a:latin typeface="Verdana" panose="020B0604030504040204" pitchFamily="34" charset="0"/>
              <a:ea typeface="Verdana" panose="020B0604030504040204" pitchFamily="34" charset="0"/>
            </a:endParaRPr>
          </a:p>
        </p:txBody>
      </p:sp>
      <p:sp>
        <p:nvSpPr>
          <p:cNvPr id="8" name="Rectangle 7"/>
          <p:cNvSpPr/>
          <p:nvPr/>
        </p:nvSpPr>
        <p:spPr>
          <a:xfrm flipV="1">
            <a:off x="0" y="6791492"/>
            <a:ext cx="12192000" cy="8022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0" y="-30052"/>
            <a:ext cx="12192000" cy="2286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2166230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Content Placeholder 7"/>
          <p:cNvGraphicFramePr>
            <a:graphicFrameLocks noGrp="1"/>
          </p:cNvGraphicFramePr>
          <p:nvPr>
            <p:ph idx="1"/>
            <p:extLst>
              <p:ext uri="{D42A27DB-BD31-4B8C-83A1-F6EECF244321}">
                <p14:modId xmlns:p14="http://schemas.microsoft.com/office/powerpoint/2010/main" val="629886637"/>
              </p:ext>
            </p:extLst>
          </p:nvPr>
        </p:nvGraphicFramePr>
        <p:xfrm>
          <a:off x="1775520" y="2298461"/>
          <a:ext cx="8568952" cy="4056128"/>
        </p:xfrm>
        <a:graphic>
          <a:graphicData uri="http://schemas.openxmlformats.org/drawingml/2006/table">
            <a:tbl>
              <a:tblPr firstRow="1" bandRow="1">
                <a:tableStyleId>{5C22544A-7EE6-4342-B048-85BDC9FD1C3A}</a:tableStyleId>
              </a:tblPr>
              <a:tblGrid>
                <a:gridCol w="4248471">
                  <a:extLst>
                    <a:ext uri="{9D8B030D-6E8A-4147-A177-3AD203B41FA5}">
                      <a16:colId xmlns:a16="http://schemas.microsoft.com/office/drawing/2014/main" val="1567838987"/>
                    </a:ext>
                  </a:extLst>
                </a:gridCol>
                <a:gridCol w="4320481">
                  <a:extLst>
                    <a:ext uri="{9D8B030D-6E8A-4147-A177-3AD203B41FA5}">
                      <a16:colId xmlns:a16="http://schemas.microsoft.com/office/drawing/2014/main" val="1782899697"/>
                    </a:ext>
                  </a:extLst>
                </a:gridCol>
              </a:tblGrid>
              <a:tr h="342079">
                <a:tc>
                  <a:txBody>
                    <a:bodyPr/>
                    <a:lstStyle/>
                    <a:p>
                      <a:pPr algn="ctr"/>
                      <a:r>
                        <a:rPr lang="bg-BG" dirty="0" smtClean="0"/>
                        <a:t>Английски</a:t>
                      </a:r>
                      <a:r>
                        <a:rPr lang="bg-BG" baseline="0" dirty="0" smtClean="0"/>
                        <a:t> език</a:t>
                      </a:r>
                      <a:endParaRPr lang="en-US" dirty="0"/>
                    </a:p>
                  </a:txBody>
                  <a:tcPr/>
                </a:tc>
                <a:tc>
                  <a:txBody>
                    <a:bodyPr/>
                    <a:lstStyle/>
                    <a:p>
                      <a:pPr algn="ctr"/>
                      <a:r>
                        <a:rPr lang="bg-BG" dirty="0" smtClean="0"/>
                        <a:t>Немски език</a:t>
                      </a:r>
                      <a:endParaRPr lang="en-US" dirty="0"/>
                    </a:p>
                  </a:txBody>
                  <a:tcPr/>
                </a:tc>
                <a:extLst>
                  <a:ext uri="{0D108BD9-81ED-4DB2-BD59-A6C34878D82A}">
                    <a16:rowId xmlns:a16="http://schemas.microsoft.com/office/drawing/2014/main" val="2864688975"/>
                  </a:ext>
                </a:extLst>
              </a:tr>
              <a:tr h="3690368">
                <a:tc>
                  <a:txBody>
                    <a:bodyPr/>
                    <a:lstStyle/>
                    <a:p>
                      <a:r>
                        <a:rPr lang="en-US" sz="1600" b="1" kern="1200" dirty="0" smtClean="0">
                          <a:solidFill>
                            <a:schemeClr val="accent2">
                              <a:lumMod val="75000"/>
                            </a:schemeClr>
                          </a:solidFill>
                          <a:effectLst/>
                          <a:latin typeface="+mn-lt"/>
                          <a:ea typeface="+mn-ea"/>
                          <a:cs typeface="+mn-cs"/>
                        </a:rPr>
                        <a:t>1 Dental Care</a:t>
                      </a:r>
                    </a:p>
                    <a:p>
                      <a:r>
                        <a:rPr lang="en-US" sz="1600" b="1" kern="1200" dirty="0" smtClean="0">
                          <a:solidFill>
                            <a:schemeClr val="accent2">
                              <a:lumMod val="75000"/>
                            </a:schemeClr>
                          </a:solidFill>
                          <a:effectLst/>
                          <a:latin typeface="+mn-lt"/>
                          <a:ea typeface="+mn-ea"/>
                          <a:cs typeface="+mn-cs"/>
                        </a:rPr>
                        <a:t>2 Mental Health, Psychiatric Care</a:t>
                      </a:r>
                      <a:endParaRPr lang="en-US" sz="1600" kern="1200" dirty="0" smtClean="0">
                        <a:solidFill>
                          <a:schemeClr val="accent2">
                            <a:lumMod val="75000"/>
                          </a:schemeClr>
                        </a:solidFill>
                        <a:effectLst/>
                        <a:latin typeface="+mn-lt"/>
                        <a:ea typeface="+mn-ea"/>
                        <a:cs typeface="+mn-cs"/>
                      </a:endParaRPr>
                    </a:p>
                    <a:p>
                      <a:r>
                        <a:rPr lang="en-US" sz="1600" b="1" kern="1200" dirty="0" smtClean="0">
                          <a:solidFill>
                            <a:schemeClr val="accent2">
                              <a:lumMod val="75000"/>
                            </a:schemeClr>
                          </a:solidFill>
                          <a:effectLst/>
                          <a:latin typeface="+mn-lt"/>
                          <a:ea typeface="+mn-ea"/>
                          <a:cs typeface="+mn-cs"/>
                        </a:rPr>
                        <a:t>3 Midwifery</a:t>
                      </a:r>
                      <a:endParaRPr lang="en-US" sz="1600" kern="1200" dirty="0" smtClean="0">
                        <a:solidFill>
                          <a:schemeClr val="accent2">
                            <a:lumMod val="75000"/>
                          </a:schemeClr>
                        </a:solidFill>
                        <a:effectLst/>
                        <a:latin typeface="+mn-lt"/>
                        <a:ea typeface="+mn-ea"/>
                        <a:cs typeface="+mn-cs"/>
                      </a:endParaRPr>
                    </a:p>
                    <a:p>
                      <a:r>
                        <a:rPr lang="en-US" sz="1600" b="1" kern="1200" dirty="0" smtClean="0">
                          <a:solidFill>
                            <a:schemeClr val="accent2">
                              <a:lumMod val="75000"/>
                            </a:schemeClr>
                          </a:solidFill>
                          <a:effectLst/>
                          <a:latin typeface="+mn-lt"/>
                          <a:ea typeface="+mn-ea"/>
                          <a:cs typeface="+mn-cs"/>
                        </a:rPr>
                        <a:t>4 Palliative Care</a:t>
                      </a:r>
                      <a:endParaRPr lang="en-US" sz="1600" kern="1200" dirty="0" smtClean="0">
                        <a:solidFill>
                          <a:schemeClr val="accent2">
                            <a:lumMod val="75000"/>
                          </a:schemeClr>
                        </a:solidFill>
                        <a:effectLst/>
                        <a:latin typeface="+mn-lt"/>
                        <a:ea typeface="+mn-ea"/>
                        <a:cs typeface="+mn-cs"/>
                      </a:endParaRPr>
                    </a:p>
                    <a:p>
                      <a:r>
                        <a:rPr lang="en-US" sz="1600" b="1" kern="1200" dirty="0" smtClean="0">
                          <a:solidFill>
                            <a:schemeClr val="accent2">
                              <a:lumMod val="75000"/>
                            </a:schemeClr>
                          </a:solidFill>
                          <a:effectLst/>
                          <a:latin typeface="+mn-lt"/>
                          <a:ea typeface="+mn-ea"/>
                          <a:cs typeface="+mn-cs"/>
                        </a:rPr>
                        <a:t>5 Pediatrics</a:t>
                      </a:r>
                      <a:endParaRPr lang="en-US" sz="1600" kern="1200" dirty="0" smtClean="0">
                        <a:solidFill>
                          <a:schemeClr val="accent2">
                            <a:lumMod val="75000"/>
                          </a:schemeClr>
                        </a:solidFill>
                        <a:effectLst/>
                        <a:latin typeface="+mn-lt"/>
                        <a:ea typeface="+mn-ea"/>
                        <a:cs typeface="+mn-cs"/>
                      </a:endParaRPr>
                    </a:p>
                    <a:p>
                      <a:r>
                        <a:rPr lang="en-US" sz="1600" b="1" u="none" strike="noStrike" kern="1200" dirty="0" smtClean="0">
                          <a:solidFill>
                            <a:schemeClr val="accent2">
                              <a:lumMod val="75000"/>
                            </a:schemeClr>
                          </a:solidFill>
                          <a:effectLst/>
                          <a:latin typeface="+mn-lt"/>
                          <a:ea typeface="+mn-ea"/>
                          <a:cs typeface="+mn-cs"/>
                        </a:rPr>
                        <a:t>6 Effective patient communication</a:t>
                      </a:r>
                      <a:endParaRPr lang="en-US" sz="1600" kern="1200" dirty="0" smtClean="0">
                        <a:solidFill>
                          <a:schemeClr val="accent2">
                            <a:lumMod val="75000"/>
                          </a:schemeClr>
                        </a:solidFill>
                        <a:effectLst/>
                        <a:latin typeface="+mn-lt"/>
                        <a:ea typeface="+mn-ea"/>
                        <a:cs typeface="+mn-cs"/>
                      </a:endParaRPr>
                    </a:p>
                    <a:p>
                      <a:r>
                        <a:rPr lang="en-US" sz="1600" b="1" kern="1200" dirty="0" smtClean="0">
                          <a:solidFill>
                            <a:schemeClr val="accent2">
                              <a:lumMod val="75000"/>
                            </a:schemeClr>
                          </a:solidFill>
                          <a:effectLst/>
                          <a:latin typeface="+mn-lt"/>
                          <a:ea typeface="+mn-ea"/>
                          <a:cs typeface="+mn-cs"/>
                        </a:rPr>
                        <a:t>7 Physiotherapy</a:t>
                      </a:r>
                      <a:endParaRPr lang="en-US" sz="1600" kern="1200" dirty="0" smtClean="0">
                        <a:solidFill>
                          <a:schemeClr val="accent2">
                            <a:lumMod val="75000"/>
                          </a:schemeClr>
                        </a:solidFill>
                        <a:effectLst/>
                        <a:latin typeface="+mn-lt"/>
                        <a:ea typeface="+mn-ea"/>
                        <a:cs typeface="+mn-cs"/>
                      </a:endParaRPr>
                    </a:p>
                    <a:p>
                      <a:r>
                        <a:rPr lang="en-US" sz="1600" b="1" kern="1200" dirty="0" smtClean="0">
                          <a:solidFill>
                            <a:schemeClr val="accent2">
                              <a:lumMod val="75000"/>
                            </a:schemeClr>
                          </a:solidFill>
                          <a:effectLst/>
                          <a:latin typeface="+mn-lt"/>
                          <a:ea typeface="+mn-ea"/>
                          <a:cs typeface="+mn-cs"/>
                        </a:rPr>
                        <a:t>8 Emergency Medicine</a:t>
                      </a:r>
                      <a:endParaRPr lang="en-US" sz="1600" kern="1200" dirty="0" smtClean="0">
                        <a:solidFill>
                          <a:schemeClr val="accent2">
                            <a:lumMod val="75000"/>
                          </a:schemeClr>
                        </a:solidFill>
                        <a:effectLst/>
                        <a:latin typeface="+mn-lt"/>
                        <a:ea typeface="+mn-ea"/>
                        <a:cs typeface="+mn-cs"/>
                      </a:endParaRPr>
                    </a:p>
                    <a:p>
                      <a:r>
                        <a:rPr lang="en-US" sz="1600" b="1" kern="1200" dirty="0" smtClean="0">
                          <a:solidFill>
                            <a:schemeClr val="accent2">
                              <a:lumMod val="75000"/>
                            </a:schemeClr>
                          </a:solidFill>
                          <a:effectLst/>
                          <a:latin typeface="+mn-lt"/>
                          <a:ea typeface="+mn-ea"/>
                          <a:cs typeface="+mn-cs"/>
                        </a:rPr>
                        <a:t>9 Social Care in Medicine</a:t>
                      </a:r>
                      <a:endParaRPr lang="en-US" sz="1600" kern="1200" dirty="0" smtClean="0">
                        <a:solidFill>
                          <a:schemeClr val="accent2">
                            <a:lumMod val="75000"/>
                          </a:schemeClr>
                        </a:solidFill>
                        <a:effectLst/>
                        <a:latin typeface="+mn-lt"/>
                        <a:ea typeface="+mn-ea"/>
                        <a:cs typeface="+mn-cs"/>
                      </a:endParaRPr>
                    </a:p>
                    <a:p>
                      <a:r>
                        <a:rPr lang="en-US" sz="1600" b="1" kern="1200" dirty="0" smtClean="0">
                          <a:solidFill>
                            <a:schemeClr val="accent2">
                              <a:lumMod val="75000"/>
                            </a:schemeClr>
                          </a:solidFill>
                          <a:effectLst/>
                          <a:latin typeface="+mn-lt"/>
                          <a:ea typeface="+mn-ea"/>
                          <a:cs typeface="+mn-cs"/>
                        </a:rPr>
                        <a:t>10 Care for the Elderly</a:t>
                      </a:r>
                      <a:endParaRPr lang="en-US" sz="1600" kern="1200" dirty="0" smtClean="0">
                        <a:solidFill>
                          <a:schemeClr val="accent2">
                            <a:lumMod val="75000"/>
                          </a:schemeClr>
                        </a:solidFill>
                        <a:effectLst/>
                        <a:latin typeface="+mn-lt"/>
                        <a:ea typeface="+mn-ea"/>
                        <a:cs typeface="+mn-cs"/>
                      </a:endParaRPr>
                    </a:p>
                    <a:p>
                      <a:r>
                        <a:rPr lang="en-US" sz="1600" b="1" kern="1200" dirty="0" smtClean="0">
                          <a:solidFill>
                            <a:schemeClr val="accent2">
                              <a:lumMod val="75000"/>
                            </a:schemeClr>
                          </a:solidFill>
                          <a:effectLst/>
                          <a:latin typeface="+mn-lt"/>
                          <a:ea typeface="+mn-ea"/>
                          <a:cs typeface="+mn-cs"/>
                        </a:rPr>
                        <a:t>11 Family Medicine</a:t>
                      </a:r>
                      <a:endParaRPr lang="en-US" sz="1600" kern="1200" dirty="0" smtClean="0">
                        <a:solidFill>
                          <a:schemeClr val="accent2">
                            <a:lumMod val="75000"/>
                          </a:schemeClr>
                        </a:solidFill>
                        <a:effectLst/>
                        <a:latin typeface="+mn-lt"/>
                        <a:ea typeface="+mn-ea"/>
                        <a:cs typeface="+mn-cs"/>
                      </a:endParaRPr>
                    </a:p>
                    <a:p>
                      <a:r>
                        <a:rPr lang="en-US" sz="1600" b="1" kern="1200" dirty="0" smtClean="0">
                          <a:solidFill>
                            <a:schemeClr val="accent2">
                              <a:lumMod val="75000"/>
                            </a:schemeClr>
                          </a:solidFill>
                          <a:effectLst/>
                          <a:latin typeface="+mn-lt"/>
                          <a:ea typeface="+mn-ea"/>
                          <a:cs typeface="+mn-cs"/>
                        </a:rPr>
                        <a:t>12 Dietetics and Nutrition</a:t>
                      </a:r>
                      <a:endParaRPr lang="en-US" sz="1600" kern="1200" dirty="0" smtClean="0">
                        <a:solidFill>
                          <a:schemeClr val="accent2">
                            <a:lumMod val="75000"/>
                          </a:schemeClr>
                        </a:solidFill>
                        <a:effectLst/>
                        <a:latin typeface="+mn-lt"/>
                        <a:ea typeface="+mn-ea"/>
                        <a:cs typeface="+mn-cs"/>
                      </a:endParaRPr>
                    </a:p>
                    <a:p>
                      <a:endParaRPr lang="en-US" sz="1600" dirty="0"/>
                    </a:p>
                  </a:txBody>
                  <a:tcPr/>
                </a:tc>
                <a:tc>
                  <a:txBody>
                    <a:bodyPr/>
                    <a:lstStyle/>
                    <a:p>
                      <a:r>
                        <a:rPr lang="en-US" sz="1600" b="1" kern="1200" dirty="0" smtClean="0">
                          <a:solidFill>
                            <a:schemeClr val="dk1"/>
                          </a:solidFill>
                          <a:effectLst/>
                          <a:latin typeface="+mn-lt"/>
                          <a:ea typeface="+mn-ea"/>
                          <a:cs typeface="+mn-cs"/>
                        </a:rPr>
                        <a:t> </a:t>
                      </a:r>
                      <a:r>
                        <a:rPr lang="de-DE" sz="1600" b="1" u="none" strike="noStrike" kern="1200" dirty="0" smtClean="0">
                          <a:solidFill>
                            <a:schemeClr val="tx2">
                              <a:lumMod val="75000"/>
                            </a:schemeClr>
                          </a:solidFill>
                          <a:effectLst/>
                          <a:latin typeface="+mn-lt"/>
                          <a:ea typeface="+mn-ea"/>
                          <a:cs typeface="+mn-cs"/>
                        </a:rPr>
                        <a:t>1 Arbeiten in Deutschland - Kranken - und Altenpflege</a:t>
                      </a:r>
                      <a:endParaRPr lang="en-US" sz="1600" b="1" kern="1200" dirty="0" smtClean="0">
                        <a:solidFill>
                          <a:schemeClr val="tx2">
                            <a:lumMod val="75000"/>
                          </a:schemeClr>
                        </a:solidFill>
                        <a:effectLst/>
                        <a:latin typeface="+mn-lt"/>
                        <a:ea typeface="+mn-ea"/>
                        <a:cs typeface="+mn-cs"/>
                      </a:endParaRPr>
                    </a:p>
                    <a:p>
                      <a:r>
                        <a:rPr lang="de-DE" sz="1600" b="1" kern="1200" dirty="0" smtClean="0">
                          <a:solidFill>
                            <a:schemeClr val="tx2">
                              <a:lumMod val="75000"/>
                            </a:schemeClr>
                          </a:solidFill>
                          <a:effectLst/>
                          <a:latin typeface="+mn-lt"/>
                          <a:ea typeface="+mn-ea"/>
                          <a:cs typeface="+mn-cs"/>
                        </a:rPr>
                        <a:t> 2 Naturheilkunde</a:t>
                      </a:r>
                      <a:endParaRPr lang="en-US" sz="1600" kern="1200" dirty="0" smtClean="0">
                        <a:solidFill>
                          <a:schemeClr val="tx2">
                            <a:lumMod val="75000"/>
                          </a:schemeClr>
                        </a:solidFill>
                        <a:effectLst/>
                        <a:latin typeface="+mn-lt"/>
                        <a:ea typeface="+mn-ea"/>
                        <a:cs typeface="+mn-cs"/>
                      </a:endParaRPr>
                    </a:p>
                    <a:p>
                      <a:r>
                        <a:rPr lang="de-DE" sz="1600" b="1" kern="1200" dirty="0" smtClean="0">
                          <a:solidFill>
                            <a:schemeClr val="tx2">
                              <a:lumMod val="75000"/>
                            </a:schemeClr>
                          </a:solidFill>
                          <a:effectLst/>
                          <a:latin typeface="+mn-lt"/>
                          <a:ea typeface="+mn-ea"/>
                          <a:cs typeface="+mn-cs"/>
                        </a:rPr>
                        <a:t> 3 Wann kommt das Baby? Geburtshilfe</a:t>
                      </a:r>
                      <a:endParaRPr lang="en-US" sz="1600" kern="1200" dirty="0" smtClean="0">
                        <a:solidFill>
                          <a:schemeClr val="tx2">
                            <a:lumMod val="75000"/>
                          </a:schemeClr>
                        </a:solidFill>
                        <a:effectLst/>
                        <a:latin typeface="+mn-lt"/>
                        <a:ea typeface="+mn-ea"/>
                        <a:cs typeface="+mn-cs"/>
                      </a:endParaRPr>
                    </a:p>
                    <a:p>
                      <a:r>
                        <a:rPr lang="de-DE" sz="1600" b="1" kern="1200" dirty="0" smtClean="0">
                          <a:solidFill>
                            <a:schemeClr val="tx2">
                              <a:lumMod val="75000"/>
                            </a:schemeClr>
                          </a:solidFill>
                          <a:effectLst/>
                          <a:latin typeface="+mn-lt"/>
                          <a:ea typeface="+mn-ea"/>
                          <a:cs typeface="+mn-cs"/>
                        </a:rPr>
                        <a:t> 4 Medikation</a:t>
                      </a:r>
                      <a:endParaRPr lang="en-US" sz="1600" kern="1200" dirty="0" smtClean="0">
                        <a:solidFill>
                          <a:schemeClr val="tx2">
                            <a:lumMod val="75000"/>
                          </a:schemeClr>
                        </a:solidFill>
                        <a:effectLst/>
                        <a:latin typeface="+mn-lt"/>
                        <a:ea typeface="+mn-ea"/>
                        <a:cs typeface="+mn-cs"/>
                      </a:endParaRPr>
                    </a:p>
                    <a:p>
                      <a:r>
                        <a:rPr lang="de-DE" sz="1600" b="1" kern="1200" dirty="0" smtClean="0">
                          <a:solidFill>
                            <a:schemeClr val="tx2">
                              <a:lumMod val="75000"/>
                            </a:schemeClr>
                          </a:solidFill>
                          <a:effectLst/>
                          <a:latin typeface="+mn-lt"/>
                          <a:ea typeface="+mn-ea"/>
                          <a:cs typeface="+mn-cs"/>
                        </a:rPr>
                        <a:t> 5 Altenpflege</a:t>
                      </a:r>
                      <a:endParaRPr lang="en-US" sz="1600" kern="1200" dirty="0" smtClean="0">
                        <a:solidFill>
                          <a:schemeClr val="tx2">
                            <a:lumMod val="75000"/>
                          </a:schemeClr>
                        </a:solidFill>
                        <a:effectLst/>
                        <a:latin typeface="+mn-lt"/>
                        <a:ea typeface="+mn-ea"/>
                        <a:cs typeface="+mn-cs"/>
                      </a:endParaRPr>
                    </a:p>
                    <a:p>
                      <a:r>
                        <a:rPr lang="de-DE" sz="1600" b="1" kern="1200" dirty="0" smtClean="0">
                          <a:solidFill>
                            <a:schemeClr val="tx2">
                              <a:lumMod val="75000"/>
                            </a:schemeClr>
                          </a:solidFill>
                          <a:effectLst/>
                          <a:latin typeface="+mn-lt"/>
                          <a:ea typeface="+mn-ea"/>
                          <a:cs typeface="+mn-cs"/>
                        </a:rPr>
                        <a:t> 6 Anamnesegespräch</a:t>
                      </a:r>
                      <a:endParaRPr lang="en-US" sz="1600" kern="1200" dirty="0" smtClean="0">
                        <a:solidFill>
                          <a:schemeClr val="tx2">
                            <a:lumMod val="75000"/>
                          </a:schemeClr>
                        </a:solidFill>
                        <a:effectLst/>
                        <a:latin typeface="+mn-lt"/>
                        <a:ea typeface="+mn-ea"/>
                        <a:cs typeface="+mn-cs"/>
                      </a:endParaRPr>
                    </a:p>
                    <a:p>
                      <a:r>
                        <a:rPr lang="de-DE" sz="1600" b="1" kern="1200" dirty="0" smtClean="0">
                          <a:solidFill>
                            <a:schemeClr val="tx2">
                              <a:lumMod val="75000"/>
                            </a:schemeClr>
                          </a:solidFill>
                          <a:effectLst/>
                          <a:latin typeface="+mn-lt"/>
                          <a:ea typeface="+mn-ea"/>
                          <a:cs typeface="+mn-cs"/>
                        </a:rPr>
                        <a:t> 7 Hilfsmittel der häuslichen Pflege</a:t>
                      </a:r>
                    </a:p>
                    <a:p>
                      <a:r>
                        <a:rPr lang="de-DE" sz="1600" b="1" kern="1200" dirty="0" smtClean="0">
                          <a:solidFill>
                            <a:schemeClr val="tx2">
                              <a:lumMod val="75000"/>
                            </a:schemeClr>
                          </a:solidFill>
                          <a:effectLst/>
                          <a:latin typeface="+mn-lt"/>
                          <a:ea typeface="+mn-ea"/>
                          <a:cs typeface="+mn-cs"/>
                        </a:rPr>
                        <a:t> 8 Warum brauchen wir interkulturelle   Kompetenz in der Alten- und Krankenpflege?</a:t>
                      </a:r>
                      <a:endParaRPr lang="en-US" sz="1600" kern="1200" dirty="0" smtClean="0">
                        <a:solidFill>
                          <a:schemeClr val="tx2">
                            <a:lumMod val="75000"/>
                          </a:schemeClr>
                        </a:solidFill>
                        <a:effectLst/>
                        <a:latin typeface="+mn-lt"/>
                        <a:ea typeface="+mn-ea"/>
                        <a:cs typeface="+mn-cs"/>
                      </a:endParaRPr>
                    </a:p>
                    <a:p>
                      <a:r>
                        <a:rPr lang="de-DE" sz="1600" b="1" kern="1200" dirty="0" smtClean="0">
                          <a:solidFill>
                            <a:schemeClr val="tx2">
                              <a:lumMod val="75000"/>
                            </a:schemeClr>
                          </a:solidFill>
                          <a:effectLst/>
                          <a:latin typeface="+mn-lt"/>
                          <a:ea typeface="+mn-ea"/>
                          <a:cs typeface="+mn-cs"/>
                        </a:rPr>
                        <a:t> 9 Was heißt es, interkulturell kompetent zu sein?</a:t>
                      </a:r>
                      <a:endParaRPr lang="en-US" sz="1600" kern="1200" dirty="0" smtClean="0">
                        <a:solidFill>
                          <a:schemeClr val="tx2">
                            <a:lumMod val="75000"/>
                          </a:schemeClr>
                        </a:solidFill>
                        <a:effectLst/>
                        <a:latin typeface="+mn-lt"/>
                        <a:ea typeface="+mn-ea"/>
                        <a:cs typeface="+mn-cs"/>
                      </a:endParaRPr>
                    </a:p>
                    <a:p>
                      <a:r>
                        <a:rPr lang="de-DE" sz="1600" b="1" kern="1200" dirty="0" smtClean="0">
                          <a:solidFill>
                            <a:schemeClr val="tx2">
                              <a:lumMod val="75000"/>
                            </a:schemeClr>
                          </a:solidFill>
                          <a:effectLst/>
                          <a:latin typeface="+mn-lt"/>
                          <a:ea typeface="+mn-ea"/>
                          <a:cs typeface="+mn-cs"/>
                        </a:rPr>
                        <a:t> 10 Wie unterscheiden sich Kulturen?</a:t>
                      </a:r>
                      <a:endParaRPr lang="en-US" sz="1600" kern="1200" dirty="0" smtClean="0">
                        <a:solidFill>
                          <a:schemeClr val="tx2">
                            <a:lumMod val="75000"/>
                          </a:schemeClr>
                        </a:solidFill>
                        <a:effectLst/>
                        <a:latin typeface="+mn-lt"/>
                        <a:ea typeface="+mn-ea"/>
                        <a:cs typeface="+mn-cs"/>
                      </a:endParaRPr>
                    </a:p>
                    <a:p>
                      <a:endParaRPr lang="en-US" sz="1600" dirty="0">
                        <a:solidFill>
                          <a:schemeClr val="tx2">
                            <a:lumMod val="75000"/>
                          </a:schemeClr>
                        </a:solidFill>
                      </a:endParaRPr>
                    </a:p>
                  </a:txBody>
                  <a:tcPr/>
                </a:tc>
                <a:extLst>
                  <a:ext uri="{0D108BD9-81ED-4DB2-BD59-A6C34878D82A}">
                    <a16:rowId xmlns:a16="http://schemas.microsoft.com/office/drawing/2014/main" val="351491120"/>
                  </a:ext>
                </a:extLst>
              </a:tr>
            </a:tbl>
          </a:graphicData>
        </a:graphic>
      </p:graphicFrame>
      <p:sp>
        <p:nvSpPr>
          <p:cNvPr id="4" name="Footer Placeholder 3"/>
          <p:cNvSpPr>
            <a:spLocks noGrp="1"/>
          </p:cNvSpPr>
          <p:nvPr>
            <p:ph type="ftr" sz="quarter" idx="11"/>
          </p:nvPr>
        </p:nvSpPr>
        <p:spPr>
          <a:xfrm>
            <a:off x="2567608" y="6356351"/>
            <a:ext cx="6696744" cy="365125"/>
          </a:xfrm>
        </p:spPr>
        <p:txBody>
          <a:bodyPr/>
          <a:lstStyle/>
          <a:p>
            <a:r>
              <a:rPr lang="ru-RU" dirty="0" smtClean="0"/>
              <a:t>ДИГИТАЛИЗАЦИЯ И ИНОВАЦИИ В ОБРАЗОВАНИЕТО И НАУКАТА, ВАРНА 08-10 ЮНИ 2021 </a:t>
            </a:r>
            <a:endParaRPr lang="es-ES" dirty="0"/>
          </a:p>
        </p:txBody>
      </p:sp>
      <p:sp>
        <p:nvSpPr>
          <p:cNvPr id="6" name="Title 1"/>
          <p:cNvSpPr>
            <a:spLocks noGrp="1"/>
          </p:cNvSpPr>
          <p:nvPr>
            <p:ph type="title"/>
          </p:nvPr>
        </p:nvSpPr>
        <p:spPr/>
        <p:txBody>
          <a:bodyPr>
            <a:noAutofit/>
          </a:bodyPr>
          <a:lstStyle/>
          <a:p>
            <a:r>
              <a:rPr lang="en-US" sz="2800" b="1" dirty="0">
                <a:solidFill>
                  <a:schemeClr val="tx2">
                    <a:lumMod val="60000"/>
                    <a:lumOff val="40000"/>
                  </a:schemeClr>
                </a:solidFill>
                <a:latin typeface="Verdana" panose="020B0604030504040204" pitchFamily="34" charset="0"/>
                <a:ea typeface="Verdana" panose="020B0604030504040204" pitchFamily="34" charset="0"/>
              </a:rPr>
              <a:t>HELP</a:t>
            </a:r>
            <a:r>
              <a:rPr lang="bg-BG" sz="2800" b="1" dirty="0">
                <a:solidFill>
                  <a:schemeClr val="tx2">
                    <a:lumMod val="60000"/>
                    <a:lumOff val="40000"/>
                  </a:schemeClr>
                </a:solidFill>
                <a:latin typeface="Verdana" panose="020B0604030504040204" pitchFamily="34" charset="0"/>
                <a:ea typeface="Verdana" panose="020B0604030504040204" pitchFamily="34" charset="0"/>
              </a:rPr>
              <a:t>2 – </a:t>
            </a:r>
            <a:r>
              <a:rPr lang="en-US" sz="2800" b="1" dirty="0">
                <a:solidFill>
                  <a:schemeClr val="tx2">
                    <a:lumMod val="60000"/>
                    <a:lumOff val="40000"/>
                  </a:schemeClr>
                </a:solidFill>
                <a:latin typeface="Verdana" panose="020B0604030504040204" pitchFamily="34" charset="0"/>
                <a:ea typeface="Verdana" panose="020B0604030504040204" pitchFamily="34" charset="0"/>
              </a:rPr>
              <a:t>H</a:t>
            </a:r>
            <a:r>
              <a:rPr lang="bg-BG" sz="2800" b="1" dirty="0">
                <a:solidFill>
                  <a:schemeClr val="tx2">
                    <a:lumMod val="60000"/>
                    <a:lumOff val="40000"/>
                  </a:schemeClr>
                </a:solidFill>
                <a:latin typeface="Verdana" panose="020B0604030504040204" pitchFamily="34" charset="0"/>
                <a:ea typeface="Verdana" panose="020B0604030504040204" pitchFamily="34" charset="0"/>
              </a:rPr>
              <a:t>е</a:t>
            </a:r>
            <a:r>
              <a:rPr lang="en-US" sz="2800" b="1" dirty="0" err="1">
                <a:solidFill>
                  <a:schemeClr val="tx2">
                    <a:lumMod val="60000"/>
                    <a:lumOff val="40000"/>
                  </a:schemeClr>
                </a:solidFill>
                <a:latin typeface="Verdana" panose="020B0604030504040204" pitchFamily="34" charset="0"/>
                <a:ea typeface="Verdana" panose="020B0604030504040204" pitchFamily="34" charset="0"/>
              </a:rPr>
              <a:t>althcare</a:t>
            </a:r>
            <a:r>
              <a:rPr lang="en-US" sz="2800" b="1" dirty="0">
                <a:solidFill>
                  <a:schemeClr val="tx2">
                    <a:lumMod val="60000"/>
                    <a:lumOff val="40000"/>
                  </a:schemeClr>
                </a:solidFill>
                <a:latin typeface="Verdana" panose="020B0604030504040204" pitchFamily="34" charset="0"/>
                <a:ea typeface="Verdana" panose="020B0604030504040204" pitchFamily="34" charset="0"/>
              </a:rPr>
              <a:t> Language Learning Programme</a:t>
            </a:r>
            <a:endParaRPr lang="en-US" sz="2800" dirty="0">
              <a:latin typeface="Verdana" panose="020B0604030504040204" pitchFamily="34" charset="0"/>
              <a:ea typeface="Verdana" panose="020B0604030504040204" pitchFamily="34" charset="0"/>
            </a:endParaRPr>
          </a:p>
        </p:txBody>
      </p:sp>
      <p:sp>
        <p:nvSpPr>
          <p:cNvPr id="9" name="Rectangle 8"/>
          <p:cNvSpPr/>
          <p:nvPr/>
        </p:nvSpPr>
        <p:spPr>
          <a:xfrm>
            <a:off x="5412223" y="1844824"/>
            <a:ext cx="1295547" cy="369332"/>
          </a:xfrm>
          <a:prstGeom prst="rect">
            <a:avLst/>
          </a:prstGeom>
        </p:spPr>
        <p:txBody>
          <a:bodyPr wrap="none">
            <a:spAutoFit/>
          </a:bodyPr>
          <a:lstStyle/>
          <a:p>
            <a:r>
              <a:rPr lang="bg-BG" b="1" dirty="0">
                <a:solidFill>
                  <a:schemeClr val="accent1">
                    <a:lumMod val="75000"/>
                  </a:schemeClr>
                </a:solidFill>
                <a:latin typeface="Verdana" panose="020B0604030504040204" pitchFamily="34" charset="0"/>
                <a:ea typeface="Verdana" panose="020B0604030504040204" pitchFamily="34" charset="0"/>
              </a:rPr>
              <a:t>Модули:</a:t>
            </a:r>
          </a:p>
        </p:txBody>
      </p:sp>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798213" y="5897655"/>
            <a:ext cx="1022423" cy="702524"/>
          </a:xfrm>
          <a:prstGeom prst="rect">
            <a:avLst/>
          </a:prstGeom>
        </p:spPr>
      </p:pic>
    </p:spTree>
    <p:extLst>
      <p:ext uri="{BB962C8B-B14F-4D97-AF65-F5344CB8AC3E}">
        <p14:creationId xmlns:p14="http://schemas.microsoft.com/office/powerpoint/2010/main" val="56215959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09600" y="1340769"/>
            <a:ext cx="10972800" cy="4785396"/>
          </a:xfrm>
        </p:spPr>
        <p:txBody>
          <a:bodyPr>
            <a:normAutofit/>
          </a:bodyPr>
          <a:lstStyle/>
          <a:p>
            <a:pPr marL="0" indent="0" algn="ctr">
              <a:buNone/>
            </a:pPr>
            <a:r>
              <a:rPr lang="bg-BG" sz="1800" b="1" dirty="0">
                <a:solidFill>
                  <a:schemeClr val="accent1">
                    <a:lumMod val="50000"/>
                  </a:schemeClr>
                </a:solidFill>
                <a:latin typeface="Verdana" panose="020B0604030504040204" pitchFamily="34" charset="0"/>
                <a:ea typeface="Verdana" panose="020B0604030504040204" pitchFamily="34" charset="0"/>
              </a:rPr>
              <a:t>Структура на отделните модули:</a:t>
            </a:r>
            <a:endParaRPr lang="en-US" sz="1800" b="1" dirty="0">
              <a:solidFill>
                <a:schemeClr val="accent1">
                  <a:lumMod val="50000"/>
                </a:schemeClr>
              </a:solidFill>
              <a:latin typeface="Verdana" panose="020B0604030504040204" pitchFamily="34" charset="0"/>
              <a:ea typeface="Verdana" panose="020B0604030504040204" pitchFamily="34" charset="0"/>
            </a:endParaRPr>
          </a:p>
        </p:txBody>
      </p:sp>
      <p:sp>
        <p:nvSpPr>
          <p:cNvPr id="4" name="Footer Placeholder 3"/>
          <p:cNvSpPr>
            <a:spLocks noGrp="1"/>
          </p:cNvSpPr>
          <p:nvPr>
            <p:ph type="ftr" sz="quarter" idx="11"/>
          </p:nvPr>
        </p:nvSpPr>
        <p:spPr>
          <a:xfrm>
            <a:off x="2783632" y="6356351"/>
            <a:ext cx="6552728" cy="365125"/>
          </a:xfrm>
        </p:spPr>
        <p:txBody>
          <a:bodyPr/>
          <a:lstStyle/>
          <a:p>
            <a:r>
              <a:rPr lang="ru-RU" dirty="0" smtClean="0"/>
              <a:t>ДИГИТАЛИЗАЦИЯ И ИНОВАЦИИ В ОБРАЗОВАНИЕТО И НАУКАТА, ВАРНА 08-10 ЮНИ 2021 </a:t>
            </a:r>
            <a:endParaRPr lang="es-ES" dirty="0"/>
          </a:p>
        </p:txBody>
      </p:sp>
      <p:grpSp>
        <p:nvGrpSpPr>
          <p:cNvPr id="13" name="Group 12"/>
          <p:cNvGrpSpPr/>
          <p:nvPr/>
        </p:nvGrpSpPr>
        <p:grpSpPr>
          <a:xfrm>
            <a:off x="1468402" y="1916832"/>
            <a:ext cx="9318614" cy="4157562"/>
            <a:chOff x="983432" y="1792374"/>
            <a:chExt cx="8916147" cy="3977999"/>
          </a:xfrm>
        </p:grpSpPr>
        <p:pic>
          <p:nvPicPr>
            <p:cNvPr id="7" name="Picture 6"/>
            <p:cNvPicPr>
              <a:picLocks noChangeAspect="1"/>
            </p:cNvPicPr>
            <p:nvPr/>
          </p:nvPicPr>
          <p:blipFill rotWithShape="1">
            <a:blip r:embed="rId2" cstate="print">
              <a:extLst>
                <a:ext uri="{28A0092B-C50C-407E-A947-70E740481C1C}">
                  <a14:useLocalDpi xmlns:a14="http://schemas.microsoft.com/office/drawing/2010/main" val="0"/>
                </a:ext>
              </a:extLst>
            </a:blip>
            <a:srcRect t="3409" r="8602" b="8156"/>
            <a:stretch/>
          </p:blipFill>
          <p:spPr bwMode="auto">
            <a:xfrm>
              <a:off x="983432" y="1810373"/>
              <a:ext cx="5063764" cy="3960000"/>
            </a:xfrm>
            <a:prstGeom prst="rect">
              <a:avLst/>
            </a:prstGeom>
            <a:noFill/>
            <a:ln>
              <a:solidFill>
                <a:schemeClr val="accent1"/>
              </a:solidFill>
            </a:ln>
            <a:extLst>
              <a:ext uri="{53640926-AAD7-44D8-BBD7-CCE9431645EC}">
                <a14:shadowObscured xmlns:a14="http://schemas.microsoft.com/office/drawing/2010/main"/>
              </a:ext>
            </a:extLst>
          </p:spPr>
        </p:pic>
        <p:pic>
          <p:nvPicPr>
            <p:cNvPr id="8" name="Picture 7"/>
            <p:cNvPicPr>
              <a:picLocks noChangeAspect="1"/>
            </p:cNvPicPr>
            <p:nvPr/>
          </p:nvPicPr>
          <p:blipFill>
            <a:blip r:embed="rId3"/>
            <a:stretch>
              <a:fillRect/>
            </a:stretch>
          </p:blipFill>
          <p:spPr>
            <a:xfrm>
              <a:off x="6276312" y="1792374"/>
              <a:ext cx="3623267" cy="3960000"/>
            </a:xfrm>
            <a:prstGeom prst="rect">
              <a:avLst/>
            </a:prstGeom>
            <a:ln>
              <a:solidFill>
                <a:schemeClr val="accent1"/>
              </a:solidFill>
            </a:ln>
          </p:spPr>
        </p:pic>
      </p:grpSp>
      <p:sp>
        <p:nvSpPr>
          <p:cNvPr id="10" name="Title 1"/>
          <p:cNvSpPr>
            <a:spLocks noGrp="1"/>
          </p:cNvSpPr>
          <p:nvPr>
            <p:ph type="title"/>
          </p:nvPr>
        </p:nvSpPr>
        <p:spPr>
          <a:xfrm>
            <a:off x="407368" y="275584"/>
            <a:ext cx="11413268" cy="1143000"/>
          </a:xfrm>
        </p:spPr>
        <p:txBody>
          <a:bodyPr>
            <a:noAutofit/>
          </a:bodyPr>
          <a:lstStyle/>
          <a:p>
            <a:r>
              <a:rPr lang="en-US" sz="2800" b="1" dirty="0">
                <a:solidFill>
                  <a:schemeClr val="tx2">
                    <a:lumMod val="60000"/>
                    <a:lumOff val="40000"/>
                  </a:schemeClr>
                </a:solidFill>
                <a:latin typeface="Verdana" panose="020B0604030504040204" pitchFamily="34" charset="0"/>
                <a:ea typeface="Verdana" panose="020B0604030504040204" pitchFamily="34" charset="0"/>
              </a:rPr>
              <a:t>HELP</a:t>
            </a:r>
            <a:r>
              <a:rPr lang="bg-BG" sz="2800" b="1" dirty="0">
                <a:solidFill>
                  <a:schemeClr val="tx2">
                    <a:lumMod val="60000"/>
                    <a:lumOff val="40000"/>
                  </a:schemeClr>
                </a:solidFill>
                <a:latin typeface="Verdana" panose="020B0604030504040204" pitchFamily="34" charset="0"/>
                <a:ea typeface="Verdana" panose="020B0604030504040204" pitchFamily="34" charset="0"/>
              </a:rPr>
              <a:t>2 – </a:t>
            </a:r>
            <a:r>
              <a:rPr lang="en-US" sz="2800" b="1" dirty="0">
                <a:solidFill>
                  <a:schemeClr val="tx2">
                    <a:lumMod val="60000"/>
                    <a:lumOff val="40000"/>
                  </a:schemeClr>
                </a:solidFill>
                <a:latin typeface="Verdana" panose="020B0604030504040204" pitchFamily="34" charset="0"/>
                <a:ea typeface="Verdana" panose="020B0604030504040204" pitchFamily="34" charset="0"/>
              </a:rPr>
              <a:t>H</a:t>
            </a:r>
            <a:r>
              <a:rPr lang="bg-BG" sz="2800" b="1" dirty="0">
                <a:solidFill>
                  <a:schemeClr val="tx2">
                    <a:lumMod val="60000"/>
                    <a:lumOff val="40000"/>
                  </a:schemeClr>
                </a:solidFill>
                <a:latin typeface="Verdana" panose="020B0604030504040204" pitchFamily="34" charset="0"/>
                <a:ea typeface="Verdana" panose="020B0604030504040204" pitchFamily="34" charset="0"/>
              </a:rPr>
              <a:t>е</a:t>
            </a:r>
            <a:r>
              <a:rPr lang="en-US" sz="2800" b="1" dirty="0" err="1">
                <a:solidFill>
                  <a:schemeClr val="tx2">
                    <a:lumMod val="60000"/>
                    <a:lumOff val="40000"/>
                  </a:schemeClr>
                </a:solidFill>
                <a:latin typeface="Verdana" panose="020B0604030504040204" pitchFamily="34" charset="0"/>
                <a:ea typeface="Verdana" panose="020B0604030504040204" pitchFamily="34" charset="0"/>
              </a:rPr>
              <a:t>althcare</a:t>
            </a:r>
            <a:r>
              <a:rPr lang="en-US" sz="2800" b="1" dirty="0">
                <a:solidFill>
                  <a:schemeClr val="tx2">
                    <a:lumMod val="60000"/>
                    <a:lumOff val="40000"/>
                  </a:schemeClr>
                </a:solidFill>
                <a:latin typeface="Verdana" panose="020B0604030504040204" pitchFamily="34" charset="0"/>
                <a:ea typeface="Verdana" panose="020B0604030504040204" pitchFamily="34" charset="0"/>
              </a:rPr>
              <a:t> Language Learning Programme</a:t>
            </a:r>
            <a:endParaRPr lang="en-US" sz="2800" dirty="0">
              <a:latin typeface="Verdana" panose="020B0604030504040204" pitchFamily="34" charset="0"/>
              <a:ea typeface="Verdana" panose="020B0604030504040204" pitchFamily="34" charset="0"/>
            </a:endParaRPr>
          </a:p>
        </p:txBody>
      </p:sp>
      <p:pic>
        <p:nvPicPr>
          <p:cNvPr id="9" name="Picture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798213" y="5897655"/>
            <a:ext cx="1022423" cy="702524"/>
          </a:xfrm>
          <a:prstGeom prst="rect">
            <a:avLst/>
          </a:prstGeom>
        </p:spPr>
      </p:pic>
      <p:sp>
        <p:nvSpPr>
          <p:cNvPr id="11" name="Rectangle 10"/>
          <p:cNvSpPr/>
          <p:nvPr/>
        </p:nvSpPr>
        <p:spPr>
          <a:xfrm flipV="1">
            <a:off x="0" y="6791492"/>
            <a:ext cx="12192000" cy="8022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0" y="-30052"/>
            <a:ext cx="12192000" cy="2286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81798776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marL="0" indent="0" algn="ctr">
              <a:buNone/>
            </a:pPr>
            <a:r>
              <a:rPr lang="bg-BG" sz="1800" b="1" dirty="0">
                <a:solidFill>
                  <a:schemeClr val="accent1">
                    <a:lumMod val="50000"/>
                  </a:schemeClr>
                </a:solidFill>
                <a:latin typeface="Verdana" panose="020B0604030504040204" pitchFamily="34" charset="0"/>
                <a:ea typeface="Verdana" panose="020B0604030504040204" pitchFamily="34" charset="0"/>
              </a:rPr>
              <a:t>Интерактивни упражнения и задачи:</a:t>
            </a:r>
            <a:endParaRPr lang="en-US" sz="1800" b="1" dirty="0">
              <a:solidFill>
                <a:schemeClr val="accent1">
                  <a:lumMod val="50000"/>
                </a:schemeClr>
              </a:solidFill>
              <a:latin typeface="Verdana" panose="020B0604030504040204" pitchFamily="34" charset="0"/>
              <a:ea typeface="Verdana" panose="020B0604030504040204" pitchFamily="34" charset="0"/>
            </a:endParaRPr>
          </a:p>
        </p:txBody>
      </p:sp>
      <p:sp>
        <p:nvSpPr>
          <p:cNvPr id="4" name="Footer Placeholder 3"/>
          <p:cNvSpPr>
            <a:spLocks noGrp="1"/>
          </p:cNvSpPr>
          <p:nvPr>
            <p:ph type="ftr" sz="quarter" idx="11"/>
          </p:nvPr>
        </p:nvSpPr>
        <p:spPr>
          <a:xfrm>
            <a:off x="2927648" y="6356351"/>
            <a:ext cx="6120680" cy="365125"/>
          </a:xfrm>
        </p:spPr>
        <p:txBody>
          <a:bodyPr/>
          <a:lstStyle/>
          <a:p>
            <a:r>
              <a:rPr lang="ru-RU" dirty="0" smtClean="0"/>
              <a:t>ДИГИТАЛИЗАЦИЯ И ИНОВАЦИИ В ОБРАЗОВАНИЕТО И НАУКАТА, ВАРНА 08-10 ЮНИ 2021 </a:t>
            </a:r>
            <a:endParaRPr lang="es-ES" dirty="0"/>
          </a:p>
        </p:txBody>
      </p:sp>
      <p:sp>
        <p:nvSpPr>
          <p:cNvPr id="10" name="Title 1"/>
          <p:cNvSpPr>
            <a:spLocks noGrp="1"/>
          </p:cNvSpPr>
          <p:nvPr>
            <p:ph type="title"/>
          </p:nvPr>
        </p:nvSpPr>
        <p:spPr>
          <a:xfrm>
            <a:off x="407368" y="275584"/>
            <a:ext cx="11413268" cy="1143000"/>
          </a:xfrm>
        </p:spPr>
        <p:txBody>
          <a:bodyPr>
            <a:noAutofit/>
          </a:bodyPr>
          <a:lstStyle/>
          <a:p>
            <a:r>
              <a:rPr lang="en-US" sz="2800" b="1" dirty="0">
                <a:solidFill>
                  <a:schemeClr val="tx2">
                    <a:lumMod val="60000"/>
                    <a:lumOff val="40000"/>
                  </a:schemeClr>
                </a:solidFill>
                <a:latin typeface="Verdana" panose="020B0604030504040204" pitchFamily="34" charset="0"/>
                <a:ea typeface="Verdana" panose="020B0604030504040204" pitchFamily="34" charset="0"/>
              </a:rPr>
              <a:t>HELP</a:t>
            </a:r>
            <a:r>
              <a:rPr lang="bg-BG" sz="2800" b="1" dirty="0">
                <a:solidFill>
                  <a:schemeClr val="tx2">
                    <a:lumMod val="60000"/>
                    <a:lumOff val="40000"/>
                  </a:schemeClr>
                </a:solidFill>
                <a:latin typeface="Verdana" panose="020B0604030504040204" pitchFamily="34" charset="0"/>
                <a:ea typeface="Verdana" panose="020B0604030504040204" pitchFamily="34" charset="0"/>
              </a:rPr>
              <a:t>2 – </a:t>
            </a:r>
            <a:r>
              <a:rPr lang="en-US" sz="2800" b="1" dirty="0">
                <a:solidFill>
                  <a:schemeClr val="tx2">
                    <a:lumMod val="60000"/>
                    <a:lumOff val="40000"/>
                  </a:schemeClr>
                </a:solidFill>
                <a:latin typeface="Verdana" panose="020B0604030504040204" pitchFamily="34" charset="0"/>
                <a:ea typeface="Verdana" panose="020B0604030504040204" pitchFamily="34" charset="0"/>
              </a:rPr>
              <a:t>H</a:t>
            </a:r>
            <a:r>
              <a:rPr lang="bg-BG" sz="2800" b="1" dirty="0">
                <a:solidFill>
                  <a:schemeClr val="tx2">
                    <a:lumMod val="60000"/>
                    <a:lumOff val="40000"/>
                  </a:schemeClr>
                </a:solidFill>
                <a:latin typeface="Verdana" panose="020B0604030504040204" pitchFamily="34" charset="0"/>
                <a:ea typeface="Verdana" panose="020B0604030504040204" pitchFamily="34" charset="0"/>
              </a:rPr>
              <a:t>е</a:t>
            </a:r>
            <a:r>
              <a:rPr lang="en-US" sz="2800" b="1" dirty="0" err="1">
                <a:solidFill>
                  <a:schemeClr val="tx2">
                    <a:lumMod val="60000"/>
                    <a:lumOff val="40000"/>
                  </a:schemeClr>
                </a:solidFill>
                <a:latin typeface="Verdana" panose="020B0604030504040204" pitchFamily="34" charset="0"/>
                <a:ea typeface="Verdana" panose="020B0604030504040204" pitchFamily="34" charset="0"/>
              </a:rPr>
              <a:t>althcare</a:t>
            </a:r>
            <a:r>
              <a:rPr lang="en-US" sz="2800" b="1" dirty="0">
                <a:solidFill>
                  <a:schemeClr val="tx2">
                    <a:lumMod val="60000"/>
                    <a:lumOff val="40000"/>
                  </a:schemeClr>
                </a:solidFill>
                <a:latin typeface="Verdana" panose="020B0604030504040204" pitchFamily="34" charset="0"/>
                <a:ea typeface="Verdana" panose="020B0604030504040204" pitchFamily="34" charset="0"/>
              </a:rPr>
              <a:t> Language Learning Programme</a:t>
            </a:r>
            <a:endParaRPr lang="en-US" sz="2800" dirty="0">
              <a:latin typeface="Verdana" panose="020B0604030504040204" pitchFamily="34" charset="0"/>
              <a:ea typeface="Verdana" panose="020B0604030504040204" pitchFamily="34" charset="0"/>
            </a:endParaRPr>
          </a:p>
        </p:txBody>
      </p:sp>
      <p:grpSp>
        <p:nvGrpSpPr>
          <p:cNvPr id="2" name="Group 1"/>
          <p:cNvGrpSpPr/>
          <p:nvPr/>
        </p:nvGrpSpPr>
        <p:grpSpPr>
          <a:xfrm>
            <a:off x="585846" y="2178057"/>
            <a:ext cx="11020308" cy="3584122"/>
            <a:chOff x="609600" y="2202342"/>
            <a:chExt cx="11020308" cy="3584122"/>
          </a:xfrm>
        </p:grpSpPr>
        <p:pic>
          <p:nvPicPr>
            <p:cNvPr id="13" name="Picture 12"/>
            <p:cNvPicPr>
              <a:picLocks noChangeAspect="1"/>
            </p:cNvPicPr>
            <p:nvPr/>
          </p:nvPicPr>
          <p:blipFill rotWithShape="1">
            <a:blip r:embed="rId2"/>
            <a:srcRect l="23616" t="16818" r="30793" b="22635"/>
            <a:stretch/>
          </p:blipFill>
          <p:spPr>
            <a:xfrm>
              <a:off x="609600" y="2202342"/>
              <a:ext cx="4982344" cy="3584122"/>
            </a:xfrm>
            <a:prstGeom prst="rect">
              <a:avLst/>
            </a:prstGeom>
          </p:spPr>
        </p:pic>
        <p:pic>
          <p:nvPicPr>
            <p:cNvPr id="14" name="Picture 13"/>
            <p:cNvPicPr>
              <a:picLocks noChangeAspect="1"/>
            </p:cNvPicPr>
            <p:nvPr/>
          </p:nvPicPr>
          <p:blipFill rotWithShape="1">
            <a:blip r:embed="rId3"/>
            <a:srcRect l="23980" t="24352" r="31489" b="25124"/>
            <a:stretch/>
          </p:blipFill>
          <p:spPr>
            <a:xfrm>
              <a:off x="5797984" y="2202342"/>
              <a:ext cx="5831924" cy="3584122"/>
            </a:xfrm>
            <a:prstGeom prst="rect">
              <a:avLst/>
            </a:prstGeom>
          </p:spPr>
        </p:pic>
      </p:grpSp>
      <p:pic>
        <p:nvPicPr>
          <p:cNvPr id="9" name="Picture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798213" y="5897655"/>
            <a:ext cx="1022423" cy="702524"/>
          </a:xfrm>
          <a:prstGeom prst="rect">
            <a:avLst/>
          </a:prstGeom>
        </p:spPr>
      </p:pic>
      <p:sp>
        <p:nvSpPr>
          <p:cNvPr id="11" name="Rectangle 10"/>
          <p:cNvSpPr/>
          <p:nvPr/>
        </p:nvSpPr>
        <p:spPr>
          <a:xfrm flipV="1">
            <a:off x="0" y="6791492"/>
            <a:ext cx="12192000" cy="8022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0" y="-30052"/>
            <a:ext cx="12192000" cy="2286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74601921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a:xfrm>
            <a:off x="2639616" y="6356351"/>
            <a:ext cx="6480720" cy="365125"/>
          </a:xfrm>
        </p:spPr>
        <p:txBody>
          <a:bodyPr/>
          <a:lstStyle/>
          <a:p>
            <a:r>
              <a:rPr lang="ru-RU" dirty="0" smtClean="0"/>
              <a:t>ДИГИТАЛИЗАЦИЯ И ИНОВАЦИИ В ОБРАЗОВАНИЕТО И НАУКАТА, ВАРНА 08-10 ЮНИ 2021 </a:t>
            </a:r>
            <a:endParaRPr lang="es-ES" dirty="0"/>
          </a:p>
        </p:txBody>
      </p:sp>
      <p:grpSp>
        <p:nvGrpSpPr>
          <p:cNvPr id="13" name="Group 12"/>
          <p:cNvGrpSpPr/>
          <p:nvPr/>
        </p:nvGrpSpPr>
        <p:grpSpPr>
          <a:xfrm>
            <a:off x="4727848" y="1747397"/>
            <a:ext cx="6792661" cy="3179777"/>
            <a:chOff x="4864365" y="1515982"/>
            <a:chExt cx="6792661" cy="3179777"/>
          </a:xfrm>
        </p:grpSpPr>
        <p:pic>
          <p:nvPicPr>
            <p:cNvPr id="8" name="Picture 7" descr="C:\Users\merdjanov\Desktop\Konferenzen 2021\buch1.jpeg"/>
            <p:cNvPicPr/>
            <p:nvPr/>
          </p:nvPicPr>
          <p:blipFill rotWithShape="1">
            <a:blip r:embed="rId2" cstate="print">
              <a:extLst>
                <a:ext uri="{28A0092B-C50C-407E-A947-70E740481C1C}">
                  <a14:useLocalDpi xmlns:a14="http://schemas.microsoft.com/office/drawing/2010/main" val="0"/>
                </a:ext>
              </a:extLst>
            </a:blip>
            <a:srcRect l="9569" t="2087" r="6530" b="20764"/>
            <a:stretch/>
          </p:blipFill>
          <p:spPr bwMode="auto">
            <a:xfrm>
              <a:off x="4864365" y="1515982"/>
              <a:ext cx="2296417" cy="3178440"/>
            </a:xfrm>
            <a:prstGeom prst="rect">
              <a:avLst/>
            </a:prstGeom>
            <a:noFill/>
            <a:ln>
              <a:noFill/>
            </a:ln>
            <a:extLst>
              <a:ext uri="{53640926-AAD7-44D8-BBD7-CCE9431645EC}">
                <a14:shadowObscured xmlns:a14="http://schemas.microsoft.com/office/drawing/2010/main"/>
              </a:ext>
            </a:extLst>
          </p:spPr>
        </p:pic>
        <p:grpSp>
          <p:nvGrpSpPr>
            <p:cNvPr id="12" name="Group 11"/>
            <p:cNvGrpSpPr/>
            <p:nvPr/>
          </p:nvGrpSpPr>
          <p:grpSpPr>
            <a:xfrm>
              <a:off x="7421755" y="1515982"/>
              <a:ext cx="4235271" cy="3179777"/>
              <a:chOff x="7421755" y="1515982"/>
              <a:chExt cx="4235271" cy="3179777"/>
            </a:xfrm>
          </p:grpSpPr>
          <p:pic>
            <p:nvPicPr>
              <p:cNvPr id="7" name="Picture 6" descr="C:\Users\merdjanov\Downloads\20210518_130035.jpg"/>
              <p:cNvPicPr/>
              <p:nvPr/>
            </p:nvPicPr>
            <p:blipFill rotWithShape="1">
              <a:blip r:embed="rId3" cstate="print">
                <a:extLst>
                  <a:ext uri="{28A0092B-C50C-407E-A947-70E740481C1C}">
                    <a14:useLocalDpi xmlns:a14="http://schemas.microsoft.com/office/drawing/2010/main" val="0"/>
                  </a:ext>
                </a:extLst>
              </a:blip>
              <a:srcRect l="18711" t="28074" r="8082" b="20655"/>
              <a:stretch/>
            </p:blipFill>
            <p:spPr bwMode="auto">
              <a:xfrm rot="5400000">
                <a:off x="9266845" y="2305577"/>
                <a:ext cx="3179776" cy="1600587"/>
              </a:xfrm>
              <a:prstGeom prst="rect">
                <a:avLst/>
              </a:prstGeom>
              <a:noFill/>
              <a:ln>
                <a:noFill/>
              </a:ln>
              <a:extLst>
                <a:ext uri="{53640926-AAD7-44D8-BBD7-CCE9431645EC}">
                  <a14:shadowObscured xmlns:a14="http://schemas.microsoft.com/office/drawing/2010/main"/>
                </a:ext>
              </a:extLst>
            </p:spPr>
          </p:pic>
          <p:pic>
            <p:nvPicPr>
              <p:cNvPr id="9" name="Picture 8" descr="C:\Users\merdjanov\Desktop\Konferenzen 2021\buch.jpeg"/>
              <p:cNvPicPr/>
              <p:nvPr/>
            </p:nvPicPr>
            <p:blipFill rotWithShape="1">
              <a:blip r:embed="rId4" cstate="print">
                <a:extLst>
                  <a:ext uri="{28A0092B-C50C-407E-A947-70E740481C1C}">
                    <a14:useLocalDpi xmlns:a14="http://schemas.microsoft.com/office/drawing/2010/main" val="0"/>
                  </a:ext>
                </a:extLst>
              </a:blip>
              <a:srcRect l="8773" t="1275" r="11163" b="28134"/>
              <a:stretch/>
            </p:blipFill>
            <p:spPr bwMode="auto">
              <a:xfrm>
                <a:off x="7421755" y="1515982"/>
                <a:ext cx="2373712" cy="3178440"/>
              </a:xfrm>
              <a:prstGeom prst="rect">
                <a:avLst/>
              </a:prstGeom>
              <a:noFill/>
              <a:ln w="9525" cap="flat" cmpd="sng" algn="ctr">
                <a:solidFill>
                  <a:srgbClr val="5B9BD5"/>
                </a:solidFill>
                <a:prstDash val="solid"/>
                <a:round/>
                <a:headEnd type="none" w="med" len="med"/>
                <a:tailEnd type="none" w="med" len="med"/>
              </a:ln>
              <a:extLst>
                <a:ext uri="{53640926-AAD7-44D8-BBD7-CCE9431645EC}">
                  <a14:shadowObscured xmlns:a14="http://schemas.microsoft.com/office/drawing/2010/main"/>
                </a:ext>
              </a:extLst>
            </p:spPr>
          </p:pic>
        </p:grpSp>
      </p:grpSp>
      <p:sp>
        <p:nvSpPr>
          <p:cNvPr id="11" name="Content Placeholder 2"/>
          <p:cNvSpPr txBox="1">
            <a:spLocks/>
          </p:cNvSpPr>
          <p:nvPr/>
        </p:nvSpPr>
        <p:spPr>
          <a:xfrm>
            <a:off x="839416" y="1603381"/>
            <a:ext cx="3711562" cy="4728707"/>
          </a:xfrm>
          <a:prstGeom prst="rect">
            <a:avLst/>
          </a:prstGeom>
          <a:ln>
            <a:noFill/>
          </a:ln>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bg-BG" sz="1800" b="1" dirty="0">
                <a:solidFill>
                  <a:schemeClr val="tx2">
                    <a:lumMod val="75000"/>
                  </a:schemeClr>
                </a:solidFill>
                <a:latin typeface="Verdana" panose="020B0604030504040204" pitchFamily="34" charset="0"/>
                <a:ea typeface="Verdana" panose="020B0604030504040204" pitchFamily="34" charset="0"/>
              </a:rPr>
              <a:t>Възможности за </a:t>
            </a:r>
            <a:r>
              <a:rPr lang="bg-BG" sz="1800" b="1" dirty="0" smtClean="0">
                <a:solidFill>
                  <a:schemeClr val="tx2">
                    <a:lumMod val="75000"/>
                  </a:schemeClr>
                </a:solidFill>
                <a:latin typeface="Verdana" panose="020B0604030504040204" pitchFamily="34" charset="0"/>
                <a:ea typeface="Verdana" panose="020B0604030504040204" pitchFamily="34" charset="0"/>
              </a:rPr>
              <a:t>работа</a:t>
            </a:r>
            <a:endParaRPr lang="en-US" sz="1700" b="1" dirty="0">
              <a:solidFill>
                <a:schemeClr val="tx2">
                  <a:lumMod val="75000"/>
                </a:schemeClr>
              </a:solidFill>
              <a:latin typeface="Cambria" panose="02040503050406030204" pitchFamily="18" charset="0"/>
              <a:ea typeface="Cambria" panose="02040503050406030204" pitchFamily="18" charset="0"/>
            </a:endParaRPr>
          </a:p>
          <a:p>
            <a:pPr marL="324000" indent="-230400">
              <a:lnSpc>
                <a:spcPct val="90000"/>
              </a:lnSpc>
              <a:spcBef>
                <a:spcPts val="1800"/>
              </a:spcBef>
            </a:pPr>
            <a:r>
              <a:rPr lang="en-US" sz="1400" b="1" dirty="0">
                <a:solidFill>
                  <a:schemeClr val="accent1">
                    <a:lumMod val="50000"/>
                  </a:schemeClr>
                </a:solidFill>
                <a:latin typeface="Verdana" panose="020B0604030504040204" pitchFamily="34" charset="0"/>
                <a:ea typeface="Verdana" panose="020B0604030504040204" pitchFamily="34" charset="0"/>
              </a:rPr>
              <a:t>Online platform</a:t>
            </a:r>
            <a:r>
              <a:rPr lang="en-US" sz="1400" dirty="0">
                <a:solidFill>
                  <a:schemeClr val="accent1">
                    <a:lumMod val="50000"/>
                  </a:schemeClr>
                </a:solidFill>
                <a:latin typeface="Verdana" panose="020B0604030504040204" pitchFamily="34" charset="0"/>
                <a:ea typeface="Verdana" panose="020B0604030504040204" pitchFamily="34" charset="0"/>
              </a:rPr>
              <a:t>:</a:t>
            </a:r>
            <a:r>
              <a:rPr lang="bg-BG" sz="1400" dirty="0">
                <a:solidFill>
                  <a:schemeClr val="accent1">
                    <a:lumMod val="50000"/>
                  </a:schemeClr>
                </a:solidFill>
                <a:latin typeface="Verdana" panose="020B0604030504040204" pitchFamily="34" charset="0"/>
                <a:ea typeface="Verdana" panose="020B0604030504040204" pitchFamily="34" charset="0"/>
              </a:rPr>
              <a:t> </a:t>
            </a:r>
            <a:r>
              <a:rPr lang="en-US" sz="1400" dirty="0">
                <a:solidFill>
                  <a:schemeClr val="accent1">
                    <a:lumMod val="50000"/>
                  </a:schemeClr>
                </a:solidFill>
                <a:latin typeface="Verdana" panose="020B0604030504040204" pitchFamily="34" charset="0"/>
                <a:ea typeface="Verdana" panose="020B0604030504040204" pitchFamily="34" charset="0"/>
              </a:rPr>
              <a:t>help2project.eu/</a:t>
            </a:r>
            <a:r>
              <a:rPr lang="en-US" sz="1400" dirty="0" err="1">
                <a:solidFill>
                  <a:schemeClr val="accent1">
                    <a:lumMod val="50000"/>
                  </a:schemeClr>
                </a:solidFill>
                <a:latin typeface="Verdana" panose="020B0604030504040204" pitchFamily="34" charset="0"/>
                <a:ea typeface="Verdana" panose="020B0604030504040204" pitchFamily="34" charset="0"/>
              </a:rPr>
              <a:t>moodle</a:t>
            </a:r>
            <a:r>
              <a:rPr lang="bg-BG" sz="1400" dirty="0">
                <a:solidFill>
                  <a:schemeClr val="accent1">
                    <a:lumMod val="50000"/>
                  </a:schemeClr>
                </a:solidFill>
                <a:latin typeface="Verdana" panose="020B0604030504040204" pitchFamily="34" charset="0"/>
                <a:ea typeface="Verdana" panose="020B0604030504040204" pitchFamily="34" charset="0"/>
              </a:rPr>
              <a:t> </a:t>
            </a:r>
            <a:endParaRPr lang="en-US" sz="1400" dirty="0">
              <a:solidFill>
                <a:schemeClr val="accent1">
                  <a:lumMod val="50000"/>
                </a:schemeClr>
              </a:solidFill>
              <a:latin typeface="Verdana" panose="020B0604030504040204" pitchFamily="34" charset="0"/>
              <a:ea typeface="Verdana" panose="020B0604030504040204" pitchFamily="34" charset="0"/>
            </a:endParaRPr>
          </a:p>
          <a:p>
            <a:pPr marL="324000" indent="-230400">
              <a:lnSpc>
                <a:spcPct val="90000"/>
              </a:lnSpc>
              <a:spcBef>
                <a:spcPts val="1800"/>
              </a:spcBef>
            </a:pPr>
            <a:r>
              <a:rPr lang="en-US" sz="1400" b="1" dirty="0">
                <a:solidFill>
                  <a:schemeClr val="accent1">
                    <a:lumMod val="50000"/>
                  </a:schemeClr>
                </a:solidFill>
                <a:latin typeface="Verdana" panose="020B0604030504040204" pitchFamily="34" charset="0"/>
                <a:ea typeface="Verdana" panose="020B0604030504040204" pitchFamily="34" charset="0"/>
              </a:rPr>
              <a:t>Mobile app</a:t>
            </a:r>
            <a:r>
              <a:rPr lang="en-US" sz="1400" dirty="0">
                <a:solidFill>
                  <a:schemeClr val="accent1">
                    <a:lumMod val="50000"/>
                  </a:schemeClr>
                </a:solidFill>
                <a:latin typeface="Verdana" panose="020B0604030504040204" pitchFamily="34" charset="0"/>
                <a:ea typeface="Verdana" panose="020B0604030504040204" pitchFamily="34" charset="0"/>
              </a:rPr>
              <a:t>: Google Play (Android)</a:t>
            </a:r>
          </a:p>
          <a:p>
            <a:pPr marL="324000" indent="-230400">
              <a:lnSpc>
                <a:spcPct val="90000"/>
              </a:lnSpc>
              <a:spcBef>
                <a:spcPts val="1800"/>
              </a:spcBef>
            </a:pPr>
            <a:r>
              <a:rPr lang="bg-BG" sz="1400" b="1" dirty="0">
                <a:solidFill>
                  <a:schemeClr val="accent1">
                    <a:lumMod val="50000"/>
                  </a:schemeClr>
                </a:solidFill>
                <a:latin typeface="Verdana" panose="020B0604030504040204" pitchFamily="34" charset="0"/>
                <a:ea typeface="Verdana" panose="020B0604030504040204" pitchFamily="34" charset="0"/>
              </a:rPr>
              <a:t>Печатна версия</a:t>
            </a:r>
            <a:endParaRPr lang="en-US" sz="1400" b="1" dirty="0">
              <a:solidFill>
                <a:schemeClr val="accent1">
                  <a:lumMod val="50000"/>
                </a:schemeClr>
              </a:solidFill>
              <a:latin typeface="Verdana" panose="020B0604030504040204" pitchFamily="34" charset="0"/>
              <a:ea typeface="Verdana" panose="020B0604030504040204" pitchFamily="34" charset="0"/>
            </a:endParaRPr>
          </a:p>
          <a:p>
            <a:pPr marL="324000" indent="-230400">
              <a:lnSpc>
                <a:spcPct val="90000"/>
              </a:lnSpc>
              <a:spcBef>
                <a:spcPts val="1800"/>
              </a:spcBef>
            </a:pPr>
            <a:r>
              <a:rPr lang="en-US" sz="1400" b="1" dirty="0">
                <a:solidFill>
                  <a:schemeClr val="accent1">
                    <a:lumMod val="50000"/>
                  </a:schemeClr>
                </a:solidFill>
                <a:latin typeface="Verdana" panose="020B0604030504040204" pitchFamily="34" charset="0"/>
                <a:ea typeface="Verdana" panose="020B0604030504040204" pitchFamily="34" charset="0"/>
              </a:rPr>
              <a:t>PDF’s</a:t>
            </a:r>
            <a:r>
              <a:rPr lang="en-US" sz="1400" dirty="0">
                <a:solidFill>
                  <a:schemeClr val="accent1">
                    <a:lumMod val="50000"/>
                  </a:schemeClr>
                </a:solidFill>
                <a:latin typeface="Verdana" panose="020B0604030504040204" pitchFamily="34" charset="0"/>
                <a:ea typeface="Verdana" panose="020B0604030504040204" pitchFamily="34" charset="0"/>
              </a:rPr>
              <a:t>: downloadable from platform</a:t>
            </a:r>
          </a:p>
          <a:p>
            <a:pPr marL="324000" indent="-230400">
              <a:lnSpc>
                <a:spcPct val="90000"/>
              </a:lnSpc>
              <a:spcBef>
                <a:spcPts val="1800"/>
              </a:spcBef>
            </a:pPr>
            <a:r>
              <a:rPr lang="bg-BG" sz="1400" b="1" dirty="0">
                <a:solidFill>
                  <a:schemeClr val="accent1">
                    <a:lumMod val="50000"/>
                  </a:schemeClr>
                </a:solidFill>
                <a:latin typeface="Verdana" panose="020B0604030504040204" pitchFamily="34" charset="0"/>
                <a:ea typeface="Verdana" panose="020B0604030504040204" pitchFamily="34" charset="0"/>
              </a:rPr>
              <a:t>Медийно съдържание</a:t>
            </a:r>
            <a:r>
              <a:rPr lang="en-US" sz="1400" dirty="0">
                <a:solidFill>
                  <a:schemeClr val="accent1">
                    <a:lumMod val="50000"/>
                  </a:schemeClr>
                </a:solidFill>
                <a:latin typeface="Verdana" panose="020B0604030504040204" pitchFamily="34" charset="0"/>
                <a:ea typeface="Verdana" panose="020B0604030504040204" pitchFamily="34" charset="0"/>
              </a:rPr>
              <a:t>: downloadable from platform</a:t>
            </a:r>
          </a:p>
          <a:p>
            <a:pPr marL="0" indent="0">
              <a:buNone/>
            </a:pPr>
            <a:endParaRPr lang="en-US" sz="1800" dirty="0">
              <a:solidFill>
                <a:schemeClr val="accent1">
                  <a:lumMod val="75000"/>
                </a:schemeClr>
              </a:solidFill>
            </a:endParaRPr>
          </a:p>
        </p:txBody>
      </p:sp>
      <p:sp>
        <p:nvSpPr>
          <p:cNvPr id="16" name="Title 1"/>
          <p:cNvSpPr>
            <a:spLocks noGrp="1"/>
          </p:cNvSpPr>
          <p:nvPr>
            <p:ph type="title"/>
          </p:nvPr>
        </p:nvSpPr>
        <p:spPr>
          <a:xfrm>
            <a:off x="407368" y="275584"/>
            <a:ext cx="11413268" cy="1143000"/>
          </a:xfrm>
        </p:spPr>
        <p:txBody>
          <a:bodyPr>
            <a:noAutofit/>
          </a:bodyPr>
          <a:lstStyle/>
          <a:p>
            <a:r>
              <a:rPr lang="en-US" sz="2800" b="1" dirty="0">
                <a:solidFill>
                  <a:schemeClr val="tx2">
                    <a:lumMod val="60000"/>
                    <a:lumOff val="40000"/>
                  </a:schemeClr>
                </a:solidFill>
                <a:latin typeface="Verdana" panose="020B0604030504040204" pitchFamily="34" charset="0"/>
                <a:ea typeface="Verdana" panose="020B0604030504040204" pitchFamily="34" charset="0"/>
              </a:rPr>
              <a:t>HELP</a:t>
            </a:r>
            <a:r>
              <a:rPr lang="bg-BG" sz="2800" b="1" dirty="0">
                <a:solidFill>
                  <a:schemeClr val="tx2">
                    <a:lumMod val="60000"/>
                    <a:lumOff val="40000"/>
                  </a:schemeClr>
                </a:solidFill>
                <a:latin typeface="Verdana" panose="020B0604030504040204" pitchFamily="34" charset="0"/>
                <a:ea typeface="Verdana" panose="020B0604030504040204" pitchFamily="34" charset="0"/>
              </a:rPr>
              <a:t>2 – </a:t>
            </a:r>
            <a:r>
              <a:rPr lang="en-US" sz="2800" b="1" dirty="0">
                <a:solidFill>
                  <a:schemeClr val="tx2">
                    <a:lumMod val="60000"/>
                    <a:lumOff val="40000"/>
                  </a:schemeClr>
                </a:solidFill>
                <a:latin typeface="Verdana" panose="020B0604030504040204" pitchFamily="34" charset="0"/>
                <a:ea typeface="Verdana" panose="020B0604030504040204" pitchFamily="34" charset="0"/>
              </a:rPr>
              <a:t>H</a:t>
            </a:r>
            <a:r>
              <a:rPr lang="bg-BG" sz="2800" b="1" dirty="0">
                <a:solidFill>
                  <a:schemeClr val="tx2">
                    <a:lumMod val="60000"/>
                    <a:lumOff val="40000"/>
                  </a:schemeClr>
                </a:solidFill>
                <a:latin typeface="Verdana" panose="020B0604030504040204" pitchFamily="34" charset="0"/>
                <a:ea typeface="Verdana" panose="020B0604030504040204" pitchFamily="34" charset="0"/>
              </a:rPr>
              <a:t>е</a:t>
            </a:r>
            <a:r>
              <a:rPr lang="en-US" sz="2800" b="1" dirty="0" err="1">
                <a:solidFill>
                  <a:schemeClr val="tx2">
                    <a:lumMod val="60000"/>
                    <a:lumOff val="40000"/>
                  </a:schemeClr>
                </a:solidFill>
                <a:latin typeface="Verdana" panose="020B0604030504040204" pitchFamily="34" charset="0"/>
                <a:ea typeface="Verdana" panose="020B0604030504040204" pitchFamily="34" charset="0"/>
              </a:rPr>
              <a:t>althcare</a:t>
            </a:r>
            <a:r>
              <a:rPr lang="en-US" sz="2800" b="1" dirty="0">
                <a:solidFill>
                  <a:schemeClr val="tx2">
                    <a:lumMod val="60000"/>
                    <a:lumOff val="40000"/>
                  </a:schemeClr>
                </a:solidFill>
                <a:latin typeface="Verdana" panose="020B0604030504040204" pitchFamily="34" charset="0"/>
                <a:ea typeface="Verdana" panose="020B0604030504040204" pitchFamily="34" charset="0"/>
              </a:rPr>
              <a:t> Language Learning Programme</a:t>
            </a:r>
            <a:endParaRPr lang="en-US" sz="2800" dirty="0">
              <a:latin typeface="Verdana" panose="020B0604030504040204" pitchFamily="34" charset="0"/>
              <a:ea typeface="Verdana" panose="020B0604030504040204" pitchFamily="34" charset="0"/>
            </a:endParaRPr>
          </a:p>
        </p:txBody>
      </p:sp>
      <p:pic>
        <p:nvPicPr>
          <p:cNvPr id="18" name="Picture 1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798213" y="5897655"/>
            <a:ext cx="1022423" cy="702524"/>
          </a:xfrm>
          <a:prstGeom prst="rect">
            <a:avLst/>
          </a:prstGeom>
        </p:spPr>
      </p:pic>
      <p:sp>
        <p:nvSpPr>
          <p:cNvPr id="14" name="Rectangle 13"/>
          <p:cNvSpPr/>
          <p:nvPr/>
        </p:nvSpPr>
        <p:spPr>
          <a:xfrm flipV="1">
            <a:off x="0" y="6791492"/>
            <a:ext cx="12192000" cy="8022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p:nvSpPr>
        <p:spPr>
          <a:xfrm>
            <a:off x="0" y="-30052"/>
            <a:ext cx="12192000" cy="2286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39657347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a:xfrm>
            <a:off x="3071664" y="6356351"/>
            <a:ext cx="5904656" cy="365125"/>
          </a:xfrm>
        </p:spPr>
        <p:txBody>
          <a:bodyPr/>
          <a:lstStyle/>
          <a:p>
            <a:r>
              <a:rPr lang="ru-RU" dirty="0" smtClean="0"/>
              <a:t>ДИГИТАЛИЗАЦИЯ И ИНОВАЦИИ В ОБРАЗОВАНИЕТО И НАУКАТА, ВАРНА 08-10 ЮНИ 2021 </a:t>
            </a:r>
            <a:endParaRPr lang="es-ES" dirty="0"/>
          </a:p>
        </p:txBody>
      </p:sp>
      <p:pic>
        <p:nvPicPr>
          <p:cNvPr id="7" name="Picture 6"/>
          <p:cNvPicPr>
            <a:picLocks noChangeAspect="1"/>
          </p:cNvPicPr>
          <p:nvPr/>
        </p:nvPicPr>
        <p:blipFill>
          <a:blip r:embed="rId2"/>
          <a:stretch>
            <a:fillRect/>
          </a:stretch>
        </p:blipFill>
        <p:spPr>
          <a:xfrm>
            <a:off x="6186010" y="2924944"/>
            <a:ext cx="3401251" cy="2968018"/>
          </a:xfrm>
          <a:prstGeom prst="rect">
            <a:avLst/>
          </a:prstGeom>
          <a:ln>
            <a:solidFill>
              <a:schemeClr val="bg1">
                <a:lumMod val="85000"/>
              </a:schemeClr>
            </a:solidFill>
          </a:ln>
        </p:spPr>
      </p:pic>
      <p:pic>
        <p:nvPicPr>
          <p:cNvPr id="8" name="Picture 7"/>
          <p:cNvPicPr>
            <a:picLocks noChangeAspect="1"/>
          </p:cNvPicPr>
          <p:nvPr/>
        </p:nvPicPr>
        <p:blipFill>
          <a:blip r:embed="rId3"/>
          <a:stretch>
            <a:fillRect/>
          </a:stretch>
        </p:blipFill>
        <p:spPr>
          <a:xfrm>
            <a:off x="8904312" y="1412776"/>
            <a:ext cx="2448272" cy="2200472"/>
          </a:xfrm>
          <a:prstGeom prst="rect">
            <a:avLst/>
          </a:prstGeom>
          <a:ln>
            <a:solidFill>
              <a:schemeClr val="bg1">
                <a:lumMod val="85000"/>
              </a:schemeClr>
            </a:solidFill>
          </a:ln>
        </p:spPr>
      </p:pic>
      <p:sp>
        <p:nvSpPr>
          <p:cNvPr id="10" name="Title 1"/>
          <p:cNvSpPr>
            <a:spLocks noGrp="1"/>
          </p:cNvSpPr>
          <p:nvPr>
            <p:ph type="title"/>
          </p:nvPr>
        </p:nvSpPr>
        <p:spPr>
          <a:xfrm>
            <a:off x="407368" y="275584"/>
            <a:ext cx="11413268" cy="1143000"/>
          </a:xfrm>
        </p:spPr>
        <p:txBody>
          <a:bodyPr>
            <a:noAutofit/>
          </a:bodyPr>
          <a:lstStyle/>
          <a:p>
            <a:r>
              <a:rPr lang="en-US" sz="2800" b="1" dirty="0">
                <a:solidFill>
                  <a:schemeClr val="tx2">
                    <a:lumMod val="60000"/>
                    <a:lumOff val="40000"/>
                  </a:schemeClr>
                </a:solidFill>
                <a:latin typeface="Verdana" panose="020B0604030504040204" pitchFamily="34" charset="0"/>
                <a:ea typeface="Verdana" panose="020B0604030504040204" pitchFamily="34" charset="0"/>
              </a:rPr>
              <a:t>HELP</a:t>
            </a:r>
            <a:r>
              <a:rPr lang="bg-BG" sz="2800" b="1" dirty="0">
                <a:solidFill>
                  <a:schemeClr val="tx2">
                    <a:lumMod val="60000"/>
                    <a:lumOff val="40000"/>
                  </a:schemeClr>
                </a:solidFill>
                <a:latin typeface="Verdana" panose="020B0604030504040204" pitchFamily="34" charset="0"/>
                <a:ea typeface="Verdana" panose="020B0604030504040204" pitchFamily="34" charset="0"/>
              </a:rPr>
              <a:t>2 – </a:t>
            </a:r>
            <a:r>
              <a:rPr lang="en-US" sz="2800" b="1" dirty="0">
                <a:solidFill>
                  <a:schemeClr val="tx2">
                    <a:lumMod val="60000"/>
                    <a:lumOff val="40000"/>
                  </a:schemeClr>
                </a:solidFill>
                <a:latin typeface="Verdana" panose="020B0604030504040204" pitchFamily="34" charset="0"/>
                <a:ea typeface="Verdana" panose="020B0604030504040204" pitchFamily="34" charset="0"/>
              </a:rPr>
              <a:t>H</a:t>
            </a:r>
            <a:r>
              <a:rPr lang="bg-BG" sz="2800" b="1" dirty="0">
                <a:solidFill>
                  <a:schemeClr val="tx2">
                    <a:lumMod val="60000"/>
                    <a:lumOff val="40000"/>
                  </a:schemeClr>
                </a:solidFill>
                <a:latin typeface="Verdana" panose="020B0604030504040204" pitchFamily="34" charset="0"/>
                <a:ea typeface="Verdana" panose="020B0604030504040204" pitchFamily="34" charset="0"/>
              </a:rPr>
              <a:t>е</a:t>
            </a:r>
            <a:r>
              <a:rPr lang="en-US" sz="2800" b="1" dirty="0" err="1">
                <a:solidFill>
                  <a:schemeClr val="tx2">
                    <a:lumMod val="60000"/>
                    <a:lumOff val="40000"/>
                  </a:schemeClr>
                </a:solidFill>
                <a:latin typeface="Verdana" panose="020B0604030504040204" pitchFamily="34" charset="0"/>
                <a:ea typeface="Verdana" panose="020B0604030504040204" pitchFamily="34" charset="0"/>
              </a:rPr>
              <a:t>althcare</a:t>
            </a:r>
            <a:r>
              <a:rPr lang="en-US" sz="2800" b="1" dirty="0">
                <a:solidFill>
                  <a:schemeClr val="tx2">
                    <a:lumMod val="60000"/>
                    <a:lumOff val="40000"/>
                  </a:schemeClr>
                </a:solidFill>
                <a:latin typeface="Verdana" panose="020B0604030504040204" pitchFamily="34" charset="0"/>
                <a:ea typeface="Verdana" panose="020B0604030504040204" pitchFamily="34" charset="0"/>
              </a:rPr>
              <a:t> Language Learning Programme</a:t>
            </a:r>
            <a:endParaRPr lang="en-US" sz="2800" dirty="0">
              <a:latin typeface="Verdana" panose="020B0604030504040204" pitchFamily="34" charset="0"/>
              <a:ea typeface="Verdana" panose="020B0604030504040204" pitchFamily="34" charset="0"/>
            </a:endParaRPr>
          </a:p>
        </p:txBody>
      </p:sp>
      <p:sp>
        <p:nvSpPr>
          <p:cNvPr id="11" name="Content Placeholder 2"/>
          <p:cNvSpPr txBox="1">
            <a:spLocks/>
          </p:cNvSpPr>
          <p:nvPr/>
        </p:nvSpPr>
        <p:spPr>
          <a:xfrm>
            <a:off x="839416" y="1412776"/>
            <a:ext cx="5400600" cy="4728707"/>
          </a:xfrm>
          <a:prstGeom prst="rect">
            <a:avLst/>
          </a:prstGeom>
          <a:ln>
            <a:noFill/>
          </a:ln>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bg-BG" sz="1800" b="1" dirty="0">
                <a:solidFill>
                  <a:schemeClr val="tx2">
                    <a:lumMod val="75000"/>
                  </a:schemeClr>
                </a:solidFill>
                <a:latin typeface="Verdana" panose="020B0604030504040204" pitchFamily="34" charset="0"/>
                <a:ea typeface="Verdana" panose="020B0604030504040204" pitchFamily="34" charset="0"/>
              </a:rPr>
              <a:t>Предимства на виртуалните курсове</a:t>
            </a:r>
            <a:r>
              <a:rPr lang="bg-BG" sz="1800" b="1" dirty="0" smtClean="0">
                <a:solidFill>
                  <a:schemeClr val="tx2">
                    <a:lumMod val="75000"/>
                  </a:schemeClr>
                </a:solidFill>
                <a:latin typeface="Verdana" panose="020B0604030504040204" pitchFamily="34" charset="0"/>
                <a:ea typeface="Verdana" panose="020B0604030504040204" pitchFamily="34" charset="0"/>
              </a:rPr>
              <a:t>:</a:t>
            </a:r>
            <a:endParaRPr lang="bg-BG" sz="1800" b="1" dirty="0">
              <a:solidFill>
                <a:schemeClr val="tx2">
                  <a:lumMod val="75000"/>
                </a:schemeClr>
              </a:solidFill>
              <a:latin typeface="Verdana" panose="020B0604030504040204" pitchFamily="34" charset="0"/>
              <a:ea typeface="Verdana" panose="020B0604030504040204" pitchFamily="34" charset="0"/>
            </a:endParaRPr>
          </a:p>
          <a:p>
            <a:pPr indent="-230400">
              <a:lnSpc>
                <a:spcPct val="90000"/>
              </a:lnSpc>
              <a:spcBef>
                <a:spcPts val="1800"/>
              </a:spcBef>
            </a:pPr>
            <a:r>
              <a:rPr lang="ru-RU" sz="1400" dirty="0">
                <a:solidFill>
                  <a:schemeClr val="tx2">
                    <a:lumMod val="75000"/>
                  </a:schemeClr>
                </a:solidFill>
                <a:latin typeface="Verdana" panose="020B0604030504040204" pitchFamily="34" charset="0"/>
                <a:ea typeface="Verdana" panose="020B0604030504040204" pitchFamily="34" charset="0"/>
                <a:cs typeface="Calibri" panose="020F0502020204030204" pitchFamily="34" charset="0"/>
              </a:rPr>
              <a:t>Лесни за използване, интуитивни, подходящи за </a:t>
            </a:r>
            <a:r>
              <a:rPr lang="ru-RU" sz="1400" b="1" dirty="0">
                <a:solidFill>
                  <a:schemeClr val="tx2">
                    <a:lumMod val="75000"/>
                  </a:schemeClr>
                </a:solidFill>
                <a:latin typeface="Verdana" panose="020B0604030504040204" pitchFamily="34" charset="0"/>
                <a:ea typeface="Verdana" panose="020B0604030504040204" pitchFamily="34" charset="0"/>
                <a:cs typeface="Calibri" panose="020F0502020204030204" pitchFamily="34" charset="0"/>
              </a:rPr>
              <a:t>самостоятелно</a:t>
            </a:r>
            <a:r>
              <a:rPr lang="ru-RU" sz="1400" dirty="0">
                <a:solidFill>
                  <a:schemeClr val="tx2">
                    <a:lumMod val="75000"/>
                  </a:schemeClr>
                </a:solidFill>
                <a:latin typeface="Verdana" panose="020B0604030504040204" pitchFamily="34" charset="0"/>
                <a:ea typeface="Verdana" panose="020B0604030504040204" pitchFamily="34" charset="0"/>
                <a:cs typeface="Calibri" panose="020F0502020204030204" pitchFamily="34" charset="0"/>
              </a:rPr>
              <a:t> учене</a:t>
            </a:r>
          </a:p>
          <a:p>
            <a:pPr indent="-230400">
              <a:lnSpc>
                <a:spcPct val="90000"/>
              </a:lnSpc>
              <a:spcBef>
                <a:spcPts val="1800"/>
              </a:spcBef>
            </a:pPr>
            <a:r>
              <a:rPr lang="ru-RU" sz="1400" dirty="0">
                <a:solidFill>
                  <a:schemeClr val="tx2">
                    <a:lumMod val="75000"/>
                  </a:schemeClr>
                </a:solidFill>
                <a:latin typeface="Verdana" panose="020B0604030504040204" pitchFamily="34" charset="0"/>
                <a:ea typeface="Verdana" panose="020B0604030504040204" pitchFamily="34" charset="0"/>
                <a:cs typeface="Calibri" panose="020F0502020204030204" pitchFamily="34" charset="0"/>
              </a:rPr>
              <a:t>Достъпни </a:t>
            </a:r>
            <a:r>
              <a:rPr lang="ru-RU" sz="1400" b="1" dirty="0">
                <a:solidFill>
                  <a:schemeClr val="tx2">
                    <a:lumMod val="75000"/>
                  </a:schemeClr>
                </a:solidFill>
                <a:latin typeface="Verdana" panose="020B0604030504040204" pitchFamily="34" charset="0"/>
                <a:ea typeface="Verdana" panose="020B0604030504040204" pitchFamily="34" charset="0"/>
                <a:cs typeface="Calibri" panose="020F0502020204030204" pitchFamily="34" charset="0"/>
              </a:rPr>
              <a:t>онлайн</a:t>
            </a:r>
            <a:r>
              <a:rPr lang="ru-RU" sz="1400" dirty="0">
                <a:solidFill>
                  <a:schemeClr val="tx2">
                    <a:lumMod val="75000"/>
                  </a:schemeClr>
                </a:solidFill>
                <a:latin typeface="Verdana" panose="020B0604030504040204" pitchFamily="34" charset="0"/>
                <a:ea typeface="Verdana" panose="020B0604030504040204" pitchFamily="34" charset="0"/>
                <a:cs typeface="Calibri" panose="020F0502020204030204" pitchFamily="34" charset="0"/>
              </a:rPr>
              <a:t> и </a:t>
            </a:r>
            <a:r>
              <a:rPr lang="ru-RU" sz="1400" b="1" dirty="0">
                <a:solidFill>
                  <a:schemeClr val="tx2">
                    <a:lumMod val="75000"/>
                  </a:schemeClr>
                </a:solidFill>
                <a:latin typeface="Verdana" panose="020B0604030504040204" pitchFamily="34" charset="0"/>
                <a:ea typeface="Verdana" panose="020B0604030504040204" pitchFamily="34" charset="0"/>
                <a:cs typeface="Calibri" panose="020F0502020204030204" pitchFamily="34" charset="0"/>
              </a:rPr>
              <a:t>офлайн</a:t>
            </a:r>
          </a:p>
          <a:p>
            <a:pPr indent="-230400">
              <a:lnSpc>
                <a:spcPct val="90000"/>
              </a:lnSpc>
              <a:spcBef>
                <a:spcPts val="1800"/>
              </a:spcBef>
            </a:pPr>
            <a:r>
              <a:rPr lang="ru-RU" sz="1400" b="1" dirty="0">
                <a:solidFill>
                  <a:schemeClr val="tx2">
                    <a:lumMod val="75000"/>
                  </a:schemeClr>
                </a:solidFill>
                <a:latin typeface="Verdana" panose="020B0604030504040204" pitchFamily="34" charset="0"/>
                <a:ea typeface="Verdana" panose="020B0604030504040204" pitchFamily="34" charset="0"/>
                <a:cs typeface="Calibri" panose="020F0502020204030204" pitchFamily="34" charset="0"/>
              </a:rPr>
              <a:t>Интернационален</a:t>
            </a:r>
            <a:r>
              <a:rPr lang="ru-RU" sz="1400" dirty="0">
                <a:solidFill>
                  <a:schemeClr val="tx2">
                    <a:lumMod val="75000"/>
                  </a:schemeClr>
                </a:solidFill>
                <a:latin typeface="Verdana" panose="020B0604030504040204" pitchFamily="34" charset="0"/>
                <a:ea typeface="Verdana" panose="020B0604030504040204" pitchFamily="34" charset="0"/>
                <a:cs typeface="Calibri" panose="020F0502020204030204" pitchFamily="34" charset="0"/>
              </a:rPr>
              <a:t> подход</a:t>
            </a:r>
          </a:p>
          <a:p>
            <a:pPr indent="-230400">
              <a:lnSpc>
                <a:spcPct val="90000"/>
              </a:lnSpc>
              <a:spcBef>
                <a:spcPts val="1800"/>
              </a:spcBef>
            </a:pPr>
            <a:r>
              <a:rPr lang="ru-RU" sz="1400" dirty="0">
                <a:solidFill>
                  <a:schemeClr val="tx2">
                    <a:lumMod val="75000"/>
                  </a:schemeClr>
                </a:solidFill>
                <a:latin typeface="Verdana" panose="020B0604030504040204" pitchFamily="34" charset="0"/>
                <a:ea typeface="Verdana" panose="020B0604030504040204" pitchFamily="34" charset="0"/>
                <a:cs typeface="Calibri" panose="020F0502020204030204" pitchFamily="34" charset="0"/>
              </a:rPr>
              <a:t>Медицинска и лингвистична </a:t>
            </a:r>
            <a:r>
              <a:rPr lang="ru-RU" sz="1400" b="1" dirty="0">
                <a:solidFill>
                  <a:schemeClr val="tx2">
                    <a:lumMod val="75000"/>
                  </a:schemeClr>
                </a:solidFill>
                <a:latin typeface="Verdana" panose="020B0604030504040204" pitchFamily="34" charset="0"/>
                <a:ea typeface="Verdana" panose="020B0604030504040204" pitchFamily="34" charset="0"/>
                <a:cs typeface="Calibri" panose="020F0502020204030204" pitchFamily="34" charset="0"/>
              </a:rPr>
              <a:t>експертиза</a:t>
            </a:r>
          </a:p>
          <a:p>
            <a:pPr indent="-230400">
              <a:lnSpc>
                <a:spcPct val="90000"/>
              </a:lnSpc>
              <a:spcBef>
                <a:spcPts val="1800"/>
              </a:spcBef>
            </a:pPr>
            <a:r>
              <a:rPr lang="ru-RU" sz="1400" b="1" dirty="0">
                <a:solidFill>
                  <a:schemeClr val="tx2">
                    <a:lumMod val="75000"/>
                  </a:schemeClr>
                </a:solidFill>
                <a:latin typeface="Verdana" panose="020B0604030504040204" pitchFamily="34" charset="0"/>
                <a:ea typeface="Verdana" panose="020B0604030504040204" pitchFamily="34" charset="0"/>
                <a:cs typeface="Calibri" panose="020F0502020204030204" pitchFamily="34" charset="0"/>
              </a:rPr>
              <a:t>Устойчивост</a:t>
            </a:r>
            <a:r>
              <a:rPr lang="ru-RU" sz="1400" dirty="0">
                <a:solidFill>
                  <a:schemeClr val="tx2">
                    <a:lumMod val="75000"/>
                  </a:schemeClr>
                </a:solidFill>
                <a:latin typeface="Verdana" panose="020B0604030504040204" pitchFamily="34" charset="0"/>
                <a:ea typeface="Verdana" panose="020B0604030504040204" pitchFamily="34" charset="0"/>
                <a:cs typeface="Calibri" panose="020F0502020204030204" pitchFamily="34" charset="0"/>
              </a:rPr>
              <a:t> - 10 години</a:t>
            </a:r>
          </a:p>
          <a:p>
            <a:pPr indent="-230400">
              <a:lnSpc>
                <a:spcPct val="90000"/>
              </a:lnSpc>
              <a:spcBef>
                <a:spcPts val="1800"/>
              </a:spcBef>
            </a:pPr>
            <a:r>
              <a:rPr lang="ru-RU" sz="1400" dirty="0">
                <a:solidFill>
                  <a:schemeClr val="tx2">
                    <a:lumMod val="75000"/>
                  </a:schemeClr>
                </a:solidFill>
                <a:latin typeface="Verdana" panose="020B0604030504040204" pitchFamily="34" charset="0"/>
                <a:ea typeface="Verdana" panose="020B0604030504040204" pitchFamily="34" charset="0"/>
                <a:cs typeface="Calibri" panose="020F0502020204030204" pitchFamily="34" charset="0"/>
              </a:rPr>
              <a:t>Свободен достъп с възможност за </a:t>
            </a:r>
            <a:r>
              <a:rPr lang="ru-RU" sz="1400" b="1" dirty="0" smtClean="0">
                <a:solidFill>
                  <a:schemeClr val="tx2">
                    <a:lumMod val="75000"/>
                  </a:schemeClr>
                </a:solidFill>
                <a:latin typeface="Verdana" panose="020B0604030504040204" pitchFamily="34" charset="0"/>
                <a:ea typeface="Verdana" panose="020B0604030504040204" pitchFamily="34" charset="0"/>
                <a:cs typeface="Calibri" panose="020F0502020204030204" pitchFamily="34" charset="0"/>
              </a:rPr>
              <a:t>изтегляне</a:t>
            </a:r>
            <a:r>
              <a:rPr lang="ru-RU" sz="1400" dirty="0" smtClean="0">
                <a:solidFill>
                  <a:schemeClr val="tx2">
                    <a:lumMod val="75000"/>
                  </a:schemeClr>
                </a:solidFill>
                <a:latin typeface="Verdana" panose="020B0604030504040204" pitchFamily="34" charset="0"/>
                <a:ea typeface="Verdana" panose="020B0604030504040204" pitchFamily="34" charset="0"/>
                <a:cs typeface="Calibri" panose="020F0502020204030204" pitchFamily="34" charset="0"/>
              </a:rPr>
              <a:t> </a:t>
            </a:r>
            <a:r>
              <a:rPr lang="ru-RU" sz="1400" dirty="0">
                <a:solidFill>
                  <a:schemeClr val="tx2">
                    <a:lumMod val="75000"/>
                  </a:schemeClr>
                </a:solidFill>
                <a:latin typeface="Verdana" panose="020B0604030504040204" pitchFamily="34" charset="0"/>
                <a:ea typeface="Verdana" panose="020B0604030504040204" pitchFamily="34" charset="0"/>
                <a:cs typeface="Calibri" panose="020F0502020204030204" pitchFamily="34" charset="0"/>
              </a:rPr>
              <a:t>на всички материали</a:t>
            </a:r>
            <a:endParaRPr lang="en-US" sz="1400" dirty="0">
              <a:solidFill>
                <a:schemeClr val="tx2">
                  <a:lumMod val="75000"/>
                </a:schemeClr>
              </a:solidFill>
              <a:latin typeface="Verdana" panose="020B0604030504040204" pitchFamily="34" charset="0"/>
              <a:ea typeface="Verdana" panose="020B0604030504040204" pitchFamily="34" charset="0"/>
              <a:cs typeface="Calibri" panose="020F0502020204030204" pitchFamily="34" charset="0"/>
            </a:endParaRPr>
          </a:p>
        </p:txBody>
      </p:sp>
      <p:pic>
        <p:nvPicPr>
          <p:cNvPr id="12" name="Picture 1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798213" y="5897655"/>
            <a:ext cx="1022423" cy="702524"/>
          </a:xfrm>
          <a:prstGeom prst="rect">
            <a:avLst/>
          </a:prstGeom>
        </p:spPr>
      </p:pic>
      <p:sp>
        <p:nvSpPr>
          <p:cNvPr id="9" name="Rectangle 8"/>
          <p:cNvSpPr/>
          <p:nvPr/>
        </p:nvSpPr>
        <p:spPr>
          <a:xfrm flipV="1">
            <a:off x="0" y="6791492"/>
            <a:ext cx="12192000" cy="8022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0" y="-30052"/>
            <a:ext cx="12192000" cy="2286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345830754"/>
      </p:ext>
    </p:extLst>
  </p:cSld>
  <p:clrMapOvr>
    <a:masterClrMapping/>
  </p:clrMapOvr>
  <p:timing>
    <p:tnLst>
      <p:par>
        <p:cTn id="1" dur="indefinite" restart="never" nodeType="tmRoot"/>
      </p:par>
    </p:tnLst>
  </p:timing>
</p:sld>
</file>

<file path=ppt/theme/theme1.xml><?xml version="1.0" encoding="utf-8"?>
<a:theme xmlns:a="http://schemas.openxmlformats.org/drawingml/2006/main" name="Tema de Office">
  <a:themeElements>
    <a:clrScheme name="Oficin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cin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cin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Integral</Template>
  <TotalTime>3455</TotalTime>
  <Words>673</Words>
  <Application>Microsoft Office PowerPoint</Application>
  <PresentationFormat>Widescreen</PresentationFormat>
  <Paragraphs>104</Paragraphs>
  <Slides>12</Slides>
  <Notes>3</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12</vt:i4>
      </vt:variant>
    </vt:vector>
  </HeadingPairs>
  <TitlesOfParts>
    <vt:vector size="17" baseType="lpstr">
      <vt:lpstr>Arial</vt:lpstr>
      <vt:lpstr>Calibri</vt:lpstr>
      <vt:lpstr>Cambria</vt:lpstr>
      <vt:lpstr>Verdana</vt:lpstr>
      <vt:lpstr>Tema de Office</vt:lpstr>
      <vt:lpstr>ДИГИТАЛИЗАЦИЯ И ИНОВАЦИИ В ОБРАЗОВАНИЕТО И НАУКАТА </vt:lpstr>
      <vt:lpstr>PowerPoint Presentation</vt:lpstr>
      <vt:lpstr>HELP2 – Hеalthcare Language Learning Programme</vt:lpstr>
      <vt:lpstr>HELP2 – Hеalthcare Language Learning Programme</vt:lpstr>
      <vt:lpstr>HELP2 – Hеalthcare Language Learning Programme</vt:lpstr>
      <vt:lpstr>HELP2 – Hеalthcare Language Learning Programme</vt:lpstr>
      <vt:lpstr>HELP2 – Hеalthcare Language Learning Programme</vt:lpstr>
      <vt:lpstr>HELP2 – Hеalthcare Language Learning Programme</vt:lpstr>
      <vt:lpstr>HELP2 – Hеalthcare Language Learning Programme</vt:lpstr>
      <vt:lpstr>HELP2 – Hеalthcare Language Learning Programme</vt:lpstr>
      <vt:lpstr>HELP2 – Hеalthcare Language Learning Programme</vt:lpstr>
      <vt:lpstr>HELP2 – Hеalthcare Language Learning Programme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O4 - Production of online learning resource for Healthcare English Language Programme with intercultural competence</dc:title>
  <dc:creator>LM</dc:creator>
  <cp:lastModifiedBy>Иван Стоянов Мерджанов</cp:lastModifiedBy>
  <cp:revision>321</cp:revision>
  <dcterms:created xsi:type="dcterms:W3CDTF">2016-01-10T17:58:22Z</dcterms:created>
  <dcterms:modified xsi:type="dcterms:W3CDTF">2021-05-19T13:48:48Z</dcterms:modified>
</cp:coreProperties>
</file>