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7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embeddedFontLst>
    <p:embeddedFont>
      <p:font typeface="Constantia" pitchFamily="18" charset="0"/>
      <p:regular r:id="rId13"/>
      <p:bold r:id="rId14"/>
      <p:italic r:id="rId15"/>
      <p:boldItalic r:id="rId16"/>
    </p:embeddedFont>
    <p:embeddedFont>
      <p:font typeface="Verdana" pitchFamily="34" charset="0"/>
      <p:regular r:id="rId17"/>
      <p:bold r:id="rId18"/>
      <p:italic r:id="rId19"/>
      <p:boldItalic r:id="rId20"/>
    </p:embeddedFon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Wingdings 2" pitchFamily="18" charset="2"/>
      <p:regular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6" roundtripDataSignature="AMtx7mgbiUMNiKhrXPZUcfCnflw0pM5Lk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9" d="100"/>
          <a:sy n="79" d="100"/>
        </p:scale>
        <p:origin x="-710" y="-1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235887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81" name="Google Shape;28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d7f77b474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3" name="Google Shape;353;gd7f77b474a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87" name="Google Shape;2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5" name="Google Shape;29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04" name="Google Shape;30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14" name="Google Shape;31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2" name="Google Shape;32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30" name="Google Shape;33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38" name="Google Shape;33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d7f77b47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6" name="Google Shape;346;gd7f77b47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926BC-8E78-4CCF-A7B2-8DF8460C404D}" type="datetime1">
              <a:rPr lang="en-US" smtClean="0"/>
              <a:pPr/>
              <a:t>5/28/2021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72853-67FE-4B33-8352-7E4108629A36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F43FD-ABDB-43CF-A014-C9419E2A3211}" type="datetime1">
              <a:rPr lang="en-US" smtClean="0"/>
              <a:pPr/>
              <a:t>5/28/2021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85BE-30D6-45E9-9828-9A90A2D6DF6D}" type="datetime1">
              <a:rPr lang="en-US" smtClean="0"/>
              <a:pPr/>
              <a:t>5/28/2021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03B8-852C-4305-A8B5-259A7A1815FE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025EA-66B7-4B75-BC7E-E841861BC2EE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081B-7565-4E7A-9F9F-F1076E2DDB85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E28A-3A4F-4E6B-B567-EC8C4C5EF7EB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F08A9-3E88-45E3-A460-6C4313B1A85D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CF1C-1A92-4FD7-820B-88967322F7A9}" type="datetime1">
              <a:rPr lang="en-US" smtClean="0"/>
              <a:pPr/>
              <a:t>5/28/2021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8785BE-30D6-45E9-9828-9A90A2D6DF6D}" type="datetime1">
              <a:rPr lang="en-US" smtClean="0"/>
              <a:pPr/>
              <a:t>5/28/2021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"/>
          <p:cNvSpPr txBox="1">
            <a:spLocks noGrp="1"/>
          </p:cNvSpPr>
          <p:nvPr>
            <p:ph type="ctrTitle"/>
          </p:nvPr>
        </p:nvSpPr>
        <p:spPr>
          <a:xfrm>
            <a:off x="642950" y="1128750"/>
            <a:ext cx="10702200" cy="31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Calibri"/>
              <a:buNone/>
            </a:pPr>
            <a:r>
              <a:rPr lang="en-US" sz="3600" dirty="0" err="1">
                <a:solidFill>
                  <a:schemeClr val="tx1"/>
                </a:solidFill>
                <a:latin typeface="Verdana"/>
                <a:ea typeface="Verdana"/>
                <a:cs typeface="Verdana"/>
                <a:sym typeface="Verdana"/>
              </a:rPr>
              <a:t>Дигитализация</a:t>
            </a:r>
            <a:r>
              <a:rPr lang="en-US" sz="3600" dirty="0">
                <a:solidFill>
                  <a:schemeClr val="tx1"/>
                </a:solidFill>
                <a:latin typeface="Verdana"/>
                <a:ea typeface="Verdana"/>
                <a:cs typeface="Verdana"/>
                <a:sym typeface="Verdana"/>
              </a:rPr>
              <a:t> и </a:t>
            </a:r>
            <a:r>
              <a:rPr lang="en-US" sz="3600" dirty="0" err="1">
                <a:solidFill>
                  <a:schemeClr val="tx1"/>
                </a:solidFill>
                <a:latin typeface="Verdana"/>
                <a:ea typeface="Verdana"/>
                <a:cs typeface="Verdana"/>
                <a:sym typeface="Verdana"/>
              </a:rPr>
              <a:t>иновации</a:t>
            </a:r>
            <a:r>
              <a:rPr lang="en-US" sz="3600" dirty="0">
                <a:solidFill>
                  <a:schemeClr val="tx1"/>
                </a:solidFill>
                <a:latin typeface="Verdana"/>
                <a:ea typeface="Verdana"/>
                <a:cs typeface="Verdana"/>
                <a:sym typeface="Verdana"/>
              </a:rPr>
              <a:t> в </a:t>
            </a:r>
            <a:r>
              <a:rPr lang="en-US" sz="3600" dirty="0" err="1">
                <a:solidFill>
                  <a:schemeClr val="tx1"/>
                </a:solidFill>
                <a:latin typeface="Verdana"/>
                <a:ea typeface="Verdana"/>
                <a:cs typeface="Verdana"/>
                <a:sym typeface="Verdana"/>
              </a:rPr>
              <a:t>образованието</a:t>
            </a:r>
            <a:r>
              <a:rPr lang="en-US" sz="3600" dirty="0">
                <a:solidFill>
                  <a:schemeClr val="tx1"/>
                </a:solidFill>
                <a:latin typeface="Verdana"/>
                <a:ea typeface="Verdana"/>
                <a:cs typeface="Verdana"/>
                <a:sym typeface="Verdana"/>
              </a:rPr>
              <a:t> и </a:t>
            </a:r>
            <a:r>
              <a:rPr lang="en-US" sz="3600" dirty="0" err="1">
                <a:solidFill>
                  <a:schemeClr val="tx1"/>
                </a:solidFill>
                <a:latin typeface="Verdana"/>
                <a:ea typeface="Verdana"/>
                <a:cs typeface="Verdana"/>
                <a:sym typeface="Verdana"/>
              </a:rPr>
              <a:t>науката</a:t>
            </a:r>
            <a:endParaRPr sz="3600" dirty="0">
              <a:solidFill>
                <a:schemeClr val="tx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/>
              <a:buNone/>
            </a:pPr>
            <a:endParaRPr dirty="0">
              <a:solidFill>
                <a:schemeClr val="tx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/>
              <a:buNone/>
            </a:pPr>
            <a:r>
              <a:rPr lang="en-US" dirty="0">
                <a:solidFill>
                  <a:schemeClr val="tx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Verdana"/>
                <a:ea typeface="Verdana"/>
                <a:cs typeface="Verdana"/>
                <a:sym typeface="Verdana"/>
              </a:rPr>
              <a:t>Иновативно</a:t>
            </a:r>
            <a:r>
              <a:rPr lang="en-US" dirty="0">
                <a:solidFill>
                  <a:schemeClr val="tx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Verdana"/>
                <a:ea typeface="Verdana"/>
                <a:cs typeface="Verdana"/>
                <a:sym typeface="Verdana"/>
              </a:rPr>
              <a:t>професионално</a:t>
            </a:r>
            <a:r>
              <a:rPr lang="en-US" dirty="0">
                <a:solidFill>
                  <a:schemeClr val="tx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Verdana"/>
                <a:ea typeface="Verdana"/>
                <a:cs typeface="Verdana"/>
                <a:sym typeface="Verdana"/>
              </a:rPr>
              <a:t>образование</a:t>
            </a:r>
            <a:endParaRPr dirty="0">
              <a:solidFill>
                <a:schemeClr val="tx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4" name="Google Shape;284;p1"/>
          <p:cNvSpPr txBox="1">
            <a:spLocks noGrp="1"/>
          </p:cNvSpPr>
          <p:nvPr>
            <p:ph type="subTitle" idx="1"/>
          </p:nvPr>
        </p:nvSpPr>
        <p:spPr>
          <a:xfrm>
            <a:off x="642950" y="5202300"/>
            <a:ext cx="107022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>
                <a:latin typeface="Verdana"/>
                <a:ea typeface="Verdana"/>
                <a:cs typeface="Verdana"/>
                <a:sym typeface="Verdana"/>
              </a:rPr>
              <a:t>инж. Константин Александров Костадинов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>
                <a:latin typeface="Verdana"/>
                <a:ea typeface="Verdana"/>
                <a:cs typeface="Verdana"/>
                <a:sym typeface="Verdana"/>
              </a:rPr>
              <a:t>Професионална гимназия по вътрешна архитектура и дървообработване „Христо Ботев“, гр. Пловдив, България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d7f77b474a_0_7"/>
          <p:cNvSpPr txBox="1">
            <a:spLocks noGrp="1"/>
          </p:cNvSpPr>
          <p:nvPr>
            <p:ph type="title"/>
          </p:nvPr>
        </p:nvSpPr>
        <p:spPr>
          <a:xfrm>
            <a:off x="590350" y="274465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bg-BG" dirty="0" smtClean="0"/>
              <a:t>БЛАГОДАРЯ ЗА ВНИМАНИЕТО!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tx1"/>
            </a:gs>
            <a:gs pos="100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"/>
          <p:cNvSpPr txBox="1">
            <a:spLocks noGrp="1"/>
          </p:cNvSpPr>
          <p:nvPr>
            <p:ph type="ctrTitle"/>
          </p:nvPr>
        </p:nvSpPr>
        <p:spPr>
          <a:xfrm>
            <a:off x="1524000" y="480651"/>
            <a:ext cx="9144000" cy="8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 sz="6600" b="0" dirty="0"/>
              <a:t/>
            </a:r>
            <a:br>
              <a:rPr lang="en-US" sz="6600" b="0" dirty="0"/>
            </a:br>
            <a:r>
              <a:rPr lang="en-US" sz="4666" b="0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ПГВАД „</a:t>
            </a:r>
            <a:r>
              <a:rPr lang="en-US" sz="4666" b="0" dirty="0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Христо</a:t>
            </a:r>
            <a:r>
              <a:rPr lang="en-US" sz="4666" b="0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4666" b="0" dirty="0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Ботев</a:t>
            </a:r>
            <a:r>
              <a:rPr lang="en-US" sz="4666" b="0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“</a:t>
            </a:r>
            <a:endParaRPr sz="4666" b="0" dirty="0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90" name="Google Shape;290;p3"/>
          <p:cNvSpPr txBox="1">
            <a:spLocks noGrp="1"/>
          </p:cNvSpPr>
          <p:nvPr>
            <p:ph type="subTitle" idx="1"/>
          </p:nvPr>
        </p:nvSpPr>
        <p:spPr>
          <a:xfrm>
            <a:off x="1524000" y="1615339"/>
            <a:ext cx="9144000" cy="8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120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Преди цели 114 години е поставено началото на една история, започнала в далечната 1907 г.</a:t>
            </a:r>
            <a:endParaRPr sz="1200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91" name="Google Shape;291;p3" descr="Picture_uch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11" y="3026130"/>
            <a:ext cx="4062624" cy="287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3" descr="LetKniga 00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3207" y="2276179"/>
            <a:ext cx="3380143" cy="420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tx1"/>
            </a:gs>
            <a:gs pos="100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0"/>
          <p:cNvSpPr txBox="1"/>
          <p:nvPr/>
        </p:nvSpPr>
        <p:spPr>
          <a:xfrm>
            <a:off x="1280222" y="3109716"/>
            <a:ext cx="9541163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Arial"/>
              <a:buNone/>
            </a:pPr>
            <a:endParaRPr sz="7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10"/>
          <p:cNvSpPr txBox="1"/>
          <p:nvPr/>
        </p:nvSpPr>
        <p:spPr>
          <a:xfrm>
            <a:off x="1947788" y="1760615"/>
            <a:ext cx="82965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Технологичното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развитие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и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иновациите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автоматизацията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и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дигитализацията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са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свързани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със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структурни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трансформации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в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индустриите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с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промяна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в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характеристиките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на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професиите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с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възникване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на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нови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професии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с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промяна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на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начина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по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който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хората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общуват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помежду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си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Развитието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на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технологиите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се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превръща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в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неразделна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част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от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еволюцията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на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образованието</a:t>
            </a:r>
            <a:r>
              <a:rPr lang="en-US" sz="12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2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00" name="Google Shape;300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69474" y="3223176"/>
            <a:ext cx="3569677" cy="3276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50605" y="3349818"/>
            <a:ext cx="4038738" cy="302328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289;p3"/>
          <p:cNvSpPr txBox="1">
            <a:spLocks noGrp="1"/>
          </p:cNvSpPr>
          <p:nvPr>
            <p:ph type="ctrTitle"/>
          </p:nvPr>
        </p:nvSpPr>
        <p:spPr>
          <a:xfrm>
            <a:off x="1524000" y="480651"/>
            <a:ext cx="9144000" cy="8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 sz="6600" b="0" dirty="0"/>
              <a:t/>
            </a:r>
            <a:br>
              <a:rPr lang="en-US" sz="6600" b="0" dirty="0"/>
            </a:br>
            <a:r>
              <a:rPr lang="en-US" sz="4666" b="0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ПГВАД „</a:t>
            </a:r>
            <a:r>
              <a:rPr lang="en-US" sz="4666" b="0" dirty="0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Христо</a:t>
            </a:r>
            <a:r>
              <a:rPr lang="en-US" sz="4666" b="0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4666" b="0" dirty="0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Ботев</a:t>
            </a:r>
            <a:r>
              <a:rPr lang="en-US" sz="4666" b="0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“</a:t>
            </a:r>
            <a:endParaRPr sz="4666" b="0" dirty="0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6"/>
          <p:cNvSpPr txBox="1">
            <a:spLocks noGrp="1"/>
          </p:cNvSpPr>
          <p:nvPr>
            <p:ph type="title"/>
          </p:nvPr>
        </p:nvSpPr>
        <p:spPr>
          <a:xfrm>
            <a:off x="1524000" y="711651"/>
            <a:ext cx="9144000" cy="8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 sz="6600" b="1" dirty="0"/>
              <a:t/>
            </a:r>
            <a:br>
              <a:rPr lang="en-US" sz="6600" b="1" dirty="0"/>
            </a:br>
            <a:r>
              <a:rPr lang="en-US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CNC </a:t>
            </a:r>
            <a:r>
              <a:rPr lang="en-US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рутер</a:t>
            </a:r>
            <a:endParaRPr dirty="0">
              <a:solidFill>
                <a:schemeClr val="tx1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06" name="Google Shape;306;p6"/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10407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С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подкрепата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на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швейцарския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проект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за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въвеждане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на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дуалното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обучение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“ДОМИНО”,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преди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малко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повече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от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година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гимназията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ни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оборудва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нова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работилница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с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най-съвременните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машини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.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Учениците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вече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са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на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„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ти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“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със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CNC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рутер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за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обработка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на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сложни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изделия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.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Той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представлява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практично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гравиращо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устройство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като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цялата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изчислителна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работа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се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извършва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от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компютър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.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Задвижването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се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осъществява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по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три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оси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със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стъпкови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мотори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управлявани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от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микростъпкови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контролери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.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Със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средствата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по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проекта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бяха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закупени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също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компресор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и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спомагателни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електрически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инструменти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.</a:t>
            </a:r>
            <a:endParaRPr sz="1200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07" name="Google Shape;307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98226" y="3645475"/>
            <a:ext cx="3494472" cy="308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19387" y="3142576"/>
            <a:ext cx="2689451" cy="3585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24688" y="6016400"/>
            <a:ext cx="3100099" cy="84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4351" y="2754375"/>
            <a:ext cx="4435652" cy="3326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3D </a:t>
            </a:r>
            <a:r>
              <a:rPr lang="en-US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принтер</a:t>
            </a:r>
            <a:r>
              <a:rPr lang="en-US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 </a:t>
            </a:r>
            <a:endParaRPr dirty="0">
              <a:solidFill>
                <a:schemeClr val="tx1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17" name="Google Shape;317;p7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Verdana"/>
                <a:ea typeface="Verdana"/>
                <a:cs typeface="Verdana"/>
                <a:sym typeface="Verdana"/>
              </a:rPr>
              <a:t>През последното десетилетие индустрията на 3D принтиране преживява постоянен растеж и се използва все по-масово в промишлеността. Училището реши да модернизира своите кабинети и кандидатства по “Проект за подкрепа на дуалната система на обучение” - триизмерни принтери от най-ново поколение попълниха учебните ни работилници.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18" name="Google Shape;318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8200" y="2756096"/>
            <a:ext cx="4561156" cy="34208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31705" y="2890838"/>
            <a:ext cx="5905500" cy="328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3D </a:t>
            </a:r>
            <a:r>
              <a:rPr lang="en-US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принтер</a:t>
            </a:r>
            <a:endParaRPr dirty="0">
              <a:solidFill>
                <a:schemeClr val="tx1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25" name="Google Shape;325;p8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Verdana"/>
                <a:ea typeface="Verdana"/>
                <a:cs typeface="Verdana"/>
                <a:sym typeface="Verdana"/>
              </a:rPr>
              <a:t>Трите принтера правят по-атрактивно обучението на учениците от специалностите „Интериорен дизайн“, „Полиграфия“,  „Мебелно производство“ и „Реставрация на стилни мебели и дограма“. Важно е нашите възпитаници да бъдат в крак със съвременните производствени тенденции, за да се адаптират лесно към условията във фирмите, където стажуват и практикуват. С принтерите учениците правят проекти за обзавеждане на стаи,  проектират мебели, създават макети и изработват схеми. С огромен ентусиазъм новата придобивка се посреща от бъдещите полиграфисти, интериорни дизайнери и момчетата и момичетата от специалност Мебелно производство и Реставрация на стилни мебели и дограма. 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26" name="Google Shape;326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9791" y="3445845"/>
            <a:ext cx="4067476" cy="2959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31267" y="3445845"/>
            <a:ext cx="4077903" cy="2959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Машина</a:t>
            </a:r>
            <a:r>
              <a:rPr lang="en-US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за</a:t>
            </a:r>
            <a:r>
              <a:rPr lang="en-US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лазерно</a:t>
            </a:r>
            <a:r>
              <a:rPr lang="en-US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гравиране</a:t>
            </a:r>
            <a:endParaRPr dirty="0">
              <a:solidFill>
                <a:schemeClr val="tx1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33" name="Google Shape;333;p5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Училището</a:t>
            </a:r>
            <a:r>
              <a:rPr lang="en-US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разполага</a:t>
            </a:r>
            <a:r>
              <a:rPr lang="en-US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с </a:t>
            </a:r>
            <a:r>
              <a:rPr lang="en-US" sz="12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лазер</a:t>
            </a:r>
            <a:r>
              <a:rPr lang="en-US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ко</a:t>
            </a:r>
            <a:r>
              <a:rPr lang="bg-BG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й</a:t>
            </a:r>
            <a:r>
              <a:rPr lang="en-US" sz="1200" dirty="0" err="1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то</a:t>
            </a:r>
            <a:r>
              <a:rPr lang="en-US" sz="1200" dirty="0" smtClean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учениците</a:t>
            </a:r>
            <a:r>
              <a:rPr lang="en-US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използват</a:t>
            </a:r>
            <a:r>
              <a:rPr lang="en-US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за</a:t>
            </a:r>
            <a:r>
              <a:rPr lang="en-US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направа</a:t>
            </a:r>
            <a:r>
              <a:rPr lang="en-US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на</a:t>
            </a:r>
            <a:r>
              <a:rPr lang="en-US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гравюри</a:t>
            </a:r>
            <a:r>
              <a:rPr lang="en-US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върху</a:t>
            </a:r>
            <a:r>
              <a:rPr lang="en-US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дърво</a:t>
            </a:r>
            <a:r>
              <a:rPr lang="en-US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метал</a:t>
            </a:r>
            <a:r>
              <a:rPr lang="en-US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пластмаса</a:t>
            </a:r>
            <a:r>
              <a:rPr lang="en-US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200" i="0" u="none" strike="noStrike" cap="none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pic>
        <p:nvPicPr>
          <p:cNvPr id="334" name="Google Shape;334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5814" y="2437650"/>
            <a:ext cx="4985752" cy="3739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48523" y="2186963"/>
            <a:ext cx="3424876" cy="4240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Компютърни</a:t>
            </a:r>
            <a:r>
              <a:rPr lang="en-US" dirty="0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Verdana" pitchFamily="34" charset="0"/>
                <a:ea typeface="Verdana" pitchFamily="34" charset="0"/>
              </a:rPr>
              <a:t>кабинети</a:t>
            </a:r>
            <a:endParaRPr dirty="0">
              <a:solidFill>
                <a:schemeClr val="tx1"/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41" name="Google Shape;341;p9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Verdana"/>
                <a:ea typeface="Verdana"/>
                <a:cs typeface="Verdana"/>
                <a:sym typeface="Verdana"/>
              </a:rPr>
              <a:t>ПГВАД “Христо Ботев” разполага и с компютърни кабинети, оборудвани с необходимата техника и софтуерни продукти. С тяхна помощ учениците изготвят проекти в дигитална среда, което развива техническите им умения.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342" name="Google Shape;342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259" y="2785490"/>
            <a:ext cx="5195500" cy="341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79759" y="2785490"/>
            <a:ext cx="6122944" cy="341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d7f77b474a_0_0"/>
          <p:cNvSpPr txBox="1">
            <a:spLocks noGrp="1"/>
          </p:cNvSpPr>
          <p:nvPr>
            <p:ph idx="1"/>
          </p:nvPr>
        </p:nvSpPr>
        <p:spPr>
          <a:xfrm>
            <a:off x="609600" y="1366786"/>
            <a:ext cx="10972800" cy="4957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Ръководството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и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целият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колектив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на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ПГВАД „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Христо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Ботев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“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сме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твърдо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убедени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че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е </a:t>
            </a:r>
            <a:r>
              <a:rPr lang="en-US" sz="1200" dirty="0" err="1" smtClean="0">
                <a:latin typeface="Verdana"/>
                <a:ea typeface="Verdana"/>
                <a:cs typeface="Verdana"/>
                <a:sym typeface="Verdana"/>
              </a:rPr>
              <a:t>много</a:t>
            </a:r>
            <a:r>
              <a:rPr lang="bg-BG" sz="1200" dirty="0" smtClean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 smtClean="0">
                <a:latin typeface="Verdana"/>
                <a:ea typeface="Verdana"/>
                <a:cs typeface="Verdana"/>
                <a:sym typeface="Verdana"/>
              </a:rPr>
              <a:t>важно</a:t>
            </a:r>
            <a:r>
              <a:rPr lang="en-US" sz="1200" dirty="0" smtClean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 smtClean="0">
                <a:latin typeface="Verdana"/>
                <a:ea typeface="Verdana"/>
                <a:cs typeface="Verdana"/>
                <a:sym typeface="Verdana"/>
              </a:rPr>
              <a:t>обучението</a:t>
            </a:r>
            <a:r>
              <a:rPr lang="en-US" sz="1200" dirty="0" smtClean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да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се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модернизира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и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дигитализира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за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да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отговори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на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нуждите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на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200" dirty="0" err="1">
                <a:latin typeface="Verdana"/>
                <a:ea typeface="Verdana"/>
                <a:cs typeface="Verdana"/>
                <a:sym typeface="Verdana"/>
              </a:rPr>
              <a:t>бизнеса</a:t>
            </a:r>
            <a:r>
              <a:rPr lang="en-US" sz="1200" dirty="0">
                <a:latin typeface="Verdana"/>
                <a:ea typeface="Verdana"/>
                <a:cs typeface="Verdana"/>
                <a:sym typeface="Verdana"/>
              </a:rPr>
              <a:t>.</a:t>
            </a:r>
            <a:endParaRPr sz="1200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50" name="Google Shape;350;gd7f77b474a_0_0" descr="C:\Users\ПГВАД\Desktop\pgvad-hristobotev_sgrad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09125" y="2518313"/>
            <a:ext cx="5772150" cy="384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4538</TotalTime>
  <Words>356</Words>
  <Application>Microsoft Office PowerPoint</Application>
  <PresentationFormat>Custom</PresentationFormat>
  <Paragraphs>22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Constantia</vt:lpstr>
      <vt:lpstr>Verdana</vt:lpstr>
      <vt:lpstr>Calibri</vt:lpstr>
      <vt:lpstr>Wingdings 2</vt:lpstr>
      <vt:lpstr>Flow</vt:lpstr>
      <vt:lpstr>Дигитализация и иновации в образованието и науката   Иновативно професионално образование</vt:lpstr>
      <vt:lpstr> ПГВАД „Христо Ботев“</vt:lpstr>
      <vt:lpstr> ПГВАД „Христо Ботев“</vt:lpstr>
      <vt:lpstr> CNC рутер</vt:lpstr>
      <vt:lpstr>3D принтер </vt:lpstr>
      <vt:lpstr>3D принтер</vt:lpstr>
      <vt:lpstr>Машина за лазерно гравиране</vt:lpstr>
      <vt:lpstr>Компютърни кабинети</vt:lpstr>
      <vt:lpstr>PowerPoint Presentation</vt:lpstr>
      <vt:lpstr>БЛАГОДАРЯ ЗА ВНИМАНИЕТО!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Дигитализация и иновации в образованието и науката   Иновативно професионално образование</dc:title>
  <dc:creator>Windows User</dc:creator>
  <cp:lastModifiedBy>user</cp:lastModifiedBy>
  <cp:revision>4</cp:revision>
  <dcterms:created xsi:type="dcterms:W3CDTF">2020-07-09T07:38:49Z</dcterms:created>
  <dcterms:modified xsi:type="dcterms:W3CDTF">2021-05-31T10:58:54Z</dcterms:modified>
</cp:coreProperties>
</file>