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7"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embeddedFontLst>
    <p:embeddedFont>
      <p:font typeface="Calibri" panose="020F0502020204030204" pitchFamily="34" charset="0"/>
      <p:regular r:id="rId13"/>
      <p:bold r:id="rId14"/>
      <p:italic r:id="rId15"/>
      <p:boldItalic r:id="rId16"/>
    </p:embeddedFont>
    <p:embeddedFont>
      <p:font typeface="Constantia" panose="02030602050306030303" pitchFamily="18" charset="0"/>
      <p:regular r:id="rId17"/>
      <p:bold r:id="rId18"/>
      <p:italic r:id="rId19"/>
      <p:boldItalic r:id="rId20"/>
    </p:embeddedFont>
    <p:embeddedFont>
      <p:font typeface="Verdana" panose="020B0604030504040204" pitchFamily="34" charset="0"/>
      <p:regular r:id="rId21"/>
      <p:bold r:id="rId22"/>
      <p:italic r:id="rId23"/>
      <p:boldItalic r:id="rId24"/>
    </p:embeddedFont>
    <p:embeddedFont>
      <p:font typeface="Wingdings 2" panose="05020102010507070707" pitchFamily="18" charset="2"/>
      <p:regular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6" roundtripDataSignature="AMtx7mgbiUMNiKhrXPZUcfCnflw0pM5Lk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2235887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d7f77b474a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gd7f77b474a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7" name="Google Shape;28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5" name="Google Shape;29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4" name="Google Shape;30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4" name="Google Shape;31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2" name="Google Shape;32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0" name="Google Shape;33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8" name="Google Shape;33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d7f77b474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6" name="Google Shape;346;gd7f77b474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B4D926BC-8E78-4CCF-A7B2-8DF8460C404D}" type="datetime1">
              <a:rPr lang="en-US" smtClean="0"/>
              <a:pPr/>
              <a:t>5/31/2021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5372853-67FE-4B33-8352-7E4108629A36}" type="datetime1">
              <a:rPr lang="en-US" smtClean="0"/>
              <a:pPr/>
              <a:t>5/31/2021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08F43FD-ABDB-43CF-A014-C9419E2A3211}" type="datetime1">
              <a:rPr lang="en-US" smtClean="0"/>
              <a:pPr/>
              <a:t>5/31/2021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E48785BE-30D6-45E9-9828-9A90A2D6DF6D}" type="datetime1">
              <a:rPr lang="en-US" smtClean="0"/>
              <a:pPr/>
              <a:t>5/31/2021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kumimoji="0" lang="en-US"/>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9F603B8-852C-4305-A8B5-259A7A1815FE}" type="datetime1">
              <a:rPr lang="en-US" smtClean="0"/>
              <a:pPr/>
              <a:t>5/31/2021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33025EA-66B7-4B75-BC7E-E841861BC2EE}" type="datetime1">
              <a:rPr lang="en-US" smtClean="0"/>
              <a:pPr/>
              <a:t>5/31/2021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7A0C081B-7565-4E7A-9F9F-F1076E2DDB85}" type="datetime1">
              <a:rPr lang="en-US" smtClean="0"/>
              <a:pPr/>
              <a:t>5/31/2021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00E28A-3A4F-4E6B-B567-EC8C4C5EF7EB}" type="datetime1">
              <a:rPr lang="en-US" smtClean="0"/>
              <a:pPr/>
              <a:t>5/31/2021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FC6F08A9-3E88-45E3-A460-6C4313B1A85D}" type="datetime1">
              <a:rPr lang="en-US" smtClean="0"/>
              <a:pPr/>
              <a:t>5/31/2021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B121CF1C-1A92-4FD7-820B-88967322F7A9}" type="datetime1">
              <a:rPr lang="en-US" smtClean="0"/>
              <a:pPr/>
              <a:t>5/31/2021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69600" y="6356351"/>
            <a:ext cx="812800" cy="365125"/>
          </a:xfrm>
        </p:spPr>
        <p:txBody>
          <a:bodyPr/>
          <a:lstStyle/>
          <a:p>
            <a:pPr marL="0" lvl="0" indent="0" algn="r" rtl="0">
              <a:spcBef>
                <a:spcPts val="0"/>
              </a:spcBef>
              <a:spcAft>
                <a:spcPts val="0"/>
              </a:spcAft>
              <a:buNone/>
            </a:pPr>
            <a:fld id="{00000000-1234-1234-1234-123412341234}" type="slidenum">
              <a:rPr lang="en-US" smtClean="0"/>
              <a:t>‹#›</a:t>
            </a:fld>
            <a:endParaRPr lang="en-US"/>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8785BE-30D6-45E9-9828-9A90A2D6DF6D}" type="datetime1">
              <a:rPr lang="en-US" smtClean="0"/>
              <a:pPr/>
              <a:t>5/31/2021</a:t>
            </a:fld>
            <a:endParaRPr lang="en-US" dirty="0"/>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marL="0" lvl="0" indent="0" algn="r" rtl="0">
              <a:spcBef>
                <a:spcPts val="0"/>
              </a:spcBef>
              <a:spcAft>
                <a:spcPts val="0"/>
              </a:spcAft>
              <a:buNone/>
            </a:pPr>
            <a:fld id="{00000000-1234-1234-1234-123412341234}" type="slidenum">
              <a:rPr lang="en-US" smtClean="0"/>
              <a:t>‹#›</a:t>
            </a:fld>
            <a:endParaRPr lang="en-US"/>
          </a:p>
        </p:txBody>
      </p:sp>
      <p:grpSp>
        <p:nvGrpSpPr>
          <p:cNvPr id="2" name="Group 1"/>
          <p:cNvGrpSpPr/>
          <p:nvPr/>
        </p:nvGrpSpPr>
        <p:grpSpPr>
          <a:xfrm>
            <a:off x="-25356" y="202408"/>
            <a:ext cx="12240731"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50000"/>
          </a:schemeClr>
        </a:solidFill>
        <a:effectLst/>
      </p:bgPr>
    </p:bg>
    <p:spTree>
      <p:nvGrpSpPr>
        <p:cNvPr id="1" name="Shape 282"/>
        <p:cNvGrpSpPr/>
        <p:nvPr/>
      </p:nvGrpSpPr>
      <p:grpSpPr>
        <a:xfrm>
          <a:off x="0" y="0"/>
          <a:ext cx="0" cy="0"/>
          <a:chOff x="0" y="0"/>
          <a:chExt cx="0" cy="0"/>
        </a:xfrm>
      </p:grpSpPr>
      <p:sp>
        <p:nvSpPr>
          <p:cNvPr id="283" name="Google Shape;283;p1"/>
          <p:cNvSpPr txBox="1">
            <a:spLocks noGrp="1"/>
          </p:cNvSpPr>
          <p:nvPr>
            <p:ph type="ctrTitle"/>
          </p:nvPr>
        </p:nvSpPr>
        <p:spPr>
          <a:xfrm>
            <a:off x="642950" y="1156885"/>
            <a:ext cx="10702200" cy="3162300"/>
          </a:xfrm>
          <a:prstGeom prst="rect">
            <a:avLst/>
          </a:prstGeom>
          <a:noFill/>
          <a:ln>
            <a:noFill/>
          </a:ln>
        </p:spPr>
        <p:txBody>
          <a:bodyPr spcFirstLastPara="1" wrap="square" lIns="91425" tIns="45700" rIns="91425" bIns="45700" anchor="b" anchorCtr="0">
            <a:normAutofit fontScale="90000"/>
          </a:bodyPr>
          <a:lstStyle/>
          <a:p>
            <a:pPr algn="ctr">
              <a:lnSpc>
                <a:spcPct val="107000"/>
              </a:lnSpc>
              <a:spcAft>
                <a:spcPts val="800"/>
              </a:spcAft>
            </a:pPr>
            <a:r>
              <a:rPr lang="en-US" sz="2700" dirty="0" err="1">
                <a:effectLst/>
                <a:latin typeface="Verdana" panose="020B0604030504040204" pitchFamily="34" charset="0"/>
                <a:ea typeface="Calibri" panose="020F0502020204030204" pitchFamily="34" charset="0"/>
                <a:cs typeface="Times New Roman" panose="02020603050405020304" pitchFamily="18" charset="0"/>
              </a:rPr>
              <a:t>Digitalisation</a:t>
            </a:r>
            <a:r>
              <a:rPr lang="en-US" sz="2700" dirty="0">
                <a:effectLst/>
                <a:latin typeface="Verdana" panose="020B0604030504040204" pitchFamily="34" charset="0"/>
                <a:ea typeface="Calibri" panose="020F0502020204030204" pitchFamily="34" charset="0"/>
                <a:cs typeface="Times New Roman" panose="02020603050405020304" pitchFamily="18" charset="0"/>
              </a:rPr>
              <a:t> and innovations in education and science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dirty="0">
              <a:solidFill>
                <a:schemeClr val="tx1"/>
              </a:solidFill>
              <a:latin typeface="Verdana"/>
              <a:ea typeface="Verdana"/>
              <a:cs typeface="Verdana"/>
              <a:sym typeface="Verdana"/>
            </a:endParaRPr>
          </a:p>
          <a:p>
            <a:pPr algn="ctr">
              <a:lnSpc>
                <a:spcPct val="107000"/>
              </a:lnSpc>
              <a:spcAft>
                <a:spcPts val="800"/>
              </a:spcAft>
            </a:pPr>
            <a:r>
              <a:rPr lang="en-US" dirty="0">
                <a:solidFill>
                  <a:schemeClr val="tx1"/>
                </a:solidFill>
                <a:latin typeface="Verdana"/>
                <a:ea typeface="Verdana"/>
                <a:cs typeface="Verdana"/>
                <a:sym typeface="Verdana"/>
              </a:rPr>
              <a:t> </a:t>
            </a:r>
            <a:r>
              <a:rPr lang="en-US" sz="6000" b="1" dirty="0">
                <a:effectLst/>
                <a:latin typeface="Verdana" panose="020B0604030504040204" pitchFamily="34" charset="0"/>
                <a:ea typeface="Calibri" panose="020F0502020204030204" pitchFamily="34" charset="0"/>
                <a:cs typeface="Times New Roman" panose="02020603050405020304" pitchFamily="18" charset="0"/>
              </a:rPr>
              <a:t>Innovative vocational education</a:t>
            </a:r>
            <a:br>
              <a:rPr lang="en-US" sz="5400" dirty="0">
                <a:effectLst/>
                <a:latin typeface="Calibri" panose="020F0502020204030204" pitchFamily="34" charset="0"/>
                <a:ea typeface="Calibri" panose="020F0502020204030204" pitchFamily="34" charset="0"/>
                <a:cs typeface="Times New Roman" panose="02020603050405020304" pitchFamily="18" charset="0"/>
              </a:rPr>
            </a:br>
            <a:endParaRPr dirty="0">
              <a:solidFill>
                <a:schemeClr val="tx1"/>
              </a:solidFill>
              <a:latin typeface="Verdana"/>
              <a:ea typeface="Verdana"/>
              <a:cs typeface="Verdana"/>
              <a:sym typeface="Verdana"/>
            </a:endParaRPr>
          </a:p>
        </p:txBody>
      </p:sp>
      <p:sp>
        <p:nvSpPr>
          <p:cNvPr id="284" name="Google Shape;284;p1"/>
          <p:cNvSpPr txBox="1">
            <a:spLocks noGrp="1"/>
          </p:cNvSpPr>
          <p:nvPr>
            <p:ph type="subTitle" idx="1"/>
          </p:nvPr>
        </p:nvSpPr>
        <p:spPr>
          <a:xfrm>
            <a:off x="642950" y="5202300"/>
            <a:ext cx="10702200" cy="1655700"/>
          </a:xfrm>
          <a:prstGeom prst="rect">
            <a:avLst/>
          </a:prstGeom>
          <a:noFill/>
          <a:ln>
            <a:noFill/>
          </a:ln>
        </p:spPr>
        <p:txBody>
          <a:bodyPr spcFirstLastPara="1" wrap="square" lIns="91425" tIns="45700" rIns="91425" bIns="45700" anchor="t" anchorCtr="0">
            <a:normAutofit fontScale="85000" lnSpcReduction="20000"/>
          </a:bodyPr>
          <a:lstStyle/>
          <a:p>
            <a:pPr marL="0" lvl="0" indent="0" algn="ctr" rtl="0">
              <a:lnSpc>
                <a:spcPct val="90000"/>
              </a:lnSpc>
              <a:spcBef>
                <a:spcPts val="0"/>
              </a:spcBef>
              <a:spcAft>
                <a:spcPts val="0"/>
              </a:spcAft>
              <a:buClr>
                <a:schemeClr val="dk1"/>
              </a:buClr>
              <a:buSzPts val="2400"/>
              <a:buNone/>
            </a:pPr>
            <a:endParaRPr dirty="0">
              <a:latin typeface="Verdana"/>
              <a:ea typeface="Verdana"/>
              <a:cs typeface="Verdana"/>
              <a:sym typeface="Verdana"/>
            </a:endParaRPr>
          </a:p>
          <a:p>
            <a:pPr algn="ctr">
              <a:lnSpc>
                <a:spcPct val="107000"/>
              </a:lnSpc>
              <a:spcAft>
                <a:spcPts val="800"/>
              </a:spcAft>
            </a:pPr>
            <a:r>
              <a:rPr lang="en-US" sz="2800" dirty="0">
                <a:effectLst/>
                <a:latin typeface="Verdana" panose="020B0604030504040204" pitchFamily="34" charset="0"/>
                <a:ea typeface="Calibri" panose="020F0502020204030204" pitchFamily="34" charset="0"/>
                <a:cs typeface="Times New Roman" panose="02020603050405020304" pitchFamily="18" charset="0"/>
              </a:rPr>
              <a:t>Engineer Konstantin </a:t>
            </a:r>
            <a:r>
              <a:rPr lang="en-US" sz="2800" dirty="0" err="1">
                <a:effectLst/>
                <a:latin typeface="Verdana" panose="020B0604030504040204" pitchFamily="34" charset="0"/>
                <a:ea typeface="Calibri" panose="020F0502020204030204" pitchFamily="34" charset="0"/>
                <a:cs typeface="Times New Roman" panose="02020603050405020304" pitchFamily="18" charset="0"/>
              </a:rPr>
              <a:t>Aleksandrov</a:t>
            </a:r>
            <a:r>
              <a:rPr lang="en-US" sz="2800" dirty="0">
                <a:effectLst/>
                <a:latin typeface="Verdana" panose="020B0604030504040204" pitchFamily="34" charset="0"/>
                <a:ea typeface="Calibri" panose="020F0502020204030204" pitchFamily="34" charset="0"/>
                <a:cs typeface="Times New Roman" panose="02020603050405020304" pitchFamily="18" charset="0"/>
              </a:rPr>
              <a:t> </a:t>
            </a:r>
            <a:r>
              <a:rPr lang="en-US" sz="2800" dirty="0" err="1">
                <a:effectLst/>
                <a:latin typeface="Verdana" panose="020B0604030504040204" pitchFamily="34" charset="0"/>
                <a:ea typeface="Calibri" panose="020F0502020204030204" pitchFamily="34" charset="0"/>
                <a:cs typeface="Times New Roman" panose="02020603050405020304" pitchFamily="18" charset="0"/>
              </a:rPr>
              <a:t>Kostadinov</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dirty="0">
                <a:effectLst/>
                <a:latin typeface="Verdana" panose="020B0604030504040204" pitchFamily="34" charset="0"/>
                <a:ea typeface="Calibri" panose="020F0502020204030204" pitchFamily="34" charset="0"/>
                <a:cs typeface="Times New Roman" panose="02020603050405020304" pitchFamily="18" charset="0"/>
              </a:rPr>
              <a:t>‘</a:t>
            </a:r>
            <a:r>
              <a:rPr lang="en-US" sz="2800" dirty="0" err="1">
                <a:effectLst/>
                <a:latin typeface="Verdana" panose="020B0604030504040204" pitchFamily="34" charset="0"/>
                <a:ea typeface="Calibri" panose="020F0502020204030204" pitchFamily="34" charset="0"/>
                <a:cs typeface="Times New Roman" panose="02020603050405020304" pitchFamily="18" charset="0"/>
              </a:rPr>
              <a:t>Hristo</a:t>
            </a:r>
            <a:r>
              <a:rPr lang="en-US" sz="2800" dirty="0">
                <a:effectLst/>
                <a:latin typeface="Verdana" panose="020B0604030504040204" pitchFamily="34" charset="0"/>
                <a:ea typeface="Calibri" panose="020F0502020204030204" pitchFamily="34" charset="0"/>
                <a:cs typeface="Times New Roman" panose="02020603050405020304" pitchFamily="18" charset="0"/>
              </a:rPr>
              <a:t> </a:t>
            </a:r>
            <a:r>
              <a:rPr lang="en-US" sz="2800" dirty="0" err="1">
                <a:effectLst/>
                <a:latin typeface="Verdana" panose="020B0604030504040204" pitchFamily="34" charset="0"/>
                <a:ea typeface="Calibri" panose="020F0502020204030204" pitchFamily="34" charset="0"/>
                <a:cs typeface="Times New Roman" panose="02020603050405020304" pitchFamily="18" charset="0"/>
              </a:rPr>
              <a:t>Botev</a:t>
            </a:r>
            <a:r>
              <a:rPr lang="en-US" sz="2800" dirty="0">
                <a:effectLst/>
                <a:latin typeface="Verdana" panose="020B0604030504040204" pitchFamily="34" charset="0"/>
                <a:ea typeface="Calibri" panose="020F0502020204030204" pitchFamily="34" charset="0"/>
                <a:cs typeface="Times New Roman" panose="02020603050405020304" pitchFamily="18" charset="0"/>
              </a:rPr>
              <a:t>’ Vocational School of Interior Architecture and Woodworking, Plovdiv, Bulgaria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gd7f77b474a_0_7"/>
          <p:cNvSpPr txBox="1">
            <a:spLocks noGrp="1"/>
          </p:cNvSpPr>
          <p:nvPr>
            <p:ph type="title"/>
          </p:nvPr>
        </p:nvSpPr>
        <p:spPr>
          <a:xfrm>
            <a:off x="590350" y="2744650"/>
            <a:ext cx="109728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1800"/>
              <a:buNone/>
            </a:pPr>
            <a:r>
              <a:rPr lang="en-US" dirty="0">
                <a:latin typeface="Verdana" panose="020B0604030504040204" pitchFamily="34" charset="0"/>
                <a:ea typeface="Verdana" panose="020B0604030504040204" pitchFamily="34" charset="0"/>
              </a:rPr>
              <a:t>Thank you for your attention</a:t>
            </a:r>
            <a:r>
              <a:rPr lang="bg-BG" dirty="0">
                <a:latin typeface="Verdana" panose="020B0604030504040204" pitchFamily="34" charset="0"/>
                <a:ea typeface="Verdana" panose="020B0604030504040204" pitchFamily="34" charset="0"/>
              </a:rPr>
              <a:t>!</a:t>
            </a:r>
            <a:endParaRPr dirty="0">
              <a:latin typeface="Verdana" panose="020B0604030504040204" pitchFamily="34" charset="0"/>
              <a:ea typeface="Verdana" panose="020B060403050404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tx1"/>
            </a:gs>
            <a:gs pos="100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Shape 288"/>
        <p:cNvGrpSpPr/>
        <p:nvPr/>
      </p:nvGrpSpPr>
      <p:grpSpPr>
        <a:xfrm>
          <a:off x="0" y="0"/>
          <a:ext cx="0" cy="0"/>
          <a:chOff x="0" y="0"/>
          <a:chExt cx="0" cy="0"/>
        </a:xfrm>
      </p:grpSpPr>
      <p:sp>
        <p:nvSpPr>
          <p:cNvPr id="289" name="Google Shape;289;p3"/>
          <p:cNvSpPr txBox="1">
            <a:spLocks noGrp="1"/>
          </p:cNvSpPr>
          <p:nvPr>
            <p:ph type="ctrTitle"/>
          </p:nvPr>
        </p:nvSpPr>
        <p:spPr>
          <a:xfrm>
            <a:off x="1524000" y="665939"/>
            <a:ext cx="9144000" cy="949400"/>
          </a:xfrm>
          <a:prstGeom prst="rect">
            <a:avLst/>
          </a:prstGeom>
          <a:noFill/>
          <a:ln>
            <a:noFill/>
          </a:ln>
        </p:spPr>
        <p:txBody>
          <a:bodyPr spcFirstLastPara="1" wrap="square" lIns="91425" tIns="45700" rIns="91425" bIns="45700" anchor="b" anchorCtr="0">
            <a:noAutofit/>
          </a:bodyPr>
          <a:lstStyle/>
          <a:p>
            <a:pPr algn="ctr">
              <a:lnSpc>
                <a:spcPct val="107000"/>
              </a:lnSpc>
              <a:spcAft>
                <a:spcPts val="800"/>
              </a:spcAft>
            </a:pPr>
            <a:br>
              <a:rPr lang="en-US" sz="3200" b="0" dirty="0"/>
            </a:b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kumimoji="0" lang="en-US" sz="3600" b="0" i="0" u="none" strike="noStrike" kern="1200" cap="none" spc="0" normalizeH="0" baseline="0" noProof="0" dirty="0">
                <a:ln>
                  <a:noFill/>
                </a:ln>
                <a:solidFill>
                  <a:schemeClr val="bg1"/>
                </a:solidFill>
                <a:effectLst/>
                <a:uLnTx/>
                <a:uFillTx/>
                <a:latin typeface="Verdana" panose="020B0604030504040204" pitchFamily="34" charset="0"/>
                <a:ea typeface="Calibri" panose="020F0502020204030204" pitchFamily="34" charset="0"/>
                <a:cs typeface="Times New Roman" panose="02020603050405020304" pitchFamily="18" charset="0"/>
              </a:rPr>
              <a:t>‘</a:t>
            </a:r>
            <a:r>
              <a:rPr kumimoji="0" lang="en-US" sz="3600" b="0" i="0" u="none" strike="noStrike" kern="1200" cap="none" spc="0" normalizeH="0" baseline="0" noProof="0" dirty="0" err="1">
                <a:ln>
                  <a:noFill/>
                </a:ln>
                <a:solidFill>
                  <a:schemeClr val="bg1"/>
                </a:solidFill>
                <a:effectLst/>
                <a:uLnTx/>
                <a:uFillTx/>
                <a:latin typeface="Verdana" panose="020B0604030504040204" pitchFamily="34" charset="0"/>
                <a:ea typeface="Calibri" panose="020F0502020204030204" pitchFamily="34" charset="0"/>
                <a:cs typeface="Times New Roman" panose="02020603050405020304" pitchFamily="18" charset="0"/>
              </a:rPr>
              <a:t>Hristo</a:t>
            </a:r>
            <a:r>
              <a:rPr kumimoji="0" lang="en-US" sz="3600" b="0" i="0" u="none" strike="noStrike" kern="1200" cap="none" spc="0" normalizeH="0" baseline="0" noProof="0" dirty="0">
                <a:ln>
                  <a:noFill/>
                </a:ln>
                <a:solidFill>
                  <a:schemeClr val="bg1"/>
                </a:solidFill>
                <a:effectLst/>
                <a:uLnTx/>
                <a:uFillTx/>
                <a:latin typeface="Verdana" panose="020B0604030504040204" pitchFamily="34" charset="0"/>
                <a:ea typeface="Calibri" panose="020F0502020204030204" pitchFamily="34" charset="0"/>
                <a:cs typeface="Times New Roman" panose="02020603050405020304" pitchFamily="18" charset="0"/>
              </a:rPr>
              <a:t> </a:t>
            </a:r>
            <a:r>
              <a:rPr kumimoji="0" lang="en-US" sz="3600" b="0" i="0" u="none" strike="noStrike" kern="1200" cap="none" spc="0" normalizeH="0" baseline="0" noProof="0" dirty="0" err="1">
                <a:ln>
                  <a:noFill/>
                </a:ln>
                <a:solidFill>
                  <a:schemeClr val="bg1"/>
                </a:solidFill>
                <a:effectLst/>
                <a:uLnTx/>
                <a:uFillTx/>
                <a:latin typeface="Verdana" panose="020B0604030504040204" pitchFamily="34" charset="0"/>
                <a:ea typeface="Calibri" panose="020F0502020204030204" pitchFamily="34" charset="0"/>
                <a:cs typeface="Times New Roman" panose="02020603050405020304" pitchFamily="18" charset="0"/>
              </a:rPr>
              <a:t>Botev</a:t>
            </a:r>
            <a:r>
              <a:rPr kumimoji="0" lang="en-US" sz="3600" b="0" i="0" u="none" strike="noStrike" kern="1200" cap="none" spc="0" normalizeH="0" baseline="0" noProof="0" dirty="0">
                <a:ln>
                  <a:noFill/>
                </a:ln>
                <a:solidFill>
                  <a:schemeClr val="bg1"/>
                </a:solidFill>
                <a:effectLst/>
                <a:uLnTx/>
                <a:uFillTx/>
                <a:latin typeface="Verdana" panose="020B0604030504040204" pitchFamily="34" charset="0"/>
                <a:ea typeface="Calibri" panose="020F0502020204030204" pitchFamily="34" charset="0"/>
                <a:cs typeface="Times New Roman" panose="02020603050405020304" pitchFamily="18" charset="0"/>
              </a:rPr>
              <a:t>’ Vocational School of Interior Architecture and Woodworking</a:t>
            </a:r>
            <a:endParaRPr sz="3600" b="0" dirty="0">
              <a:solidFill>
                <a:schemeClr val="bg1"/>
              </a:solidFill>
              <a:latin typeface="Verdana"/>
              <a:ea typeface="Verdana"/>
              <a:cs typeface="Verdana"/>
              <a:sym typeface="Verdana"/>
            </a:endParaRPr>
          </a:p>
        </p:txBody>
      </p:sp>
      <p:sp>
        <p:nvSpPr>
          <p:cNvPr id="290" name="Google Shape;290;p3"/>
          <p:cNvSpPr txBox="1">
            <a:spLocks noGrp="1"/>
          </p:cNvSpPr>
          <p:nvPr>
            <p:ph type="subTitle" idx="1"/>
          </p:nvPr>
        </p:nvSpPr>
        <p:spPr>
          <a:xfrm>
            <a:off x="1524000" y="1615339"/>
            <a:ext cx="9144000" cy="8052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US" sz="1200" dirty="0">
                <a:solidFill>
                  <a:schemeClr val="bg1"/>
                </a:solidFill>
                <a:latin typeface="Verdana"/>
                <a:ea typeface="Verdana"/>
                <a:cs typeface="Verdana"/>
                <a:sym typeface="Verdana"/>
              </a:rPr>
              <a:t>A story began 114 years ago in the distant 1907. </a:t>
            </a:r>
            <a:endParaRPr sz="1200" dirty="0">
              <a:solidFill>
                <a:schemeClr val="bg1"/>
              </a:solidFill>
              <a:latin typeface="Verdana"/>
              <a:ea typeface="Verdana"/>
              <a:cs typeface="Verdana"/>
              <a:sym typeface="Verdana"/>
            </a:endParaRPr>
          </a:p>
        </p:txBody>
      </p:sp>
      <p:pic>
        <p:nvPicPr>
          <p:cNvPr id="291" name="Google Shape;291;p3" descr="Picture_uch"/>
          <p:cNvPicPr preferRelativeResize="0"/>
          <p:nvPr/>
        </p:nvPicPr>
        <p:blipFill rotWithShape="1">
          <a:blip r:embed="rId3">
            <a:alphaModFix/>
          </a:blip>
          <a:srcRect/>
          <a:stretch/>
        </p:blipFill>
        <p:spPr>
          <a:xfrm>
            <a:off x="1524011" y="3026130"/>
            <a:ext cx="4062624" cy="2876550"/>
          </a:xfrm>
          <a:prstGeom prst="rect">
            <a:avLst/>
          </a:prstGeom>
          <a:noFill/>
          <a:ln>
            <a:noFill/>
          </a:ln>
        </p:spPr>
      </p:pic>
      <p:pic>
        <p:nvPicPr>
          <p:cNvPr id="292" name="Google Shape;292;p3" descr="LetKniga 002"/>
          <p:cNvPicPr preferRelativeResize="0"/>
          <p:nvPr/>
        </p:nvPicPr>
        <p:blipFill rotWithShape="1">
          <a:blip r:embed="rId4">
            <a:alphaModFix/>
          </a:blip>
          <a:srcRect/>
          <a:stretch/>
        </p:blipFill>
        <p:spPr>
          <a:xfrm>
            <a:off x="7123207" y="2276179"/>
            <a:ext cx="3380143" cy="42036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tx1"/>
            </a:gs>
            <a:gs pos="100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Shape 296"/>
        <p:cNvGrpSpPr/>
        <p:nvPr/>
      </p:nvGrpSpPr>
      <p:grpSpPr>
        <a:xfrm>
          <a:off x="0" y="0"/>
          <a:ext cx="0" cy="0"/>
          <a:chOff x="0" y="0"/>
          <a:chExt cx="0" cy="0"/>
        </a:xfrm>
      </p:grpSpPr>
      <p:sp>
        <p:nvSpPr>
          <p:cNvPr id="297" name="Google Shape;297;p10"/>
          <p:cNvSpPr txBox="1"/>
          <p:nvPr/>
        </p:nvSpPr>
        <p:spPr>
          <a:xfrm>
            <a:off x="1280222" y="3109716"/>
            <a:ext cx="9541163" cy="1645920"/>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chemeClr val="dk1"/>
              </a:buClr>
              <a:buSzPts val="7500"/>
              <a:buFont typeface="Arial"/>
              <a:buNone/>
            </a:pPr>
            <a:endParaRPr sz="7500" b="0" i="0" u="none" strike="noStrike" cap="none">
              <a:solidFill>
                <a:schemeClr val="dk1"/>
              </a:solidFill>
              <a:latin typeface="Calibri"/>
              <a:ea typeface="Calibri"/>
              <a:cs typeface="Calibri"/>
              <a:sym typeface="Calibri"/>
            </a:endParaRPr>
          </a:p>
        </p:txBody>
      </p:sp>
      <p:sp>
        <p:nvSpPr>
          <p:cNvPr id="299" name="Google Shape;299;p10"/>
          <p:cNvSpPr txBox="1"/>
          <p:nvPr/>
        </p:nvSpPr>
        <p:spPr>
          <a:xfrm>
            <a:off x="1947788" y="1760615"/>
            <a:ext cx="8296500" cy="831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a:solidFill>
                  <a:schemeClr val="dk1"/>
                </a:solidFill>
                <a:latin typeface="Verdana"/>
                <a:ea typeface="Verdana"/>
                <a:cs typeface="Verdana"/>
                <a:sym typeface="Verdana"/>
              </a:rPr>
              <a:t>Technological development and innovations, automation and </a:t>
            </a:r>
            <a:r>
              <a:rPr lang="en-US" sz="1200" b="0" i="0" u="none" strike="noStrike" cap="none" dirty="0" err="1">
                <a:solidFill>
                  <a:schemeClr val="dk1"/>
                </a:solidFill>
                <a:latin typeface="Verdana"/>
                <a:ea typeface="Verdana"/>
                <a:cs typeface="Verdana"/>
                <a:sym typeface="Verdana"/>
              </a:rPr>
              <a:t>digitalisation</a:t>
            </a:r>
            <a:r>
              <a:rPr lang="en-US" sz="1200" b="0" i="0" u="none" strike="noStrike" cap="none" dirty="0">
                <a:solidFill>
                  <a:schemeClr val="dk1"/>
                </a:solidFill>
                <a:latin typeface="Verdana"/>
                <a:ea typeface="Verdana"/>
                <a:cs typeface="Verdana"/>
                <a:sym typeface="Verdana"/>
              </a:rPr>
              <a:t> are related to structural transformations in industries, change in the characteristics of professions, the emergence of new professions, and change in the way people communicate. The development of technologies is becoming an inseparable part of the evolution of education. </a:t>
            </a:r>
            <a:endParaRPr sz="1200" b="0" i="0" u="none" strike="noStrike" cap="none" dirty="0">
              <a:solidFill>
                <a:schemeClr val="dk1"/>
              </a:solidFill>
              <a:latin typeface="Verdana"/>
              <a:ea typeface="Verdana"/>
              <a:cs typeface="Verdana"/>
              <a:sym typeface="Verdana"/>
            </a:endParaRPr>
          </a:p>
        </p:txBody>
      </p:sp>
      <p:pic>
        <p:nvPicPr>
          <p:cNvPr id="300" name="Google Shape;300;p10"/>
          <p:cNvPicPr preferRelativeResize="0"/>
          <p:nvPr/>
        </p:nvPicPr>
        <p:blipFill rotWithShape="1">
          <a:blip r:embed="rId3">
            <a:alphaModFix/>
          </a:blip>
          <a:srcRect/>
          <a:stretch/>
        </p:blipFill>
        <p:spPr>
          <a:xfrm>
            <a:off x="1569474" y="3223176"/>
            <a:ext cx="3569677" cy="3276567"/>
          </a:xfrm>
          <a:prstGeom prst="rect">
            <a:avLst/>
          </a:prstGeom>
          <a:noFill/>
          <a:ln>
            <a:noFill/>
          </a:ln>
        </p:spPr>
      </p:pic>
      <p:pic>
        <p:nvPicPr>
          <p:cNvPr id="301" name="Google Shape;301;p10"/>
          <p:cNvPicPr preferRelativeResize="0"/>
          <p:nvPr/>
        </p:nvPicPr>
        <p:blipFill rotWithShape="1">
          <a:blip r:embed="rId4">
            <a:alphaModFix/>
          </a:blip>
          <a:srcRect/>
          <a:stretch/>
        </p:blipFill>
        <p:spPr>
          <a:xfrm>
            <a:off x="6650605" y="3349818"/>
            <a:ext cx="4038738" cy="3023285"/>
          </a:xfrm>
          <a:prstGeom prst="rect">
            <a:avLst/>
          </a:prstGeom>
          <a:noFill/>
          <a:ln>
            <a:noFill/>
          </a:ln>
        </p:spPr>
      </p:pic>
      <p:sp>
        <p:nvSpPr>
          <p:cNvPr id="9" name="Google Shape;289;p3"/>
          <p:cNvSpPr txBox="1">
            <a:spLocks noGrp="1"/>
          </p:cNvSpPr>
          <p:nvPr>
            <p:ph type="ctrTitle"/>
          </p:nvPr>
        </p:nvSpPr>
        <p:spPr>
          <a:xfrm>
            <a:off x="1448972" y="480650"/>
            <a:ext cx="9219028" cy="1151201"/>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br>
              <a:rPr lang="en-US" sz="6600" b="0" dirty="0"/>
            </a:br>
            <a:r>
              <a:rPr lang="en-US" sz="4000" b="0" dirty="0">
                <a:solidFill>
                  <a:schemeClr val="bg1"/>
                </a:solidFill>
                <a:effectLst/>
                <a:latin typeface="Verdana"/>
                <a:ea typeface="Verdana"/>
                <a:cs typeface="Verdana"/>
                <a:sym typeface="Verdana"/>
              </a:rPr>
              <a:t>‘</a:t>
            </a:r>
            <a:r>
              <a:rPr lang="en-US" sz="4000" b="0" dirty="0" err="1">
                <a:solidFill>
                  <a:schemeClr val="bg1"/>
                </a:solidFill>
                <a:effectLst/>
                <a:latin typeface="Verdana"/>
                <a:ea typeface="Verdana"/>
                <a:cs typeface="Verdana"/>
                <a:sym typeface="Verdana"/>
              </a:rPr>
              <a:t>Hristo</a:t>
            </a:r>
            <a:r>
              <a:rPr lang="en-US" sz="4000" b="0" dirty="0">
                <a:solidFill>
                  <a:schemeClr val="bg1"/>
                </a:solidFill>
                <a:effectLst/>
                <a:latin typeface="Verdana"/>
                <a:ea typeface="Verdana"/>
                <a:cs typeface="Verdana"/>
                <a:sym typeface="Verdana"/>
              </a:rPr>
              <a:t> </a:t>
            </a:r>
            <a:r>
              <a:rPr lang="en-US" sz="4000" b="0" dirty="0" err="1">
                <a:solidFill>
                  <a:schemeClr val="bg1"/>
                </a:solidFill>
                <a:effectLst/>
                <a:latin typeface="Verdana"/>
                <a:ea typeface="Verdana"/>
                <a:cs typeface="Verdana"/>
                <a:sym typeface="Verdana"/>
              </a:rPr>
              <a:t>Botev</a:t>
            </a:r>
            <a:r>
              <a:rPr lang="en-US" sz="4000" b="0" dirty="0">
                <a:solidFill>
                  <a:schemeClr val="bg1"/>
                </a:solidFill>
                <a:effectLst/>
                <a:latin typeface="Verdana"/>
                <a:ea typeface="Verdana"/>
                <a:cs typeface="Verdana"/>
                <a:sym typeface="Verdana"/>
              </a:rPr>
              <a:t>’ Vocational School of Interior Architecture and Woodworking</a:t>
            </a:r>
            <a:endParaRPr sz="4000" b="0" dirty="0">
              <a:solidFill>
                <a:schemeClr val="bg1"/>
              </a:solidFill>
              <a:effectLst/>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11" name="Google Shape;311;p6"/>
          <p:cNvSpPr txBox="1">
            <a:spLocks noGrp="1"/>
          </p:cNvSpPr>
          <p:nvPr>
            <p:ph type="title"/>
          </p:nvPr>
        </p:nvSpPr>
        <p:spPr>
          <a:xfrm>
            <a:off x="1524000" y="711651"/>
            <a:ext cx="9144000" cy="8052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br>
              <a:rPr lang="en-US" sz="6600" b="1" dirty="0"/>
            </a:br>
            <a:r>
              <a:rPr lang="en-US" sz="4000" dirty="0">
                <a:solidFill>
                  <a:schemeClr val="tx1"/>
                </a:solidFill>
                <a:latin typeface="Verdana" pitchFamily="34" charset="0"/>
                <a:ea typeface="Verdana" pitchFamily="34" charset="0"/>
              </a:rPr>
              <a:t>CNC router </a:t>
            </a:r>
            <a:endParaRPr sz="4000" dirty="0">
              <a:solidFill>
                <a:schemeClr val="tx1"/>
              </a:solidFill>
              <a:latin typeface="Verdana" pitchFamily="34" charset="0"/>
              <a:ea typeface="Verdana" pitchFamily="34" charset="0"/>
            </a:endParaRPr>
          </a:p>
        </p:txBody>
      </p:sp>
      <p:sp>
        <p:nvSpPr>
          <p:cNvPr id="306" name="Google Shape;306;p6"/>
          <p:cNvSpPr txBox="1">
            <a:spLocks noGrp="1"/>
          </p:cNvSpPr>
          <p:nvPr>
            <p:ph idx="1"/>
          </p:nvPr>
        </p:nvSpPr>
        <p:spPr>
          <a:xfrm>
            <a:off x="838200" y="1825625"/>
            <a:ext cx="10515600" cy="1040700"/>
          </a:xfrm>
          <a:prstGeom prst="rect">
            <a:avLst/>
          </a:prstGeom>
          <a:noFill/>
          <a:ln w="9525" cap="flat" cmpd="sng">
            <a:solidFill>
              <a:schemeClr val="lt1"/>
            </a:solidFill>
            <a:prstDash val="solid"/>
            <a:round/>
            <a:headEnd type="none" w="sm" len="sm"/>
            <a:tailEnd type="none" w="sm" len="sm"/>
          </a:ln>
        </p:spPr>
        <p:txBody>
          <a:bodyPr spcFirstLastPara="1" wrap="square" lIns="91425" tIns="45700" rIns="91425" bIns="45700" anchor="t" anchorCtr="0">
            <a:normAutofit/>
          </a:bodyPr>
          <a:lstStyle/>
          <a:p>
            <a:pPr marL="457200" lvl="0" indent="0" algn="ctr" rtl="0">
              <a:lnSpc>
                <a:spcPct val="90000"/>
              </a:lnSpc>
              <a:spcBef>
                <a:spcPts val="0"/>
              </a:spcBef>
              <a:spcAft>
                <a:spcPts val="0"/>
              </a:spcAft>
              <a:buNone/>
            </a:pPr>
            <a:r>
              <a:rPr lang="en-US" sz="1200" dirty="0">
                <a:latin typeface="Verdana"/>
                <a:ea typeface="Verdana"/>
                <a:cs typeface="Verdana"/>
                <a:sym typeface="Verdana"/>
              </a:rPr>
              <a:t>A little more than a year ago our school equipped a new workshop with the most modern machines thanks to the support of the Swiss project for the introduction of dual education “DOMINO”. Our students already know perfectly well how to work with the CNC router for processing complex products. It is a practical engraving device, as the entire computational work is performed by a computer. Propulsion is done on three axes with stepper motors, operated by micro-stepping controllers. A compressor and auxiliary power tools were also purchased using the project funds. </a:t>
            </a:r>
            <a:endParaRPr sz="1200" dirty="0">
              <a:latin typeface="Verdana"/>
              <a:ea typeface="Verdana"/>
              <a:cs typeface="Verdana"/>
              <a:sym typeface="Verdana"/>
            </a:endParaRPr>
          </a:p>
        </p:txBody>
      </p:sp>
      <p:pic>
        <p:nvPicPr>
          <p:cNvPr id="307" name="Google Shape;307;p6"/>
          <p:cNvPicPr preferRelativeResize="0"/>
          <p:nvPr/>
        </p:nvPicPr>
        <p:blipFill rotWithShape="1">
          <a:blip r:embed="rId3">
            <a:alphaModFix/>
          </a:blip>
          <a:srcRect/>
          <a:stretch/>
        </p:blipFill>
        <p:spPr>
          <a:xfrm>
            <a:off x="8598226" y="3645475"/>
            <a:ext cx="3494472" cy="3083025"/>
          </a:xfrm>
          <a:prstGeom prst="rect">
            <a:avLst/>
          </a:prstGeom>
          <a:noFill/>
          <a:ln>
            <a:noFill/>
          </a:ln>
        </p:spPr>
      </p:pic>
      <p:pic>
        <p:nvPicPr>
          <p:cNvPr id="308" name="Google Shape;308;p6"/>
          <p:cNvPicPr preferRelativeResize="0"/>
          <p:nvPr/>
        </p:nvPicPr>
        <p:blipFill rotWithShape="1">
          <a:blip r:embed="rId4">
            <a:alphaModFix/>
          </a:blip>
          <a:srcRect/>
          <a:stretch/>
        </p:blipFill>
        <p:spPr>
          <a:xfrm>
            <a:off x="5319387" y="3142576"/>
            <a:ext cx="2689451" cy="3585924"/>
          </a:xfrm>
          <a:prstGeom prst="rect">
            <a:avLst/>
          </a:prstGeom>
          <a:noFill/>
          <a:ln>
            <a:noFill/>
          </a:ln>
        </p:spPr>
      </p:pic>
      <p:pic>
        <p:nvPicPr>
          <p:cNvPr id="309" name="Google Shape;309;p6"/>
          <p:cNvPicPr preferRelativeResize="0"/>
          <p:nvPr/>
        </p:nvPicPr>
        <p:blipFill rotWithShape="1">
          <a:blip r:embed="rId5">
            <a:alphaModFix/>
          </a:blip>
          <a:srcRect/>
          <a:stretch/>
        </p:blipFill>
        <p:spPr>
          <a:xfrm>
            <a:off x="1124688" y="6016400"/>
            <a:ext cx="3100099" cy="841600"/>
          </a:xfrm>
          <a:prstGeom prst="rect">
            <a:avLst/>
          </a:prstGeom>
          <a:noFill/>
          <a:ln>
            <a:noFill/>
          </a:ln>
        </p:spPr>
      </p:pic>
      <p:pic>
        <p:nvPicPr>
          <p:cNvPr id="310" name="Google Shape;310;p6"/>
          <p:cNvPicPr preferRelativeResize="0"/>
          <p:nvPr/>
        </p:nvPicPr>
        <p:blipFill>
          <a:blip r:embed="rId6">
            <a:alphaModFix/>
          </a:blip>
          <a:stretch>
            <a:fillRect/>
          </a:stretch>
        </p:blipFill>
        <p:spPr>
          <a:xfrm>
            <a:off x="294351" y="2754375"/>
            <a:ext cx="4435652" cy="33267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sz="3600" dirty="0">
                <a:solidFill>
                  <a:schemeClr val="tx1"/>
                </a:solidFill>
                <a:latin typeface="Verdana" pitchFamily="34" charset="0"/>
                <a:ea typeface="Verdana" pitchFamily="34" charset="0"/>
              </a:rPr>
              <a:t>3D printer</a:t>
            </a:r>
            <a:endParaRPr sz="3600" dirty="0">
              <a:solidFill>
                <a:schemeClr val="tx1"/>
              </a:solidFill>
              <a:latin typeface="Verdana" pitchFamily="34" charset="0"/>
              <a:ea typeface="Verdana" pitchFamily="34" charset="0"/>
            </a:endParaRPr>
          </a:p>
        </p:txBody>
      </p:sp>
      <p:sp>
        <p:nvSpPr>
          <p:cNvPr id="317" name="Google Shape;317;p7"/>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457200" lvl="0" indent="0" algn="ctr" rtl="0">
              <a:lnSpc>
                <a:spcPct val="90000"/>
              </a:lnSpc>
              <a:spcBef>
                <a:spcPts val="0"/>
              </a:spcBef>
              <a:spcAft>
                <a:spcPts val="0"/>
              </a:spcAft>
              <a:buNone/>
            </a:pPr>
            <a:r>
              <a:rPr lang="en-US" sz="1200" dirty="0">
                <a:latin typeface="Verdana"/>
                <a:ea typeface="Verdana"/>
                <a:cs typeface="Verdana"/>
                <a:sym typeface="Verdana"/>
              </a:rPr>
              <a:t>Over the last decade the 3D printing industry is experiencing a constant growth and it is used more widely in industry. The school decided to modernize its classrooms and so we applied for the “Project for support of the dual system of education” –now state-of-the-art 3D printers have filled our training workshops. </a:t>
            </a:r>
            <a:endParaRPr sz="1200" dirty="0">
              <a:latin typeface="Verdana"/>
              <a:ea typeface="Verdana"/>
              <a:cs typeface="Verdana"/>
              <a:sym typeface="Verdana"/>
            </a:endParaRPr>
          </a:p>
        </p:txBody>
      </p:sp>
      <p:pic>
        <p:nvPicPr>
          <p:cNvPr id="318" name="Google Shape;318;p7"/>
          <p:cNvPicPr preferRelativeResize="0"/>
          <p:nvPr/>
        </p:nvPicPr>
        <p:blipFill rotWithShape="1">
          <a:blip r:embed="rId3">
            <a:alphaModFix/>
          </a:blip>
          <a:srcRect/>
          <a:stretch/>
        </p:blipFill>
        <p:spPr>
          <a:xfrm>
            <a:off x="838200" y="2756096"/>
            <a:ext cx="4561156" cy="3420867"/>
          </a:xfrm>
          <a:prstGeom prst="rect">
            <a:avLst/>
          </a:prstGeom>
          <a:noFill/>
          <a:ln>
            <a:noFill/>
          </a:ln>
        </p:spPr>
      </p:pic>
      <p:pic>
        <p:nvPicPr>
          <p:cNvPr id="319" name="Google Shape;319;p7"/>
          <p:cNvPicPr preferRelativeResize="0"/>
          <p:nvPr/>
        </p:nvPicPr>
        <p:blipFill rotWithShape="1">
          <a:blip r:embed="rId4">
            <a:alphaModFix/>
          </a:blip>
          <a:srcRect/>
          <a:stretch/>
        </p:blipFill>
        <p:spPr>
          <a:xfrm>
            <a:off x="5731705" y="2890838"/>
            <a:ext cx="5905500" cy="32861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8"/>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sz="3600" dirty="0">
                <a:solidFill>
                  <a:schemeClr val="tx1"/>
                </a:solidFill>
                <a:latin typeface="Verdana" pitchFamily="34" charset="0"/>
                <a:ea typeface="Verdana" pitchFamily="34" charset="0"/>
              </a:rPr>
              <a:t>3D printer</a:t>
            </a:r>
            <a:endParaRPr sz="3600" dirty="0">
              <a:solidFill>
                <a:schemeClr val="tx1"/>
              </a:solidFill>
              <a:latin typeface="Verdana" pitchFamily="34" charset="0"/>
              <a:ea typeface="Verdana" pitchFamily="34" charset="0"/>
            </a:endParaRPr>
          </a:p>
        </p:txBody>
      </p:sp>
      <p:sp>
        <p:nvSpPr>
          <p:cNvPr id="325" name="Google Shape;325;p8"/>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457200" lvl="0" indent="0" algn="ctr" rtl="0">
              <a:lnSpc>
                <a:spcPct val="90000"/>
              </a:lnSpc>
              <a:spcBef>
                <a:spcPts val="0"/>
              </a:spcBef>
              <a:spcAft>
                <a:spcPts val="0"/>
              </a:spcAft>
              <a:buNone/>
            </a:pPr>
            <a:r>
              <a:rPr lang="en-US" sz="1200" dirty="0">
                <a:latin typeface="Verdana"/>
                <a:ea typeface="Verdana"/>
                <a:cs typeface="Verdana"/>
                <a:sym typeface="Verdana"/>
              </a:rPr>
              <a:t>The three printers are making training more attractive for the students in the specialties of ‘Interior Design’, ‘</a:t>
            </a:r>
            <a:r>
              <a:rPr lang="en-US" sz="1200" dirty="0" err="1">
                <a:latin typeface="Verdana"/>
                <a:ea typeface="Verdana"/>
                <a:cs typeface="Verdana"/>
                <a:sym typeface="Verdana"/>
              </a:rPr>
              <a:t>Polygrapgy</a:t>
            </a:r>
            <a:r>
              <a:rPr lang="en-US" sz="1200" dirty="0">
                <a:latin typeface="Verdana"/>
                <a:ea typeface="Verdana"/>
                <a:cs typeface="Verdana"/>
                <a:sym typeface="Verdana"/>
              </a:rPr>
              <a:t>’, ‘Furniture Manufacture’, and ‘Restoration of Stylish Furniture and Joinery’. It is important for our students to keep pace with modern production trends in order to easily adapt to the conditions in the companies where they train and practice. Using the printers, the students make projects for furnishing rooms, they design furniture, create models and make plans. The future specialists in Polygraphy, Interior Design, Furniture Manufacture, and Restoration of Stylish Furniture and Joinery are very enthusiastic about the new acquisition. </a:t>
            </a:r>
            <a:endParaRPr sz="1200" dirty="0">
              <a:latin typeface="Verdana"/>
              <a:ea typeface="Verdana"/>
              <a:cs typeface="Verdana"/>
              <a:sym typeface="Verdana"/>
            </a:endParaRPr>
          </a:p>
        </p:txBody>
      </p:sp>
      <p:pic>
        <p:nvPicPr>
          <p:cNvPr id="326" name="Google Shape;326;p8"/>
          <p:cNvPicPr preferRelativeResize="0"/>
          <p:nvPr/>
        </p:nvPicPr>
        <p:blipFill rotWithShape="1">
          <a:blip r:embed="rId3">
            <a:alphaModFix/>
          </a:blip>
          <a:srcRect/>
          <a:stretch/>
        </p:blipFill>
        <p:spPr>
          <a:xfrm>
            <a:off x="1139791" y="3445845"/>
            <a:ext cx="4067476" cy="2959108"/>
          </a:xfrm>
          <a:prstGeom prst="rect">
            <a:avLst/>
          </a:prstGeom>
          <a:noFill/>
          <a:ln>
            <a:noFill/>
          </a:ln>
        </p:spPr>
      </p:pic>
      <p:pic>
        <p:nvPicPr>
          <p:cNvPr id="327" name="Google Shape;327;p8"/>
          <p:cNvPicPr preferRelativeResize="0"/>
          <p:nvPr/>
        </p:nvPicPr>
        <p:blipFill rotWithShape="1">
          <a:blip r:embed="rId4">
            <a:alphaModFix/>
          </a:blip>
          <a:srcRect/>
          <a:stretch/>
        </p:blipFill>
        <p:spPr>
          <a:xfrm>
            <a:off x="6731267" y="3445845"/>
            <a:ext cx="4077903" cy="29591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5"/>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400"/>
              <a:buFont typeface="Calibri"/>
              <a:buNone/>
            </a:pPr>
            <a:r>
              <a:rPr lang="en-US" sz="3600" dirty="0">
                <a:solidFill>
                  <a:schemeClr val="tx1"/>
                </a:solidFill>
                <a:latin typeface="Verdana" pitchFamily="34" charset="0"/>
                <a:ea typeface="Verdana" pitchFamily="34" charset="0"/>
              </a:rPr>
              <a:t>Laser engraving machine</a:t>
            </a:r>
            <a:endParaRPr sz="3600" dirty="0">
              <a:solidFill>
                <a:schemeClr val="tx1"/>
              </a:solidFill>
              <a:latin typeface="Verdana" pitchFamily="34" charset="0"/>
              <a:ea typeface="Verdana" pitchFamily="34" charset="0"/>
            </a:endParaRPr>
          </a:p>
        </p:txBody>
      </p:sp>
      <p:sp>
        <p:nvSpPr>
          <p:cNvPr id="333" name="Google Shape;333;p5"/>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457200" lvl="0" indent="0" algn="ctr" rtl="0">
              <a:lnSpc>
                <a:spcPct val="100000"/>
              </a:lnSpc>
              <a:spcBef>
                <a:spcPts val="0"/>
              </a:spcBef>
              <a:spcAft>
                <a:spcPts val="0"/>
              </a:spcAft>
              <a:buNone/>
            </a:pPr>
            <a:r>
              <a:rPr lang="en-US" sz="1200" dirty="0">
                <a:solidFill>
                  <a:srgbClr val="000000"/>
                </a:solidFill>
                <a:latin typeface="Verdana"/>
                <a:ea typeface="Verdana"/>
                <a:cs typeface="Verdana"/>
                <a:sym typeface="Verdana"/>
              </a:rPr>
              <a:t>The school has a laser which students use to make engravings on wood, metal, and plastic.</a:t>
            </a:r>
          </a:p>
          <a:p>
            <a:pPr marL="457200" lvl="0" indent="0" algn="ctr" rtl="0">
              <a:lnSpc>
                <a:spcPct val="100000"/>
              </a:lnSpc>
              <a:spcBef>
                <a:spcPts val="0"/>
              </a:spcBef>
              <a:spcAft>
                <a:spcPts val="0"/>
              </a:spcAft>
              <a:buNone/>
            </a:pPr>
            <a:endParaRPr lang="en-US" sz="1200" dirty="0">
              <a:solidFill>
                <a:srgbClr val="000000"/>
              </a:solidFill>
              <a:latin typeface="Verdana"/>
              <a:ea typeface="Verdana"/>
              <a:cs typeface="Verdana"/>
              <a:sym typeface="Verdana"/>
            </a:endParaRPr>
          </a:p>
          <a:p>
            <a:pPr marL="228600" lvl="0" indent="-50800" algn="l" rtl="0">
              <a:lnSpc>
                <a:spcPct val="90000"/>
              </a:lnSpc>
              <a:spcBef>
                <a:spcPts val="1000"/>
              </a:spcBef>
              <a:spcAft>
                <a:spcPts val="0"/>
              </a:spcAft>
              <a:buClr>
                <a:schemeClr val="dk1"/>
              </a:buClr>
              <a:buSzPts val="2800"/>
              <a:buNone/>
            </a:pPr>
            <a:endParaRPr dirty="0"/>
          </a:p>
        </p:txBody>
      </p:sp>
      <p:pic>
        <p:nvPicPr>
          <p:cNvPr id="334" name="Google Shape;334;p5"/>
          <p:cNvPicPr preferRelativeResize="0"/>
          <p:nvPr/>
        </p:nvPicPr>
        <p:blipFill>
          <a:blip r:embed="rId3">
            <a:alphaModFix/>
          </a:blip>
          <a:stretch>
            <a:fillRect/>
          </a:stretch>
        </p:blipFill>
        <p:spPr>
          <a:xfrm>
            <a:off x="845814" y="2437650"/>
            <a:ext cx="4985752" cy="3739326"/>
          </a:xfrm>
          <a:prstGeom prst="rect">
            <a:avLst/>
          </a:prstGeom>
          <a:noFill/>
          <a:ln>
            <a:noFill/>
          </a:ln>
        </p:spPr>
      </p:pic>
      <p:pic>
        <p:nvPicPr>
          <p:cNvPr id="335" name="Google Shape;335;p5"/>
          <p:cNvPicPr preferRelativeResize="0"/>
          <p:nvPr/>
        </p:nvPicPr>
        <p:blipFill>
          <a:blip r:embed="rId4">
            <a:alphaModFix/>
          </a:blip>
          <a:stretch>
            <a:fillRect/>
          </a:stretch>
        </p:blipFill>
        <p:spPr>
          <a:xfrm>
            <a:off x="6648523" y="2186963"/>
            <a:ext cx="3424876" cy="42407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9"/>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sz="3600" dirty="0">
                <a:solidFill>
                  <a:schemeClr val="tx1"/>
                </a:solidFill>
                <a:latin typeface="Verdana" pitchFamily="34" charset="0"/>
                <a:ea typeface="Verdana" pitchFamily="34" charset="0"/>
              </a:rPr>
              <a:t>Computer classrooms</a:t>
            </a:r>
            <a:endParaRPr sz="3600" dirty="0">
              <a:solidFill>
                <a:schemeClr val="tx1"/>
              </a:solidFill>
              <a:latin typeface="Verdana" pitchFamily="34" charset="0"/>
              <a:ea typeface="Verdana" pitchFamily="34" charset="0"/>
            </a:endParaRPr>
          </a:p>
        </p:txBody>
      </p:sp>
      <p:sp>
        <p:nvSpPr>
          <p:cNvPr id="341" name="Google Shape;341;p9"/>
          <p:cNvSpPr txBox="1">
            <a:spLocks noGrp="1"/>
          </p:cNvSpPr>
          <p:nvPr>
            <p:ph idx="1"/>
          </p:nvPr>
        </p:nvSpPr>
        <p:spPr>
          <a:prstGeom prst="rect">
            <a:avLst/>
          </a:prstGeom>
          <a:noFill/>
          <a:ln>
            <a:noFill/>
          </a:ln>
        </p:spPr>
        <p:txBody>
          <a:bodyPr spcFirstLastPara="1" wrap="square" lIns="91425" tIns="45700" rIns="91425" bIns="45700" anchor="t" anchorCtr="0">
            <a:normAutofit/>
          </a:bodyPr>
          <a:lstStyle/>
          <a:p>
            <a:pPr marL="457200" lvl="0" indent="0" algn="ctr" rtl="0">
              <a:lnSpc>
                <a:spcPct val="90000"/>
              </a:lnSpc>
              <a:spcBef>
                <a:spcPts val="0"/>
              </a:spcBef>
              <a:spcAft>
                <a:spcPts val="0"/>
              </a:spcAft>
              <a:buNone/>
            </a:pPr>
            <a:r>
              <a:rPr lang="en-US" sz="1200" dirty="0">
                <a:latin typeface="Verdana"/>
                <a:ea typeface="Verdana"/>
                <a:cs typeface="Verdana"/>
                <a:sym typeface="Verdana"/>
              </a:rPr>
              <a:t>The school also has computer classrooms with the necessary equipment and software products. With their help the students prepare projects in a digital environment, which develops their technical skills.</a:t>
            </a:r>
            <a:endParaRPr dirty="0"/>
          </a:p>
        </p:txBody>
      </p:sp>
      <p:pic>
        <p:nvPicPr>
          <p:cNvPr id="342" name="Google Shape;342;p9"/>
          <p:cNvPicPr preferRelativeResize="0"/>
          <p:nvPr/>
        </p:nvPicPr>
        <p:blipFill rotWithShape="1">
          <a:blip r:embed="rId3">
            <a:alphaModFix/>
          </a:blip>
          <a:srcRect/>
          <a:stretch/>
        </p:blipFill>
        <p:spPr>
          <a:xfrm>
            <a:off x="684259" y="2785490"/>
            <a:ext cx="5195500" cy="3413625"/>
          </a:xfrm>
          <a:prstGeom prst="rect">
            <a:avLst/>
          </a:prstGeom>
          <a:noFill/>
          <a:ln>
            <a:noFill/>
          </a:ln>
        </p:spPr>
      </p:pic>
      <p:pic>
        <p:nvPicPr>
          <p:cNvPr id="343" name="Google Shape;343;p9"/>
          <p:cNvPicPr preferRelativeResize="0"/>
          <p:nvPr/>
        </p:nvPicPr>
        <p:blipFill rotWithShape="1">
          <a:blip r:embed="rId4">
            <a:alphaModFix/>
          </a:blip>
          <a:srcRect/>
          <a:stretch/>
        </p:blipFill>
        <p:spPr>
          <a:xfrm>
            <a:off x="5879759" y="2785490"/>
            <a:ext cx="6122944" cy="3413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9" name="Google Shape;349;gd7f77b474a_0_0"/>
          <p:cNvSpPr txBox="1">
            <a:spLocks noGrp="1"/>
          </p:cNvSpPr>
          <p:nvPr>
            <p:ph idx="1"/>
          </p:nvPr>
        </p:nvSpPr>
        <p:spPr>
          <a:xfrm>
            <a:off x="609600" y="1366786"/>
            <a:ext cx="10972800" cy="4957813"/>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1000"/>
              </a:spcBef>
              <a:spcAft>
                <a:spcPts val="0"/>
              </a:spcAft>
              <a:buSzPts val="1800"/>
              <a:buNone/>
            </a:pPr>
            <a:r>
              <a:rPr lang="en-US" sz="1200" dirty="0">
                <a:latin typeface="Verdana"/>
                <a:ea typeface="Verdana"/>
                <a:cs typeface="Verdana"/>
                <a:sym typeface="Verdana"/>
              </a:rPr>
              <a:t>The management and the entire staff of ‘</a:t>
            </a:r>
            <a:r>
              <a:rPr lang="en-US" sz="1200" dirty="0" err="1">
                <a:latin typeface="Verdana"/>
                <a:ea typeface="Verdana"/>
                <a:cs typeface="Verdana"/>
                <a:sym typeface="Verdana"/>
              </a:rPr>
              <a:t>Hristo</a:t>
            </a:r>
            <a:r>
              <a:rPr lang="en-US" sz="1200" dirty="0">
                <a:latin typeface="Verdana"/>
                <a:ea typeface="Verdana"/>
                <a:cs typeface="Verdana"/>
                <a:sym typeface="Verdana"/>
              </a:rPr>
              <a:t> </a:t>
            </a:r>
            <a:r>
              <a:rPr lang="en-US" sz="1200" dirty="0" err="1">
                <a:latin typeface="Verdana"/>
                <a:ea typeface="Verdana"/>
                <a:cs typeface="Verdana"/>
                <a:sym typeface="Verdana"/>
              </a:rPr>
              <a:t>Botev</a:t>
            </a:r>
            <a:r>
              <a:rPr lang="en-US" sz="1200" dirty="0">
                <a:latin typeface="Verdana"/>
                <a:ea typeface="Verdana"/>
                <a:cs typeface="Verdana"/>
                <a:sym typeface="Verdana"/>
              </a:rPr>
              <a:t>’ Vocational School of Interior Architecture and Woodworking firmly believe that it is essential to modernize and digitize education in order to respond to the needs of business.</a:t>
            </a:r>
            <a:endParaRPr sz="1200" dirty="0">
              <a:latin typeface="Verdana"/>
              <a:ea typeface="Verdana"/>
              <a:cs typeface="Verdana"/>
              <a:sym typeface="Verdana"/>
            </a:endParaRPr>
          </a:p>
        </p:txBody>
      </p:sp>
      <p:pic>
        <p:nvPicPr>
          <p:cNvPr id="350" name="Google Shape;350;gd7f77b474a_0_0" descr="C:\Users\ПГВАД\Desktop\pgvad-hristobotev_sgrada.jpg"/>
          <p:cNvPicPr preferRelativeResize="0"/>
          <p:nvPr/>
        </p:nvPicPr>
        <p:blipFill rotWithShape="1">
          <a:blip r:embed="rId3">
            <a:alphaModFix/>
          </a:blip>
          <a:srcRect/>
          <a:stretch/>
        </p:blipFill>
        <p:spPr>
          <a:xfrm>
            <a:off x="3009125" y="2518313"/>
            <a:ext cx="5772150" cy="3845750"/>
          </a:xfrm>
          <a:prstGeom prst="rect">
            <a:avLst/>
          </a:prstGeom>
          <a:noFill/>
          <a:ln>
            <a:noFill/>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4559</TotalTime>
  <Words>499</Words>
  <Application>Microsoft Office PowerPoint</Application>
  <PresentationFormat>Widescreen</PresentationFormat>
  <Paragraphs>21</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Verdana</vt:lpstr>
      <vt:lpstr>Wingdings 2</vt:lpstr>
      <vt:lpstr>Calibri</vt:lpstr>
      <vt:lpstr>Constantia</vt:lpstr>
      <vt:lpstr>Arial</vt:lpstr>
      <vt:lpstr>Flow</vt:lpstr>
      <vt:lpstr>Digitalisation and innovations in education and science   Innovative vocational education </vt:lpstr>
      <vt:lpstr>  ‘Hristo Botev’ Vocational School of Interior Architecture and Woodworking</vt:lpstr>
      <vt:lpstr> ‘Hristo Botev’ Vocational School of Interior Architecture and Woodworking</vt:lpstr>
      <vt:lpstr> CNC router </vt:lpstr>
      <vt:lpstr>3D printer</vt:lpstr>
      <vt:lpstr>3D printer</vt:lpstr>
      <vt:lpstr>Laser engraving machine</vt:lpstr>
      <vt:lpstr>Computer classrooms</vt:lpstr>
      <vt:lpstr>PowerPoint Presentation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Дигитализация и иновации в образованието и науката   Иновативно професионално образование</dc:title>
  <dc:creator>Windows User</dc:creator>
  <cp:lastModifiedBy>user</cp:lastModifiedBy>
  <cp:revision>7</cp:revision>
  <dcterms:created xsi:type="dcterms:W3CDTF">2020-07-09T07:38:49Z</dcterms:created>
  <dcterms:modified xsi:type="dcterms:W3CDTF">2021-05-31T12:13:11Z</dcterms:modified>
</cp:coreProperties>
</file>