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85" r:id="rId2"/>
    <p:sldId id="288" r:id="rId3"/>
    <p:sldId id="294" r:id="rId4"/>
    <p:sldId id="291" r:id="rId5"/>
    <p:sldId id="292" r:id="rId6"/>
    <p:sldId id="298" r:id="rId7"/>
    <p:sldId id="289" r:id="rId8"/>
    <p:sldId id="293" r:id="rId9"/>
    <p:sldId id="270" r:id="rId10"/>
    <p:sldId id="281" r:id="rId11"/>
    <p:sldId id="296" r:id="rId12"/>
    <p:sldId id="28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617"/>
    <a:srgbClr val="660033"/>
    <a:srgbClr val="2E3192"/>
    <a:srgbClr val="A8003C"/>
    <a:srgbClr val="00B2CA"/>
    <a:srgbClr val="AC7F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B8622-6593-49F0-8A02-FC169B4456C1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0A30A-659C-4375-B6DA-C268BB4DEE8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29023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d579c93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d579c93f2_0_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5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" name="Google Shape;1407;g510135c234_5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08" name="Google Shape;1408;g510135c234_5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59801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g510135c234_14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g510135c234_14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2564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6b0405272c_13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g6b0405272c_13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32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185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05594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4831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1"/>
          <p:cNvSpPr txBox="1">
            <a:spLocks noGrp="1"/>
          </p:cNvSpPr>
          <p:nvPr>
            <p:ph type="title"/>
          </p:nvPr>
        </p:nvSpPr>
        <p:spPr>
          <a:xfrm>
            <a:off x="311701" y="593368"/>
            <a:ext cx="8520598" cy="76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5" name="Google Shape;285;p51"/>
          <p:cNvSpPr txBox="1">
            <a:spLocks noGrp="1"/>
          </p:cNvSpPr>
          <p:nvPr>
            <p:ph type="body" idx="1"/>
          </p:nvPr>
        </p:nvSpPr>
        <p:spPr>
          <a:xfrm>
            <a:off x="311701" y="1536633"/>
            <a:ext cx="8520598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228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Arial"/>
              <a:buNone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Google Shape;286;p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729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4622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5233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329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02436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6465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3321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3323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7107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17B18-BF0E-4D38-9E26-878CE3218A4E}" type="datetimeFigureOut">
              <a:rPr lang="bg-BG" smtClean="0"/>
              <a:t>28.5.2021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B7448-AA11-4AEB-B742-A4900FD77D0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723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136478" y="3319678"/>
            <a:ext cx="945789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smtClean="0">
                <a:solidFill>
                  <a:srgbClr val="660033"/>
                </a:solidFill>
              </a:rPr>
              <a:t>ИНОВАТИВНИ </a:t>
            </a:r>
            <a:r>
              <a:rPr lang="en-US" sz="3200" b="1" dirty="0" smtClean="0">
                <a:solidFill>
                  <a:srgbClr val="660033"/>
                </a:solidFill>
              </a:rPr>
              <a:t>STEAM </a:t>
            </a:r>
            <a:r>
              <a:rPr lang="bg-BG" sz="3200" b="1" dirty="0" smtClean="0">
                <a:solidFill>
                  <a:srgbClr val="660033"/>
                </a:solidFill>
              </a:rPr>
              <a:t>ИНИЦИАТИВИ И ПРАКТИКИ</a:t>
            </a:r>
            <a:endParaRPr lang="bg-BG" dirty="0" smtClean="0">
              <a:solidFill>
                <a:srgbClr val="660033"/>
              </a:solidFill>
            </a:endParaRPr>
          </a:p>
          <a:p>
            <a:pPr algn="ctr"/>
            <a:r>
              <a:rPr lang="bg-BG" sz="2400" b="1" dirty="0" smtClean="0"/>
              <a:t>доц. д-р Галина Момчева</a:t>
            </a:r>
            <a:endParaRPr lang="bg-BG" sz="2400" b="1" dirty="0"/>
          </a:p>
          <a:p>
            <a:pPr algn="ctr"/>
            <a:r>
              <a:rPr lang="bg-BG" dirty="0" smtClean="0"/>
              <a:t>Ръководител Катедра Информатика</a:t>
            </a:r>
          </a:p>
          <a:p>
            <a:pPr algn="ctr"/>
            <a:r>
              <a:rPr lang="bg-BG" dirty="0" smtClean="0"/>
              <a:t>ВСУ „Черноризец Храбър“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2412242" y="1708842"/>
            <a:ext cx="67317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ДИГИТАЛИЗАЦИЯ И ИНОВАЦИИ В ОБРАЗОВАНИЕТО И </a:t>
            </a:r>
            <a:r>
              <a:rPr lang="ru-RU" sz="24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НАУКАТА</a:t>
            </a:r>
            <a:endParaRPr lang="en-US" sz="24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  <a:p>
            <a:r>
              <a:rPr lang="bg-BG" dirty="0" smtClean="0">
                <a:solidFill>
                  <a:srgbClr val="2E31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организиран от Община Варна</a:t>
            </a:r>
            <a:endParaRPr lang="en-US" dirty="0" smtClean="0">
              <a:solidFill>
                <a:srgbClr val="2E31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975" y="5330624"/>
            <a:ext cx="1787955" cy="12652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100748" y="6507680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12" name="Rectangle 11"/>
          <p:cNvSpPr/>
          <p:nvPr/>
        </p:nvSpPr>
        <p:spPr>
          <a:xfrm>
            <a:off x="310822" y="1524176"/>
            <a:ext cx="152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edfor.varna.bg</a:t>
            </a:r>
            <a:endParaRPr lang="bg-B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8" y="135481"/>
            <a:ext cx="6416614" cy="13691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7617984" y="114500"/>
            <a:ext cx="1253062" cy="149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1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2735"/>
            <a:ext cx="9144000" cy="6533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242132"/>
            <a:ext cx="9040039" cy="523220"/>
          </a:xfrm>
          <a:prstGeom prst="rect">
            <a:avLst/>
          </a:prstGeom>
          <a:solidFill>
            <a:srgbClr val="2E3192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IN SILICO LIFE SCIENCE, BIOMED </a:t>
            </a:r>
            <a:r>
              <a:rPr lang="bg-BG" sz="2800" dirty="0" smtClean="0">
                <a:solidFill>
                  <a:schemeClr val="bg1"/>
                </a:solidFill>
              </a:rPr>
              <a:t>- </a:t>
            </a:r>
            <a:r>
              <a:rPr lang="en-US" sz="2800" dirty="0" smtClean="0">
                <a:solidFill>
                  <a:schemeClr val="bg1"/>
                </a:solidFill>
              </a:rPr>
              <a:t>VARNA, QUANTERALL 2021</a:t>
            </a:r>
            <a:endParaRPr lang="bg-BG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7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3"/>
          <p:cNvSpPr/>
          <p:nvPr/>
        </p:nvSpPr>
        <p:spPr>
          <a:xfrm>
            <a:off x="6194096" y="1751724"/>
            <a:ext cx="2116083" cy="32231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8" name="Google Shape;348;p6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2" y="111061"/>
            <a:ext cx="8839195" cy="3053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63"/>
          <p:cNvPicPr preferRelativeResize="0"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5" y="3281762"/>
            <a:ext cx="9056525" cy="28066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903366" y="6205173"/>
            <a:ext cx="7327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*** 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 18-27, 2020; SOFIA; 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National Assembly</a:t>
            </a:r>
            <a:endParaRPr lang="bg-BG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498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2442" y="5148609"/>
            <a:ext cx="2260448" cy="9517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65356" y="1659084"/>
            <a:ext cx="319574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Assoc. Prof. Galina Momcheva, PhD</a:t>
            </a:r>
          </a:p>
          <a:p>
            <a:pPr algn="ctr"/>
            <a:r>
              <a:rPr lang="en-US" sz="1400" dirty="0"/>
              <a:t>Head of Computer Science </a:t>
            </a:r>
            <a:r>
              <a:rPr lang="en-US" sz="1400" dirty="0" smtClean="0"/>
              <a:t>Department </a:t>
            </a:r>
            <a:endParaRPr lang="en-US" sz="1400" dirty="0"/>
          </a:p>
          <a:p>
            <a:pPr algn="ctr"/>
            <a:r>
              <a:rPr lang="en-US" sz="1400" dirty="0" smtClean="0"/>
              <a:t>Varna </a:t>
            </a:r>
            <a:r>
              <a:rPr lang="en-US" sz="1400" dirty="0"/>
              <a:t>Free </a:t>
            </a:r>
            <a:r>
              <a:rPr lang="en-US" sz="1400" dirty="0" smtClean="0"/>
              <a:t>University</a:t>
            </a:r>
            <a:endParaRPr lang="bg-BG" sz="1400" dirty="0"/>
          </a:p>
          <a:p>
            <a:pPr algn="ctr"/>
            <a:r>
              <a:rPr lang="en-US" sz="1400" dirty="0" smtClean="0"/>
              <a:t>BioMed-Varna Co Founder/Manager</a:t>
            </a:r>
          </a:p>
          <a:p>
            <a:pPr algn="ctr"/>
            <a:r>
              <a:rPr lang="en-US" sz="1400" b="1" dirty="0" smtClean="0"/>
              <a:t>galina.momcheva@vfu.bg</a:t>
            </a:r>
            <a:endParaRPr lang="bg-BG" sz="1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69540" y="359650"/>
            <a:ext cx="1106064" cy="12600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49"/>
          <a:stretch/>
        </p:blipFill>
        <p:spPr>
          <a:xfrm>
            <a:off x="4399119" y="5957255"/>
            <a:ext cx="1062928" cy="6804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177423" y="3090622"/>
            <a:ext cx="945789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smtClean="0">
                <a:solidFill>
                  <a:srgbClr val="660033"/>
                </a:solidFill>
              </a:rPr>
              <a:t>ИНОВАТИВНИ </a:t>
            </a:r>
            <a:r>
              <a:rPr lang="en-US" sz="3200" b="1" dirty="0" smtClean="0">
                <a:solidFill>
                  <a:srgbClr val="660033"/>
                </a:solidFill>
              </a:rPr>
              <a:t>STEAM </a:t>
            </a:r>
            <a:r>
              <a:rPr lang="bg-BG" sz="3200" b="1" dirty="0" smtClean="0">
                <a:solidFill>
                  <a:srgbClr val="660033"/>
                </a:solidFill>
              </a:rPr>
              <a:t>ИНИЦИАТИВИ И ПРАКТИКИ</a:t>
            </a:r>
            <a:endParaRPr lang="bg-BG" dirty="0" smtClean="0">
              <a:solidFill>
                <a:srgbClr val="660033"/>
              </a:solidFill>
            </a:endParaRPr>
          </a:p>
          <a:p>
            <a:pPr algn="ctr"/>
            <a:endParaRPr lang="bg-BG" sz="2400" b="1" dirty="0" smtClean="0"/>
          </a:p>
          <a:p>
            <a:pPr algn="ctr"/>
            <a:r>
              <a:rPr lang="bg-BG" sz="2400" b="1" dirty="0" smtClean="0"/>
              <a:t>доц. д-р Галина Момчева</a:t>
            </a:r>
            <a:endParaRPr lang="bg-BG" sz="2400" b="1" dirty="0"/>
          </a:p>
          <a:p>
            <a:pPr algn="ctr"/>
            <a:r>
              <a:rPr lang="bg-BG" dirty="0" smtClean="0"/>
              <a:t>Ръководител Катедра Информатика</a:t>
            </a:r>
          </a:p>
          <a:p>
            <a:pPr algn="ctr"/>
            <a:r>
              <a:rPr lang="bg-BG" dirty="0" smtClean="0"/>
              <a:t>ВСУ „Черноризец Храбър“</a:t>
            </a:r>
            <a:endParaRPr lang="bg-BG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413" y="529764"/>
            <a:ext cx="1787955" cy="126525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08186" y="1706820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338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60" y="962660"/>
            <a:ext cx="8070022" cy="580727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ДИГИТАЛИЗАЦИЯ И ИНОВАЦИИ В ОБРАЗОВАНИЕТО И </a:t>
            </a:r>
            <a:r>
              <a:rPr lang="ru-RU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НАУКАТА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660033"/>
                </a:solidFill>
              </a:rPr>
              <a:t>ИНОВАТИВНИ </a:t>
            </a:r>
            <a:r>
              <a:rPr lang="en-US" sz="2400" b="1" dirty="0">
                <a:solidFill>
                  <a:srgbClr val="660033"/>
                </a:solidFill>
              </a:rPr>
              <a:t>STEAM </a:t>
            </a:r>
            <a:r>
              <a:rPr lang="bg-BG" sz="2400" b="1" dirty="0">
                <a:solidFill>
                  <a:srgbClr val="660033"/>
                </a:solidFill>
              </a:rPr>
              <a:t>ИНИЦИАТИВИ И ПРАКТИКИ</a:t>
            </a:r>
            <a:endParaRPr lang="bg-BG" sz="2400" dirty="0">
              <a:solidFill>
                <a:srgbClr val="660033"/>
              </a:solidFill>
            </a:endParaRPr>
          </a:p>
        </p:txBody>
      </p:sp>
      <p:pic>
        <p:nvPicPr>
          <p:cNvPr id="8" name="Picture 2" descr="http://www.cedefop.europa.eu/files/images/logo-skills-mismatch-480_2_edited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15854" y="4833979"/>
            <a:ext cx="1473151" cy="141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44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184580"/>
            <a:ext cx="9144005" cy="646440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0" y="1800072"/>
            <a:ext cx="9144000" cy="1247891"/>
          </a:xfrm>
          <a:prstGeom prst="rect">
            <a:avLst/>
          </a:prstGeom>
          <a:noFill/>
          <a:ln>
            <a:noFill/>
          </a:ln>
          <a:effectLst>
            <a:outerShdw dist="142875" dir="5879999" algn="bl" rotWithShape="0">
              <a:srgbClr val="AD2251"/>
            </a:outerShdw>
          </a:effectLst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bg-BG" sz="5474" dirty="0" smtClean="0">
                <a:solidFill>
                  <a:srgbClr val="3421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Oswald Regular"/>
                <a:cs typeface="Oswald Regular"/>
                <a:sym typeface="Oswald Regular"/>
              </a:rPr>
              <a:t>СЕРТИФИКАТ</a:t>
            </a:r>
            <a:endParaRPr sz="5474" dirty="0">
              <a:solidFill>
                <a:srgbClr val="3421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Oswald Regular"/>
              <a:cs typeface="Oswald Regular"/>
              <a:sym typeface="Oswald Regular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3124" y="4037935"/>
            <a:ext cx="5163323" cy="102507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383147" y="3861295"/>
            <a:ext cx="6377706" cy="144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369" b="1" dirty="0">
                <a:solidFill>
                  <a:srgbClr val="34205B"/>
                </a:solidFill>
                <a:latin typeface="Oswald"/>
                <a:ea typeface="Oswald"/>
                <a:cs typeface="Oswald"/>
                <a:sym typeface="Oswald"/>
              </a:rPr>
              <a:t>ЗА УЧАСТИЕ В ОБУЧЕНИЕТО</a:t>
            </a:r>
            <a:endParaRPr sz="1369" dirty="0"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705" y="602356"/>
            <a:ext cx="2102449" cy="93263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65242" y="6378709"/>
            <a:ext cx="7813519" cy="265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095" dirty="0">
                <a:solidFill>
                  <a:srgbClr val="FFFFFF"/>
                </a:solidFill>
                <a:ea typeface="Oswald"/>
                <a:cs typeface="Oswald"/>
                <a:sym typeface="Oswald"/>
              </a:rPr>
              <a:t>2019</a:t>
            </a:r>
            <a:endParaRPr sz="1095" dirty="0">
              <a:solidFill>
                <a:srgbClr val="FFFFFF"/>
              </a:solidFill>
              <a:ea typeface="Oswald"/>
              <a:cs typeface="Oswald"/>
              <a:sym typeface="Oswald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20817" y="5437315"/>
            <a:ext cx="2318225" cy="284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доц</a:t>
            </a:r>
            <a:r>
              <a:rPr lang="en-GB" sz="1204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. д-р </a:t>
            </a:r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Галина</a:t>
            </a:r>
            <a:r>
              <a:rPr lang="en-GB" sz="1204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 </a:t>
            </a:r>
            <a:r>
              <a:rPr lang="en-GB" sz="1204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Oswald"/>
                <a:cs typeface="Oswald"/>
                <a:sym typeface="Oswald"/>
              </a:rPr>
              <a:t>Момчева</a:t>
            </a:r>
            <a:endParaRPr sz="1204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Oswald"/>
              <a:cs typeface="Oswald"/>
              <a:sym typeface="Oswald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535977" y="2743271"/>
            <a:ext cx="8072046" cy="719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/>
            <a:r>
              <a:rPr lang="bg-BG" sz="3421" dirty="0">
                <a:solidFill>
                  <a:srgbClr val="AD2251"/>
                </a:solidFill>
                <a:latin typeface="Impact" panose="020B0806030902050204" pitchFamily="34" charset="0"/>
                <a:ea typeface="Oswald"/>
                <a:cs typeface="Oswald"/>
                <a:sym typeface="Oswald"/>
              </a:rPr>
              <a:t>Мануел Славов</a:t>
            </a:r>
            <a:endParaRPr sz="3421" dirty="0">
              <a:solidFill>
                <a:srgbClr val="AD2251"/>
              </a:solidFill>
              <a:latin typeface="Impact" panose="020B080603090205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64" name="Google Shape;64;p13"/>
          <p:cNvSpPr/>
          <p:nvPr/>
        </p:nvSpPr>
        <p:spPr>
          <a:xfrm flipV="1">
            <a:off x="2369199" y="4173987"/>
            <a:ext cx="5141905" cy="12511"/>
          </a:xfrm>
          <a:prstGeom prst="rect">
            <a:avLst/>
          </a:prstGeom>
          <a:solidFill>
            <a:srgbClr val="34215C"/>
          </a:solidFill>
          <a:ln>
            <a:noFill/>
          </a:ln>
        </p:spPr>
        <p:txBody>
          <a:bodyPr spcFirstLastPara="1" wrap="square" lIns="25019" tIns="25019" rIns="25019" bIns="25019" anchor="ctr" anchorCtr="0">
            <a:noAutofit/>
          </a:bodyPr>
          <a:lstStyle/>
          <a:p>
            <a:endParaRPr sz="493"/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949" y="2991037"/>
            <a:ext cx="1454250" cy="1789238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/>
        </p:nvSpPr>
        <p:spPr>
          <a:xfrm>
            <a:off x="1699553" y="5823147"/>
            <a:ext cx="5744894" cy="607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019" tIns="25019" rIns="25019" bIns="25019" anchor="t" anchorCtr="0">
            <a:noAutofit/>
          </a:bodyPr>
          <a:lstStyle/>
          <a:p>
            <a:pPr algn="ctr">
              <a:lnSpc>
                <a:spcPct val="106999"/>
              </a:lnSpc>
              <a:spcBef>
                <a:spcPts val="164"/>
              </a:spcBef>
            </a:pP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Образователен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проект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Варненски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свободен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университет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и</a:t>
            </a:r>
            <a:endParaRPr sz="985" b="1" dirty="0">
              <a:solidFill>
                <a:srgbClr val="4F2270"/>
              </a:solidFill>
              <a:ea typeface="Oswald"/>
              <a:cs typeface="Oswald"/>
              <a:sym typeface="Oswald"/>
            </a:endParaRPr>
          </a:p>
          <a:p>
            <a:pPr algn="ctr">
              <a:lnSpc>
                <a:spcPct val="106999"/>
              </a:lnSpc>
              <a:spcBef>
                <a:spcPts val="219"/>
              </a:spcBef>
              <a:spcAft>
                <a:spcPts val="219"/>
              </a:spcAft>
            </a:pP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Дирекция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„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Образование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и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младежки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дейности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“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Община</a:t>
            </a:r>
            <a:r>
              <a:rPr lang="en-GB" sz="985" b="1" dirty="0">
                <a:solidFill>
                  <a:srgbClr val="4F2270"/>
                </a:solidFill>
                <a:ea typeface="Oswald"/>
                <a:cs typeface="Oswald"/>
                <a:sym typeface="Oswald"/>
              </a:rPr>
              <a:t> </a:t>
            </a:r>
            <a:r>
              <a:rPr lang="en-GB" sz="985" b="1" dirty="0" err="1">
                <a:solidFill>
                  <a:srgbClr val="4F2270"/>
                </a:solidFill>
                <a:ea typeface="Oswald"/>
                <a:cs typeface="Oswald"/>
                <a:sym typeface="Oswald"/>
              </a:rPr>
              <a:t>Варна</a:t>
            </a:r>
            <a:endParaRPr sz="985" dirty="0">
              <a:solidFill>
                <a:srgbClr val="4F2270"/>
              </a:solidFill>
              <a:ea typeface="Oswald"/>
              <a:cs typeface="Oswald"/>
              <a:sym typeface="Oswald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7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104" y="608815"/>
            <a:ext cx="1025070" cy="1025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273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103"/>
          <p:cNvSpPr/>
          <p:nvPr/>
        </p:nvSpPr>
        <p:spPr>
          <a:xfrm>
            <a:off x="0" y="186450"/>
            <a:ext cx="9144000" cy="131940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103"/>
          <p:cNvSpPr/>
          <p:nvPr/>
        </p:nvSpPr>
        <p:spPr>
          <a:xfrm rot="5400000">
            <a:off x="806668" y="-827550"/>
            <a:ext cx="219900" cy="1833600"/>
          </a:xfrm>
          <a:prstGeom prst="rect">
            <a:avLst/>
          </a:prstGeom>
          <a:solidFill>
            <a:srgbClr val="A2CD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103"/>
          <p:cNvSpPr/>
          <p:nvPr/>
        </p:nvSpPr>
        <p:spPr>
          <a:xfrm rot="5400000">
            <a:off x="2642868" y="-827550"/>
            <a:ext cx="219900" cy="1833600"/>
          </a:xfrm>
          <a:prstGeom prst="rect">
            <a:avLst/>
          </a:prstGeom>
          <a:solidFill>
            <a:srgbClr val="F699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103"/>
          <p:cNvSpPr/>
          <p:nvPr/>
        </p:nvSpPr>
        <p:spPr>
          <a:xfrm rot="5400000">
            <a:off x="4475422" y="-827550"/>
            <a:ext cx="219900" cy="1833600"/>
          </a:xfrm>
          <a:prstGeom prst="rect">
            <a:avLst/>
          </a:prstGeom>
          <a:solidFill>
            <a:srgbClr val="DA5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103"/>
          <p:cNvSpPr/>
          <p:nvPr/>
        </p:nvSpPr>
        <p:spPr>
          <a:xfrm rot="5400000">
            <a:off x="6296299" y="-827550"/>
            <a:ext cx="219900" cy="1833600"/>
          </a:xfrm>
          <a:prstGeom prst="rect">
            <a:avLst/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103"/>
          <p:cNvSpPr/>
          <p:nvPr/>
        </p:nvSpPr>
        <p:spPr>
          <a:xfrm rot="5400000">
            <a:off x="8117175" y="-827550"/>
            <a:ext cx="219900" cy="1833600"/>
          </a:xfrm>
          <a:prstGeom prst="rect">
            <a:avLst/>
          </a:prstGeom>
          <a:solidFill>
            <a:srgbClr val="00A8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03"/>
          <p:cNvSpPr txBox="1">
            <a:spLocks noGrp="1"/>
          </p:cNvSpPr>
          <p:nvPr>
            <p:ph type="ctrTitle"/>
          </p:nvPr>
        </p:nvSpPr>
        <p:spPr>
          <a:xfrm>
            <a:off x="-182" y="366151"/>
            <a:ext cx="91440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bg-BG" sz="36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Демонстриране на практики</a:t>
            </a:r>
            <a:endParaRPr sz="3600" b="1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17" name="Google Shape;1417;p103"/>
          <p:cNvSpPr/>
          <p:nvPr/>
        </p:nvSpPr>
        <p:spPr>
          <a:xfrm rot="5400000">
            <a:off x="806668" y="5831250"/>
            <a:ext cx="219900" cy="1833600"/>
          </a:xfrm>
          <a:prstGeom prst="rect">
            <a:avLst/>
          </a:prstGeom>
          <a:solidFill>
            <a:srgbClr val="A2CD6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103"/>
          <p:cNvSpPr/>
          <p:nvPr/>
        </p:nvSpPr>
        <p:spPr>
          <a:xfrm rot="5400000">
            <a:off x="2642868" y="5831250"/>
            <a:ext cx="219900" cy="1833600"/>
          </a:xfrm>
          <a:prstGeom prst="rect">
            <a:avLst/>
          </a:prstGeom>
          <a:solidFill>
            <a:srgbClr val="F699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103"/>
          <p:cNvSpPr/>
          <p:nvPr/>
        </p:nvSpPr>
        <p:spPr>
          <a:xfrm rot="5400000">
            <a:off x="4475422" y="5831250"/>
            <a:ext cx="219900" cy="1833600"/>
          </a:xfrm>
          <a:prstGeom prst="rect">
            <a:avLst/>
          </a:prstGeom>
          <a:solidFill>
            <a:srgbClr val="DA57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103"/>
          <p:cNvSpPr/>
          <p:nvPr/>
        </p:nvSpPr>
        <p:spPr>
          <a:xfrm rot="5400000">
            <a:off x="6296299" y="5831250"/>
            <a:ext cx="219900" cy="1833600"/>
          </a:xfrm>
          <a:prstGeom prst="rect">
            <a:avLst/>
          </a:prstGeom>
          <a:solidFill>
            <a:srgbClr val="436DA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103"/>
          <p:cNvSpPr/>
          <p:nvPr/>
        </p:nvSpPr>
        <p:spPr>
          <a:xfrm rot="5400000">
            <a:off x="8117175" y="5831250"/>
            <a:ext cx="219900" cy="1833600"/>
          </a:xfrm>
          <a:prstGeom prst="rect">
            <a:avLst/>
          </a:prstGeom>
          <a:solidFill>
            <a:srgbClr val="00A89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2" name="Google Shape;1422;p103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00" y="1568400"/>
            <a:ext cx="8484350" cy="4768633"/>
          </a:xfrm>
          <a:prstGeom prst="rect">
            <a:avLst/>
          </a:prstGeom>
          <a:noFill/>
          <a:ln>
            <a:noFill/>
          </a:ln>
        </p:spPr>
      </p:pic>
      <p:sp>
        <p:nvSpPr>
          <p:cNvPr id="1423" name="Google Shape;1423;p103"/>
          <p:cNvSpPr txBox="1"/>
          <p:nvPr/>
        </p:nvSpPr>
        <p:spPr>
          <a:xfrm>
            <a:off x="1616000" y="4624550"/>
            <a:ext cx="5137500" cy="14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800" b="1" dirty="0">
                <a:latin typeface="Verdana"/>
                <a:ea typeface="Verdana"/>
                <a:cs typeface="Verdana"/>
                <a:sym typeface="Verdana"/>
              </a:rPr>
              <a:t>Ден на Scratch </a:t>
            </a:r>
            <a:endParaRPr sz="1800" b="1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800" dirty="0">
                <a:latin typeface="Verdana"/>
                <a:ea typeface="Verdana"/>
                <a:cs typeface="Verdana"/>
                <a:sym typeface="Verdana"/>
              </a:rPr>
              <a:t>кога: </a:t>
            </a: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29</a:t>
            </a:r>
            <a:r>
              <a:rPr lang="bg-BG" sz="1800" dirty="0" smtClean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bg-BG" sz="1800" dirty="0">
                <a:latin typeface="Verdana"/>
                <a:ea typeface="Verdana"/>
                <a:cs typeface="Verdana"/>
                <a:sym typeface="Verdana"/>
              </a:rPr>
              <a:t>Май </a:t>
            </a:r>
            <a:r>
              <a:rPr lang="bg-BG" sz="1800" dirty="0" smtClean="0">
                <a:latin typeface="Verdana"/>
                <a:ea typeface="Verdana"/>
                <a:cs typeface="Verdana"/>
                <a:sym typeface="Verdana"/>
              </a:rPr>
              <a:t>20</a:t>
            </a: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21</a:t>
            </a:r>
            <a:r>
              <a:rPr lang="bg-BG" sz="1800" dirty="0" smtClean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bg-BG" sz="1800" dirty="0">
                <a:latin typeface="Verdana"/>
                <a:ea typeface="Verdana"/>
                <a:cs typeface="Verdana"/>
                <a:sym typeface="Verdana"/>
              </a:rPr>
              <a:t>г.</a:t>
            </a: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800" dirty="0">
                <a:latin typeface="Verdana"/>
                <a:ea typeface="Verdana"/>
                <a:cs typeface="Verdana"/>
                <a:sym typeface="Verdana"/>
              </a:rPr>
              <a:t>къде: </a:t>
            </a:r>
            <a:r>
              <a:rPr lang="en-US" sz="1800" dirty="0" smtClean="0">
                <a:latin typeface="Verdana"/>
                <a:ea typeface="Verdana"/>
                <a:cs typeface="Verdana"/>
                <a:sym typeface="Verdana"/>
              </a:rPr>
              <a:t>online</a:t>
            </a: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24" name="Google Shape;1424;p103"/>
          <p:cNvSpPr txBox="1"/>
          <p:nvPr/>
        </p:nvSpPr>
        <p:spPr>
          <a:xfrm>
            <a:off x="0" y="6090821"/>
            <a:ext cx="90690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800" dirty="0">
                <a:solidFill>
                  <a:schemeClr val="dk1"/>
                </a:solidFill>
              </a:rPr>
              <a:t>                                                           </a:t>
            </a:r>
            <a:endParaRPr dirty="0"/>
          </a:p>
        </p:txBody>
      </p:sp>
      <p:pic>
        <p:nvPicPr>
          <p:cNvPr id="1425" name="Google Shape;1425;p10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800" y="5755897"/>
            <a:ext cx="491081" cy="4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6" name="Google Shape;1426;p103"/>
          <p:cNvSpPr txBox="1"/>
          <p:nvPr/>
        </p:nvSpPr>
        <p:spPr>
          <a:xfrm>
            <a:off x="201001" y="6246990"/>
            <a:ext cx="2653800" cy="4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200">
                <a:latin typeface="Verdana"/>
                <a:ea typeface="Verdana"/>
                <a:cs typeface="Verdana"/>
                <a:sym typeface="Verdana"/>
              </a:rPr>
              <a:t>www.facebook.com/scratchbg</a:t>
            </a:r>
            <a:endParaRPr sz="1200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7355" y="1992573"/>
            <a:ext cx="1214651" cy="1037230"/>
          </a:xfrm>
          <a:prstGeom prst="rect">
            <a:avLst/>
          </a:prstGeom>
          <a:solidFill>
            <a:srgbClr val="FFA6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29</a:t>
            </a:r>
            <a:endParaRPr lang="bg-BG" sz="5400" b="1" dirty="0"/>
          </a:p>
        </p:txBody>
      </p:sp>
      <p:pic>
        <p:nvPicPr>
          <p:cNvPr id="20" name="Google Shape;1405;p10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29"/>
          <a:stretch/>
        </p:blipFill>
        <p:spPr>
          <a:xfrm>
            <a:off x="6162282" y="5165982"/>
            <a:ext cx="2683868" cy="1572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890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1" name="Google Shape;1431;p104" descr="Image may contain: one or more people, people sitting and child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5710" y="1401502"/>
            <a:ext cx="3540022" cy="2655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2" name="Google Shape;1432;p104" descr="Image may contain: people sitti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2204864"/>
            <a:ext cx="2664297" cy="1851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" name="Google Shape;1433;p104" descr="No automatic alt text available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5336" y="188640"/>
            <a:ext cx="2234015" cy="6525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" name="Google Shape;1434;p104" descr="Image may contain: 1 person, sitting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4293096"/>
            <a:ext cx="3059453" cy="2294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5" name="Google Shape;1435;p104" descr="Image may contain: 1 person, standing, sitting, child and outdoor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8056" y="4293096"/>
            <a:ext cx="3177676" cy="2282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6" name="Google Shape;1436;p104" descr="Image may contain: one or more people, shoes and outdoor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7598" y="14077"/>
            <a:ext cx="2520462" cy="1998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7" name="Google Shape;1437;p104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5636" y="14077"/>
            <a:ext cx="1900096" cy="1201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0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7947"/>
            <a:ext cx="9144000" cy="30956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"/>
          <a:stretch/>
        </p:blipFill>
        <p:spPr>
          <a:xfrm>
            <a:off x="0" y="5251935"/>
            <a:ext cx="9144000" cy="16197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61818" y="4067393"/>
            <a:ext cx="2900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fb.com/</a:t>
            </a:r>
            <a:r>
              <a:rPr lang="en-US" sz="2400" b="1" dirty="0" err="1" smtClean="0">
                <a:solidFill>
                  <a:srgbClr val="C00000"/>
                </a:solidFill>
              </a:rPr>
              <a:t>biomedvarna</a:t>
            </a:r>
            <a:endParaRPr lang="bg-BG" sz="24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28" y="3294522"/>
            <a:ext cx="2575784" cy="10542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7157" y="3243882"/>
            <a:ext cx="2543744" cy="9786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28" y="4348816"/>
            <a:ext cx="2614733" cy="903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526" y="4348816"/>
            <a:ext cx="2392615" cy="8224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922" y="4443941"/>
            <a:ext cx="955343" cy="6622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993" y="3320915"/>
            <a:ext cx="1100014" cy="75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2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ДИГИТАЛИЗАЦИЯ И ИНОВАЦИИ В ОБРАЗОВАНИЕТО И </a:t>
            </a:r>
            <a:r>
              <a:rPr lang="ru-RU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НАУКАТА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660033"/>
                </a:solidFill>
              </a:rPr>
              <a:t>ИНОВАТИВНИ </a:t>
            </a:r>
            <a:r>
              <a:rPr lang="en-US" sz="2400" b="1" dirty="0">
                <a:solidFill>
                  <a:srgbClr val="660033"/>
                </a:solidFill>
              </a:rPr>
              <a:t>STEAM </a:t>
            </a:r>
            <a:r>
              <a:rPr lang="bg-BG" sz="2400" b="1" dirty="0">
                <a:solidFill>
                  <a:srgbClr val="660033"/>
                </a:solidFill>
              </a:rPr>
              <a:t>ИНИЦИАТИВИ И ПРАКТИКИ</a:t>
            </a:r>
            <a:endParaRPr lang="bg-BG" sz="2400" dirty="0">
              <a:solidFill>
                <a:srgbClr val="660033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17" y="1386058"/>
            <a:ext cx="2893326" cy="51866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5820" y="1386058"/>
            <a:ext cx="3006875" cy="51989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1772" y="1386058"/>
            <a:ext cx="2873972" cy="51866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44807" y="997028"/>
            <a:ext cx="15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DNA DAY 2021</a:t>
            </a:r>
            <a:endParaRPr lang="bg-B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28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ДИГИТАЛИЗАЦИЯ И ИНОВАЦИИ В ОБРАЗОВАНИЕТО И </a:t>
            </a:r>
            <a:r>
              <a:rPr lang="ru-RU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НАУКАТА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660033"/>
                </a:solidFill>
              </a:rPr>
              <a:t>ИНОВАТИВНИ </a:t>
            </a:r>
            <a:r>
              <a:rPr lang="en-US" sz="2400" b="1" dirty="0">
                <a:solidFill>
                  <a:srgbClr val="660033"/>
                </a:solidFill>
              </a:rPr>
              <a:t>STEAM </a:t>
            </a:r>
            <a:r>
              <a:rPr lang="bg-BG" sz="2400" b="1" dirty="0">
                <a:solidFill>
                  <a:srgbClr val="660033"/>
                </a:solidFill>
              </a:rPr>
              <a:t>ИНИЦИАТИВИ И ПРАКТИКИ</a:t>
            </a:r>
            <a:endParaRPr lang="bg-BG" sz="2400" dirty="0">
              <a:solidFill>
                <a:srgbClr val="660033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23" y="1905418"/>
            <a:ext cx="9144000" cy="44815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60161"/>
            <a:ext cx="91440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8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5728006"/>
            <a:ext cx="9144000" cy="549964"/>
          </a:xfrm>
          <a:prstGeom prst="rect">
            <a:avLst/>
          </a:prstGeom>
          <a:solidFill>
            <a:srgbClr val="2E31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8943" y="6379486"/>
            <a:ext cx="1913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www.mu-varna.bg</a:t>
            </a:r>
            <a:endParaRPr lang="bg-BG" dirty="0"/>
          </a:p>
        </p:txBody>
      </p:sp>
      <p:sp>
        <p:nvSpPr>
          <p:cNvPr id="14" name="Rectangle 13"/>
          <p:cNvSpPr/>
          <p:nvPr/>
        </p:nvSpPr>
        <p:spPr>
          <a:xfrm>
            <a:off x="2482928" y="6379486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15" name="Rectangle 14"/>
          <p:cNvSpPr/>
          <p:nvPr/>
        </p:nvSpPr>
        <p:spPr>
          <a:xfrm>
            <a:off x="3785336" y="6379486"/>
            <a:ext cx="1527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edfor.varna.bg</a:t>
            </a:r>
            <a:endParaRPr lang="bg-BG" dirty="0"/>
          </a:p>
        </p:txBody>
      </p:sp>
      <p:sp>
        <p:nvSpPr>
          <p:cNvPr id="16" name="Rectangle 15"/>
          <p:cNvSpPr/>
          <p:nvPr/>
        </p:nvSpPr>
        <p:spPr>
          <a:xfrm>
            <a:off x="5344826" y="6379486"/>
            <a:ext cx="1913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www.mu-varna.bg</a:t>
            </a:r>
            <a:endParaRPr lang="bg-BG" dirty="0"/>
          </a:p>
        </p:txBody>
      </p:sp>
      <p:sp>
        <p:nvSpPr>
          <p:cNvPr id="17" name="Rectangle 16"/>
          <p:cNvSpPr/>
          <p:nvPr/>
        </p:nvSpPr>
        <p:spPr>
          <a:xfrm>
            <a:off x="7258811" y="6379486"/>
            <a:ext cx="1302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www.vfu.bg</a:t>
            </a:r>
            <a:endParaRPr lang="bg-BG" dirty="0"/>
          </a:p>
        </p:txBody>
      </p:sp>
      <p:sp>
        <p:nvSpPr>
          <p:cNvPr id="2" name="TextBox 1"/>
          <p:cNvSpPr txBox="1"/>
          <p:nvPr/>
        </p:nvSpPr>
        <p:spPr>
          <a:xfrm>
            <a:off x="887131" y="5804075"/>
            <a:ext cx="4192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BIOMED</a:t>
            </a:r>
            <a:r>
              <a:rPr lang="en-US" sz="2000" b="1" dirty="0" smtClean="0">
                <a:solidFill>
                  <a:srgbClr val="00B2CA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VARNA – STEAM </a:t>
            </a:r>
            <a:r>
              <a:rPr lang="bg-BG" sz="2000" b="1" dirty="0" smtClean="0">
                <a:solidFill>
                  <a:schemeClr val="bg1"/>
                </a:solidFill>
              </a:rPr>
              <a:t>за ГОЛЕМИ</a:t>
            </a:r>
            <a:endParaRPr lang="bg-BG" sz="2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616" y="1520634"/>
            <a:ext cx="5485594" cy="3267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7492" y="4788623"/>
            <a:ext cx="4590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2E3192"/>
                </a:solidFill>
              </a:rPr>
              <a:t>www.facebook.com/BiomedVarna</a:t>
            </a:r>
            <a:endParaRPr lang="en-US" sz="2400" b="1" dirty="0">
              <a:solidFill>
                <a:srgbClr val="2E319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087" y="2739597"/>
            <a:ext cx="3548937" cy="23653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7405" y="5104964"/>
            <a:ext cx="2363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</a:rPr>
              <a:t>НАГРАДА ВАРНА </a:t>
            </a:r>
            <a:r>
              <a:rPr lang="en-US" b="1" dirty="0" smtClean="0">
                <a:solidFill>
                  <a:srgbClr val="C00000"/>
                </a:solidFill>
              </a:rPr>
              <a:t>2021</a:t>
            </a:r>
            <a:endParaRPr lang="bg-BG" b="1" dirty="0">
              <a:solidFill>
                <a:srgbClr val="C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14652" y="285552"/>
            <a:ext cx="77928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cap="all" dirty="0">
                <a:solidFill>
                  <a:srgbClr val="00B2CA"/>
                </a:solidFill>
                <a:latin typeface="Arial Black" panose="020B0A04020102020204" pitchFamily="34" charset="0"/>
              </a:rPr>
              <a:t>ДИГИТАЛИЗАЦИЯ И ИНОВАЦИИ В ОБРАЗОВАНИЕТО И </a:t>
            </a:r>
            <a:r>
              <a:rPr lang="ru-RU" sz="1600" b="1" cap="all" dirty="0" smtClean="0">
                <a:solidFill>
                  <a:srgbClr val="00B2CA"/>
                </a:solidFill>
                <a:latin typeface="Arial Black" panose="020B0A04020102020204" pitchFamily="34" charset="0"/>
              </a:rPr>
              <a:t>НАУКАТА</a:t>
            </a:r>
            <a:endParaRPr lang="en-US" sz="1600" b="1" cap="all" dirty="0" smtClean="0">
              <a:solidFill>
                <a:srgbClr val="00B2CA"/>
              </a:solidFill>
              <a:latin typeface="Arial Black" panose="020B0A040201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510" y="323819"/>
            <a:ext cx="1327290" cy="84726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486800" y="624106"/>
            <a:ext cx="711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660033"/>
                </a:solidFill>
              </a:rPr>
              <a:t>ИНОВАТИВНИ </a:t>
            </a:r>
            <a:r>
              <a:rPr lang="en-US" sz="2400" b="1" dirty="0">
                <a:solidFill>
                  <a:srgbClr val="660033"/>
                </a:solidFill>
              </a:rPr>
              <a:t>STEAM </a:t>
            </a:r>
            <a:r>
              <a:rPr lang="bg-BG" sz="2400" b="1" dirty="0">
                <a:solidFill>
                  <a:srgbClr val="660033"/>
                </a:solidFill>
              </a:rPr>
              <a:t>ИНИЦИАТИВИ И ПРАКТИКИ</a:t>
            </a:r>
            <a:endParaRPr lang="bg-BG" sz="2400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302</TotalTime>
  <Words>208</Words>
  <Application>Microsoft Office PowerPoint</Application>
  <PresentationFormat>On-screen Show (4:3)</PresentationFormat>
  <Paragraphs>54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Impact</vt:lpstr>
      <vt:lpstr>Oswald</vt:lpstr>
      <vt:lpstr>Oswald Regular</vt:lpstr>
      <vt:lpstr>Verdana</vt:lpstr>
      <vt:lpstr>Office Theme</vt:lpstr>
      <vt:lpstr>PowerPoint Presentation</vt:lpstr>
      <vt:lpstr>PowerPoint Presentation</vt:lpstr>
      <vt:lpstr>PowerPoint Presentation</vt:lpstr>
      <vt:lpstr>Демонстриране на практики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Galina Momcheva</dc:creator>
  <cp:lastModifiedBy>Galina Momcheva</cp:lastModifiedBy>
  <cp:revision>69</cp:revision>
  <dcterms:created xsi:type="dcterms:W3CDTF">2021-05-26T23:11:59Z</dcterms:created>
  <dcterms:modified xsi:type="dcterms:W3CDTF">2021-05-28T12:45:01Z</dcterms:modified>
</cp:coreProperties>
</file>