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14"/>
  </p:notesMasterIdLst>
  <p:sldIdLst>
    <p:sldId id="333" r:id="rId2"/>
    <p:sldId id="534" r:id="rId3"/>
    <p:sldId id="536" r:id="rId4"/>
    <p:sldId id="535" r:id="rId5"/>
    <p:sldId id="537" r:id="rId6"/>
    <p:sldId id="538" r:id="rId7"/>
    <p:sldId id="539" r:id="rId8"/>
    <p:sldId id="540" r:id="rId9"/>
    <p:sldId id="541" r:id="rId10"/>
    <p:sldId id="545" r:id="rId11"/>
    <p:sldId id="546" r:id="rId12"/>
    <p:sldId id="54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426" autoAdjust="0"/>
  </p:normalViewPr>
  <p:slideViewPr>
    <p:cSldViewPr snapToGrid="0">
      <p:cViewPr varScale="1">
        <p:scale>
          <a:sx n="61" d="100"/>
          <a:sy n="61" d="100"/>
        </p:scale>
        <p:origin x="8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D9E1C-8C73-4569-8A6F-824BF769E793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C4835-C4D6-420C-A04D-31DBDD9FF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74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92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678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02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936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4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788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4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43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68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2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E0284-194F-4B15-AA67-78F2A377E139}" type="datetimeFigureOut">
              <a:rPr lang="en-US" smtClean="0"/>
              <a:t>30-May-21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B3064-BE1C-4041-838F-0FB4E66B6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0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045493" y="2157812"/>
            <a:ext cx="8101013" cy="158784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bg-BG" sz="4400" dirty="0"/>
              <a:t>Предизвикателства и решения за дигиталната трансформация във висшите училища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64404E-6AC6-417B-BDA2-2AD10F6D97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>
            <a:normAutofit/>
          </a:bodyPr>
          <a:lstStyle/>
          <a:p>
            <a:pPr marL="609600" indent="-609600" algn="r">
              <a:lnSpc>
                <a:spcPct val="90000"/>
              </a:lnSpc>
            </a:pPr>
            <a:r>
              <a:rPr lang="bg-BG" dirty="0"/>
              <a:t>доц. д-р Иван Огнянов Куюмджиев</a:t>
            </a:r>
          </a:p>
          <a:p>
            <a:pPr marL="609600" indent="-609600" algn="r">
              <a:lnSpc>
                <a:spcPct val="90000"/>
              </a:lnSpc>
            </a:pPr>
            <a:r>
              <a:rPr lang="bg-BG" dirty="0"/>
              <a:t>Икономически университет - Варна</a:t>
            </a:r>
          </a:p>
          <a:p>
            <a:pPr marL="609600" indent="-609600" algn="r">
              <a:lnSpc>
                <a:spcPct val="90000"/>
              </a:lnSpc>
            </a:pPr>
            <a:r>
              <a:rPr lang="bg-BG" sz="1200" dirty="0"/>
              <a:t>България, Варна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884FCE-4D97-4D2B-B543-1A2F51184245}"/>
              </a:ext>
            </a:extLst>
          </p:cNvPr>
          <p:cNvSpPr txBox="1"/>
          <p:nvPr/>
        </p:nvSpPr>
        <p:spPr>
          <a:xfrm>
            <a:off x="2150076" y="1346886"/>
            <a:ext cx="7996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spc="-150" dirty="0">
                <a:solidFill>
                  <a:srgbClr val="FFFEFF"/>
                </a:solidFill>
                <a:latin typeface="+mj-lt"/>
                <a:ea typeface="+mj-ea"/>
                <a:cs typeface="+mj-cs"/>
              </a:rPr>
              <a:t>Дигитализация</a:t>
            </a:r>
            <a:r>
              <a:rPr lang="bg-BG" sz="2400" b="1" dirty="0">
                <a:solidFill>
                  <a:schemeClr val="bg1"/>
                </a:solidFill>
                <a:latin typeface="+mj-lt"/>
                <a:ea typeface="Verdana" panose="020B0604030504040204" pitchFamily="34" charset="0"/>
              </a:rPr>
              <a:t> и иновации в образованието и науката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AF7C64-9BEB-4600-9D19-1904EC261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3" y="226421"/>
            <a:ext cx="2485447" cy="5303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Хардуерно осигуряване</a:t>
            </a:r>
            <a:endParaRPr lang="en-US" altLang="bg-BG" sz="3200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pPr lvl="0"/>
            <a:r>
              <a:rPr lang="bg-BG" dirty="0"/>
              <a:t>Провеждане на онлайн видео занятия – няма университет, който да може да си позволи да задели хардуерен ресурс за това. По тази причина всички използват някоя от услугите </a:t>
            </a:r>
            <a:r>
              <a:rPr lang="en-US" dirty="0"/>
              <a:t>Meet, Zoom, Teams</a:t>
            </a:r>
            <a:r>
              <a:rPr lang="bg-BG" dirty="0"/>
              <a:t> и др. Ако обстановката се усложни отново през есента, то университетите ще бъдат изправени пред неочаквани разходи</a:t>
            </a:r>
            <a:endParaRPr lang="en-US" dirty="0"/>
          </a:p>
          <a:p>
            <a:pPr lvl="0"/>
            <a:r>
              <a:rPr lang="bg-BG" dirty="0"/>
              <a:t>Използване на платформа за дистанционно обучение например </a:t>
            </a:r>
            <a:r>
              <a:rPr lang="bg-BG" dirty="0" err="1"/>
              <a:t>Мудъл</a:t>
            </a:r>
            <a:r>
              <a:rPr lang="bg-BG" dirty="0"/>
              <a:t> – има повишаващи се изисквания според броя на студентите, курсовете и времето</a:t>
            </a:r>
            <a:r>
              <a:rPr lang="en-US" dirty="0"/>
              <a:t>,</a:t>
            </a:r>
            <a:r>
              <a:rPr lang="bg-BG" dirty="0"/>
              <a:t> в което се използва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037B75-044B-490B-A7EC-A12EDA199FCC}"/>
              </a:ext>
            </a:extLst>
          </p:cNvPr>
          <p:cNvSpPr txBox="1">
            <a:spLocks/>
          </p:cNvSpPr>
          <p:nvPr/>
        </p:nvSpPr>
        <p:spPr>
          <a:xfrm>
            <a:off x="888630" y="1714049"/>
            <a:ext cx="3498979" cy="461592"/>
          </a:xfrm>
          <a:prstGeom prst="rect">
            <a:avLst/>
          </a:prstGeom>
        </p:spPr>
        <p:txBody>
          <a:bodyPr vert="horz" lIns="228600" tIns="228600" rIns="228600" bIns="228600" rtlCol="0" anchor="ctr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bg-BG" sz="2800" dirty="0"/>
              <a:t>Предизвикателства</a:t>
            </a:r>
            <a:endParaRPr lang="en-US" altLang="bg-BG" sz="2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926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/>
              <a:t>Хардуерно осигуряване</a:t>
            </a:r>
            <a:endParaRPr lang="en-US" altLang="bg-BG" sz="3200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pPr lvl="0"/>
            <a:r>
              <a:rPr lang="bg-BG" dirty="0"/>
              <a:t>Използване на услугите на фирми предоставящи облачни услуги за процесите, които са по-взискателни към мощността.</a:t>
            </a:r>
          </a:p>
          <a:p>
            <a:r>
              <a:rPr lang="bg-BG" dirty="0"/>
              <a:t>Поетапно развитие на собствена облачна инфраструктура, която да гарантира възможност за независимо управление на онлайн занятия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037B75-044B-490B-A7EC-A12EDA199FCC}"/>
              </a:ext>
            </a:extLst>
          </p:cNvPr>
          <p:cNvSpPr txBox="1">
            <a:spLocks/>
          </p:cNvSpPr>
          <p:nvPr/>
        </p:nvSpPr>
        <p:spPr>
          <a:xfrm>
            <a:off x="888630" y="1714049"/>
            <a:ext cx="3498979" cy="461592"/>
          </a:xfrm>
          <a:prstGeom prst="rect">
            <a:avLst/>
          </a:prstGeom>
        </p:spPr>
        <p:txBody>
          <a:bodyPr vert="horz" lIns="228600" tIns="228600" rIns="228600" bIns="228600" rtlCol="0" anchor="ctr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bg-BG" sz="2800" dirty="0"/>
              <a:t>Възможни решения</a:t>
            </a:r>
            <a:endParaRPr lang="en-US" altLang="bg-BG" sz="2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868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Предложения</a:t>
            </a:r>
            <a:endParaRPr lang="en-US" altLang="bg-BG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r>
              <a:rPr lang="bg-BG" dirty="0"/>
              <a:t>Обединяване на усилия и ресурси за еднотипни системи</a:t>
            </a:r>
            <a:r>
              <a:rPr lang="en-US" dirty="0"/>
              <a:t>,</a:t>
            </a:r>
            <a:r>
              <a:rPr lang="bg-BG" dirty="0"/>
              <a:t> в това число участие на университетите в обща мрежа. Създаване на </a:t>
            </a:r>
            <a:r>
              <a:rPr lang="bg-BG" dirty="0" err="1"/>
              <a:t>междууниверситетска</a:t>
            </a:r>
            <a:r>
              <a:rPr lang="bg-BG" dirty="0"/>
              <a:t> облачна инфраструктура</a:t>
            </a:r>
            <a:endParaRPr lang="en-US" sz="1600" dirty="0"/>
          </a:p>
          <a:p>
            <a:r>
              <a:rPr lang="bg-BG" dirty="0"/>
              <a:t>Промени на нормативна база за валидността на електронни документи във висшето образование</a:t>
            </a:r>
            <a:endParaRPr lang="en-US" sz="1600" dirty="0"/>
          </a:p>
          <a:p>
            <a:r>
              <a:rPr lang="bg-BG" dirty="0"/>
              <a:t>Подобряване на връзките с община и държава </a:t>
            </a:r>
            <a:endParaRPr lang="en-US" altLang="bg-BG" sz="3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718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Често очертавани цели пред висшето образование</a:t>
            </a:r>
            <a:endParaRPr lang="en-US" altLang="bg-BG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r>
              <a:rPr lang="bg-BG" sz="2000" dirty="0"/>
              <a:t>Модернизиране на изследователския сектор</a:t>
            </a:r>
            <a:endParaRPr lang="en-US" dirty="0"/>
          </a:p>
          <a:p>
            <a:r>
              <a:rPr lang="bg-BG" sz="2000" dirty="0"/>
              <a:t>Подобряване ефективността на управление</a:t>
            </a:r>
            <a:endParaRPr lang="en-US" dirty="0"/>
          </a:p>
          <a:p>
            <a:r>
              <a:rPr lang="bg-BG" sz="2000" dirty="0"/>
              <a:t>Подобряване възможностите за изследвания и иновации </a:t>
            </a:r>
            <a:endParaRPr lang="en-US" dirty="0"/>
          </a:p>
          <a:p>
            <a:r>
              <a:rPr lang="bg-BG" sz="2000" dirty="0"/>
              <a:t>Образование за всеки един студент</a:t>
            </a:r>
            <a:endParaRPr lang="en-US" dirty="0"/>
          </a:p>
          <a:p>
            <a:r>
              <a:rPr lang="bg-BG" sz="2000" dirty="0"/>
              <a:t>Развитие на смесеното обучение.</a:t>
            </a:r>
            <a:endParaRPr lang="en-US" altLang="bg-BG" sz="40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412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dirty="0">
                <a:ea typeface="ＭＳ Ｐゴシック" panose="020B0600070205080204" pitchFamily="34" charset="-128"/>
              </a:rPr>
              <a:t>Отговорности?</a:t>
            </a:r>
            <a:br>
              <a:rPr lang="bg-BG" altLang="bg-BG" dirty="0">
                <a:ea typeface="ＭＳ Ｐゴシック" panose="020B0600070205080204" pitchFamily="34" charset="-128"/>
              </a:rPr>
            </a:br>
            <a:r>
              <a:rPr lang="bg-BG" altLang="bg-BG" dirty="0">
                <a:ea typeface="ＭＳ Ｐゴシック" panose="020B0600070205080204" pitchFamily="34" charset="-128"/>
              </a:rPr>
              <a:t>Инициатива?</a:t>
            </a:r>
            <a:endParaRPr lang="en-US" altLang="bg-BG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 fontScale="92500" lnSpcReduction="10000"/>
          </a:bodyPr>
          <a:lstStyle/>
          <a:p>
            <a:pPr lvl="5">
              <a:lnSpc>
                <a:spcPct val="150000"/>
              </a:lnSpc>
            </a:pPr>
            <a:r>
              <a:rPr lang="bg-BG" altLang="bg-BG" sz="2600" dirty="0">
                <a:ea typeface="ＭＳ Ｐゴシック" panose="020B0600070205080204" pitchFamily="34" charset="-128"/>
              </a:rPr>
              <a:t>Държава</a:t>
            </a:r>
          </a:p>
          <a:p>
            <a:pPr lvl="6">
              <a:lnSpc>
                <a:spcPct val="150000"/>
              </a:lnSpc>
            </a:pPr>
            <a:r>
              <a:rPr lang="bg-BG" altLang="bg-BG" sz="2600" dirty="0">
                <a:ea typeface="ＭＳ Ｐゴシック" panose="020B0600070205080204" pitchFamily="34" charset="-128"/>
              </a:rPr>
              <a:t>Община</a:t>
            </a:r>
          </a:p>
          <a:p>
            <a:pPr lvl="7">
              <a:lnSpc>
                <a:spcPct val="150000"/>
              </a:lnSpc>
            </a:pPr>
            <a:r>
              <a:rPr lang="bg-BG" altLang="bg-BG" sz="2600" dirty="0">
                <a:ea typeface="ＭＳ Ｐゴシック" panose="020B0600070205080204" pitchFamily="34" charset="-128"/>
              </a:rPr>
              <a:t>Университет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bg-BG" altLang="bg-BG" sz="2200" dirty="0">
              <a:ea typeface="ＭＳ Ｐゴシック" panose="020B0600070205080204" pitchFamily="34" charset="-128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bg-BG" altLang="bg-BG" sz="2200" dirty="0">
              <a:ea typeface="ＭＳ Ｐゴシック" panose="020B0600070205080204" pitchFamily="34" charset="-128"/>
            </a:endParaRPr>
          </a:p>
          <a:p>
            <a:pPr lvl="1">
              <a:lnSpc>
                <a:spcPct val="150000"/>
              </a:lnSpc>
            </a:pPr>
            <a:r>
              <a:rPr lang="bg-BG" altLang="bg-BG" sz="2200" dirty="0">
                <a:ea typeface="ＭＳ Ｐゴシック" panose="020B0600070205080204" pitchFamily="34" charset="-128"/>
              </a:rPr>
              <a:t>От</a:t>
            </a:r>
            <a:r>
              <a:rPr lang="en-US" altLang="bg-BG" sz="2200" dirty="0">
                <a:ea typeface="ＭＳ Ｐゴシック" panose="020B0600070205080204" pitchFamily="34" charset="-128"/>
              </a:rPr>
              <a:t> </a:t>
            </a:r>
            <a:r>
              <a:rPr lang="bg-BG" altLang="bg-BG" sz="2200" dirty="0">
                <a:ea typeface="ＭＳ Ｐゴシック" panose="020B0600070205080204" pitchFamily="34" charset="-128"/>
              </a:rPr>
              <a:t>горе</a:t>
            </a:r>
            <a:r>
              <a:rPr lang="en-US" altLang="bg-BG" sz="2200" dirty="0">
                <a:ea typeface="ＭＳ Ｐゴシック" panose="020B0600070205080204" pitchFamily="34" charset="-128"/>
              </a:rPr>
              <a:t> </a:t>
            </a:r>
            <a:r>
              <a:rPr lang="bg-BG" altLang="bg-BG" sz="2200" dirty="0">
                <a:ea typeface="ＭＳ Ｐゴシック" panose="020B0600070205080204" pitchFamily="34" charset="-128"/>
              </a:rPr>
              <a:t>надолу – принудителна дигитализация?</a:t>
            </a:r>
          </a:p>
          <a:p>
            <a:pPr lvl="1">
              <a:lnSpc>
                <a:spcPct val="150000"/>
              </a:lnSpc>
            </a:pPr>
            <a:r>
              <a:rPr lang="bg-BG" altLang="bg-BG" sz="2200" dirty="0">
                <a:ea typeface="ＭＳ Ｐゴシック" panose="020B0600070205080204" pitchFamily="34" charset="-128"/>
              </a:rPr>
              <a:t>От</a:t>
            </a:r>
            <a:r>
              <a:rPr lang="en-US" altLang="bg-BG" sz="2200" dirty="0">
                <a:ea typeface="ＭＳ Ｐゴシック" panose="020B0600070205080204" pitchFamily="34" charset="-128"/>
              </a:rPr>
              <a:t> </a:t>
            </a:r>
            <a:r>
              <a:rPr lang="bg-BG" altLang="bg-BG" sz="2200" dirty="0">
                <a:ea typeface="ＭＳ Ｐゴシック" panose="020B0600070205080204" pitchFamily="34" charset="-128"/>
              </a:rPr>
              <a:t>долу нагоре – използване на потенциала на университетите, като инкубатор на таланти и иновации</a:t>
            </a:r>
            <a:r>
              <a:rPr lang="ru-RU" altLang="bg-BG" sz="2200" dirty="0">
                <a:ea typeface="ＭＳ Ｐゴシック" panose="020B0600070205080204" pitchFamily="34" charset="-128"/>
              </a:rPr>
              <a:t>?</a:t>
            </a:r>
            <a:endParaRPr lang="en-US" altLang="bg-BG" sz="2200" dirty="0">
              <a:ea typeface="ＭＳ Ｐゴシック" panose="020B0600070205080204" pitchFamily="34" charset="-128"/>
            </a:endParaRP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7AD74FB8-1307-4063-BFD2-F663D656178F}"/>
              </a:ext>
            </a:extLst>
          </p:cNvPr>
          <p:cNvSpPr/>
          <p:nvPr/>
        </p:nvSpPr>
        <p:spPr>
          <a:xfrm>
            <a:off x="5875283" y="1355833"/>
            <a:ext cx="882869" cy="1492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F9173DBB-CD7A-437D-BA3E-208E93CAD4B7}"/>
              </a:ext>
            </a:extLst>
          </p:cNvPr>
          <p:cNvSpPr/>
          <p:nvPr/>
        </p:nvSpPr>
        <p:spPr>
          <a:xfrm rot="10800000">
            <a:off x="10420500" y="1355833"/>
            <a:ext cx="882869" cy="1492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1279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b="1" dirty="0"/>
              <a:t>Модел </a:t>
            </a:r>
            <a:br>
              <a:rPr lang="bg-BG" b="1" dirty="0"/>
            </a:br>
            <a:r>
              <a:rPr lang="bg-BG" b="1" dirty="0"/>
              <a:t>„От университета към държавата“</a:t>
            </a:r>
            <a:endParaRPr lang="en-US" altLang="bg-BG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/>
              <a:t>Изисква използване на ресурси на университетите и възможности осигурявани от община и държава.</a:t>
            </a:r>
            <a:endParaRPr lang="en-US" sz="1600" dirty="0"/>
          </a:p>
          <a:p>
            <a:pPr marL="0" indent="0">
              <a:buNone/>
            </a:pPr>
            <a:r>
              <a:rPr lang="bg-BG" dirty="0"/>
              <a:t>Под </a:t>
            </a:r>
            <a:r>
              <a:rPr lang="bg-BG" b="1" dirty="0"/>
              <a:t>ресурси</a:t>
            </a:r>
            <a:r>
              <a:rPr lang="bg-BG" dirty="0"/>
              <a:t> и </a:t>
            </a:r>
            <a:r>
              <a:rPr lang="bg-BG" b="1" dirty="0"/>
              <a:t>възможности</a:t>
            </a:r>
            <a:r>
              <a:rPr lang="bg-BG" dirty="0"/>
              <a:t> в никакъв случай не трябва да се разбира единствено и само „директно финансиране“:</a:t>
            </a:r>
            <a:endParaRPr lang="en-US" sz="1600" dirty="0"/>
          </a:p>
          <a:p>
            <a:pPr lvl="0"/>
            <a:r>
              <a:rPr lang="bg-BG" dirty="0"/>
              <a:t>Софтуерни специалисти</a:t>
            </a:r>
            <a:endParaRPr lang="en-US" sz="1600" dirty="0"/>
          </a:p>
          <a:p>
            <a:pPr lvl="0"/>
            <a:r>
              <a:rPr lang="bg-BG" dirty="0"/>
              <a:t>Хардуерно осигуряване</a:t>
            </a:r>
            <a:endParaRPr lang="en-US" sz="1600" dirty="0"/>
          </a:p>
          <a:p>
            <a:pPr lvl="0"/>
            <a:r>
              <a:rPr lang="bg-BG" dirty="0"/>
              <a:t>Идентифициране на дигитализацията, като приоритетна </a:t>
            </a:r>
            <a:endParaRPr lang="en-US" sz="1600" dirty="0"/>
          </a:p>
          <a:p>
            <a:pPr lvl="0"/>
            <a:r>
              <a:rPr lang="bg-BG" dirty="0"/>
              <a:t>Възможности за развитие предоставяни от държава и общини – готовност за извършване на нормативни промени, съвместни проекти, желание за осигуряване на свързаност на софтуерните системи</a:t>
            </a:r>
            <a:endParaRPr lang="en-US" sz="1600" dirty="0"/>
          </a:p>
          <a:p>
            <a:pPr lvl="1">
              <a:lnSpc>
                <a:spcPct val="80000"/>
              </a:lnSpc>
            </a:pPr>
            <a:endParaRPr lang="en-US" altLang="bg-BG" sz="22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664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Общи черти при дигитализацията на процесите в университетите</a:t>
            </a:r>
            <a:endParaRPr lang="en-US" altLang="bg-BG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pPr lvl="0"/>
            <a:r>
              <a:rPr lang="bg-BG" dirty="0"/>
              <a:t>Ползи - разработването  на  системи  интегриращи в себе си компоненти за административно обслужване, за комуникация,  за  електронно  обучение,  за  управление  на  обучението,  за  кариерно развитие и др., могат значително да повишат качеството на предлаганите образователни услуги на всички нива</a:t>
            </a:r>
            <a:endParaRPr lang="en-US" sz="1600" dirty="0"/>
          </a:p>
          <a:p>
            <a:pPr lvl="0"/>
            <a:r>
              <a:rPr lang="bg-BG" dirty="0"/>
              <a:t>Специфики на бизнес процесите</a:t>
            </a:r>
          </a:p>
          <a:p>
            <a:pPr lvl="1"/>
            <a:r>
              <a:rPr lang="bg-BG" dirty="0"/>
              <a:t>Множество заинтересовани страни – университети, бизнес, студенти, държавата в лицето на (НАОА и МОН)</a:t>
            </a:r>
            <a:endParaRPr lang="en-US" dirty="0"/>
          </a:p>
          <a:p>
            <a:pPr lvl="1"/>
            <a:r>
              <a:rPr lang="bg-BG" dirty="0"/>
              <a:t>Динамика в критериите по процедури по акредитация</a:t>
            </a:r>
            <a:endParaRPr lang="en-US" dirty="0"/>
          </a:p>
          <a:p>
            <a:pPr lvl="1"/>
            <a:r>
              <a:rPr lang="bg-BG" dirty="0"/>
              <a:t>Динамика в критериите при атестиране на преподаватели</a:t>
            </a:r>
            <a:endParaRPr lang="en-US" dirty="0"/>
          </a:p>
          <a:p>
            <a:pPr lvl="1"/>
            <a:r>
              <a:rPr lang="bg-BG" dirty="0"/>
              <a:t>Динамика в Законът за развитие на академичния състав</a:t>
            </a:r>
            <a:endParaRPr lang="en-US" sz="1400" dirty="0"/>
          </a:p>
          <a:p>
            <a:pPr lvl="1">
              <a:lnSpc>
                <a:spcPct val="80000"/>
              </a:lnSpc>
            </a:pPr>
            <a:endParaRPr lang="en-US" altLang="bg-BG" sz="22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742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200" dirty="0"/>
              <a:t>Дигитална трансформация в </a:t>
            </a:r>
            <a:br>
              <a:rPr lang="bg-BG" sz="3200" dirty="0"/>
            </a:br>
            <a:r>
              <a:rPr lang="bg-BG" sz="3200" dirty="0"/>
              <a:t>Икономически университет - Варна</a:t>
            </a:r>
            <a:endParaRPr lang="en-US" altLang="bg-BG" sz="3200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r>
              <a:rPr lang="bg-BG" dirty="0"/>
              <a:t>Информационна система "Студент" </a:t>
            </a:r>
            <a:endParaRPr lang="en-US" sz="1600" dirty="0"/>
          </a:p>
          <a:p>
            <a:r>
              <a:rPr lang="bg-BG" dirty="0"/>
              <a:t>Система за планиране на учебно и изпитно разписание</a:t>
            </a:r>
            <a:endParaRPr lang="en-US" sz="1600" dirty="0"/>
          </a:p>
          <a:p>
            <a:r>
              <a:rPr lang="bg-BG" dirty="0"/>
              <a:t>Софтуер за управление на "Тестов център" Сайт на ИУ-Варна  </a:t>
            </a:r>
            <a:endParaRPr lang="en-US" sz="1600" dirty="0"/>
          </a:p>
          <a:p>
            <a:r>
              <a:rPr lang="bg-BG" dirty="0"/>
              <a:t>Система за кандидатстудентски изпити</a:t>
            </a:r>
            <a:endParaRPr lang="en-US" sz="1600" dirty="0"/>
          </a:p>
          <a:p>
            <a:r>
              <a:rPr lang="bg-BG" dirty="0"/>
              <a:t>Система за електронен документооборот в университета</a:t>
            </a:r>
            <a:endParaRPr lang="en-US" sz="1600" dirty="0"/>
          </a:p>
          <a:p>
            <a:r>
              <a:rPr lang="bg-BG" dirty="0"/>
              <a:t>Регистър на </a:t>
            </a:r>
            <a:r>
              <a:rPr lang="bg-BG" dirty="0" err="1"/>
              <a:t>публикационната</a:t>
            </a:r>
            <a:r>
              <a:rPr lang="bg-BG" dirty="0"/>
              <a:t> дейност на преподавателите</a:t>
            </a:r>
            <a:endParaRPr lang="en-US" sz="1600" dirty="0"/>
          </a:p>
          <a:p>
            <a:r>
              <a:rPr lang="bg-BG" dirty="0"/>
              <a:t>Регистър на отчетите на преподавателите</a:t>
            </a:r>
            <a:endParaRPr lang="en-US" sz="1600" dirty="0"/>
          </a:p>
          <a:p>
            <a:r>
              <a:rPr lang="bg-BG" dirty="0"/>
              <a:t>….</a:t>
            </a:r>
            <a:endParaRPr lang="en-US" sz="16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bg-BG" sz="22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897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Отражение върху участниците в процесите</a:t>
            </a:r>
            <a:endParaRPr lang="en-US" altLang="bg-BG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r>
              <a:rPr lang="bg-BG" b="1" dirty="0"/>
              <a:t>Кандидат-студенти</a:t>
            </a:r>
            <a:r>
              <a:rPr lang="bg-BG" dirty="0"/>
              <a:t> – отдалечена регистрация за изпит, провеждане на самия изпит и получаване на резултат от него и класирането в реално време.</a:t>
            </a:r>
            <a:endParaRPr lang="en-US" sz="1600" dirty="0"/>
          </a:p>
          <a:p>
            <a:r>
              <a:rPr lang="bg-BG" b="1" dirty="0"/>
              <a:t>Студенти</a:t>
            </a:r>
            <a:r>
              <a:rPr lang="bg-BG" dirty="0"/>
              <a:t> - онлайн достъп до персонализирано съдържание – учебно разписание, предстоящи изпити, оценки от преминали изпити, подаване молба за явяване на </a:t>
            </a:r>
            <a:r>
              <a:rPr lang="bg-BG" dirty="0" err="1"/>
              <a:t>неположен</a:t>
            </a:r>
            <a:r>
              <a:rPr lang="bg-BG" dirty="0"/>
              <a:t> изпит, полагане на самия изпит и </a:t>
            </a:r>
            <a:r>
              <a:rPr lang="bg-BG" dirty="0" err="1"/>
              <a:t>д.р</a:t>
            </a:r>
            <a:r>
              <a:rPr lang="bg-BG" dirty="0"/>
              <a:t>.</a:t>
            </a:r>
            <a:endParaRPr lang="en-US" altLang="bg-BG" sz="3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277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Отражение върху участниците в процесите</a:t>
            </a:r>
            <a:endParaRPr lang="en-US" altLang="bg-BG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 lnSpcReduction="10000"/>
          </a:bodyPr>
          <a:lstStyle/>
          <a:p>
            <a:r>
              <a:rPr lang="bg-BG" b="1" dirty="0"/>
              <a:t>Преподаватели</a:t>
            </a:r>
            <a:r>
              <a:rPr lang="bg-BG" dirty="0"/>
              <a:t> </a:t>
            </a:r>
            <a:endParaRPr lang="en-US" sz="1600" dirty="0"/>
          </a:p>
          <a:p>
            <a:pPr lvl="1"/>
            <a:r>
              <a:rPr lang="bg-BG" dirty="0"/>
              <a:t>Отдалечено създаване на изпит, както за конкретна група/поток, така и за конкретен студент. Отдалечено провеждане, контрол и оценяване на изпита, което се  отразява в информационната система на университета и студента получава автоматично известие.</a:t>
            </a:r>
            <a:endParaRPr lang="en-US" sz="1400" dirty="0"/>
          </a:p>
          <a:p>
            <a:pPr lvl="1"/>
            <a:r>
              <a:rPr lang="bg-BG" dirty="0"/>
              <a:t>Онлайн регистриране на направени публикации и открити цитати, както и други дейности участващи в справки за вътрешни нужди, както и пред НАОА.</a:t>
            </a:r>
            <a:endParaRPr lang="en-US" sz="1400" dirty="0"/>
          </a:p>
          <a:p>
            <a:r>
              <a:rPr lang="bg-BG" b="1" dirty="0"/>
              <a:t>Ръководство</a:t>
            </a:r>
            <a:endParaRPr lang="en-US" sz="1600" b="1" dirty="0"/>
          </a:p>
          <a:p>
            <a:pPr lvl="1"/>
            <a:r>
              <a:rPr lang="bg-BG" dirty="0"/>
              <a:t>Създаване, разпространение и проследяване на работата по различни видове документи онлайн.</a:t>
            </a:r>
            <a:endParaRPr lang="en-US" sz="1400" dirty="0"/>
          </a:p>
          <a:p>
            <a:pPr lvl="1"/>
            <a:r>
              <a:rPr lang="bg-BG" dirty="0"/>
              <a:t>Получаване на справки за състоянието на посочените процеси в реално време</a:t>
            </a:r>
            <a:endParaRPr lang="en-US" sz="1400" dirty="0"/>
          </a:p>
          <a:p>
            <a:pPr marL="457200" lvl="1" indent="0">
              <a:lnSpc>
                <a:spcPct val="80000"/>
              </a:lnSpc>
              <a:buNone/>
            </a:pPr>
            <a:endParaRPr lang="en-US" altLang="bg-BG" sz="22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17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BA7BEB50-2069-4C69-B00C-4F2C8A1B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200" dirty="0"/>
              <a:t>Софтуер и човешки фактор</a:t>
            </a:r>
            <a:endParaRPr lang="en-US" altLang="bg-BG" sz="3200" dirty="0"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A7A2-7A5E-4F21-B036-B678FCCE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281" y="1153383"/>
            <a:ext cx="7265774" cy="46048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/>
              <a:t>Възприемане на политика на системно и съвестно въвеждане на данни от техните създатели/източници в информационни системи</a:t>
            </a:r>
          </a:p>
          <a:p>
            <a:r>
              <a:rPr lang="bg-BG" dirty="0"/>
              <a:t>Софтуерен екип/екипи, които да реагират достатъчно бързо на измененията в правните рамки за горепосочените процедури и да модифицират или създадат нужното софтуерно решение</a:t>
            </a:r>
            <a:endParaRPr lang="en-US" sz="1600" dirty="0"/>
          </a:p>
          <a:p>
            <a:r>
              <a:rPr lang="bg-BG" dirty="0"/>
              <a:t>Мотивиране на източниците на информация да я предоставят своевременно на информационните системи</a:t>
            </a:r>
            <a:endParaRPr lang="en-US" sz="1600" dirty="0"/>
          </a:p>
          <a:p>
            <a:pPr lvl="1">
              <a:lnSpc>
                <a:spcPct val="80000"/>
              </a:lnSpc>
            </a:pPr>
            <a:endParaRPr lang="en-US" altLang="bg-BG" sz="2200" dirty="0">
              <a:ea typeface="ＭＳ Ｐゴシック" panose="020B0600070205080204" pitchFamily="34" charset="-12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037B75-044B-490B-A7EC-A12EDA199FCC}"/>
              </a:ext>
            </a:extLst>
          </p:cNvPr>
          <p:cNvSpPr txBox="1">
            <a:spLocks/>
          </p:cNvSpPr>
          <p:nvPr/>
        </p:nvSpPr>
        <p:spPr>
          <a:xfrm>
            <a:off x="888630" y="1714049"/>
            <a:ext cx="3498979" cy="461592"/>
          </a:xfrm>
          <a:prstGeom prst="rect">
            <a:avLst/>
          </a:prstGeom>
        </p:spPr>
        <p:txBody>
          <a:bodyPr vert="horz" lIns="228600" tIns="228600" rIns="228600" bIns="228600" rtlCol="0" anchor="ctr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bg-BG" sz="2000" dirty="0"/>
              <a:t>Предизвикателства и решения</a:t>
            </a:r>
            <a:endParaRPr lang="en-US" altLang="bg-BG" sz="20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504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497</TotalTime>
  <Words>709</Words>
  <Application>Microsoft Office PowerPoint</Application>
  <PresentationFormat>Widescreen</PresentationFormat>
  <Paragraphs>69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Calibri</vt:lpstr>
      <vt:lpstr>Calibri Light</vt:lpstr>
      <vt:lpstr>Rockwell</vt:lpstr>
      <vt:lpstr>Verdana</vt:lpstr>
      <vt:lpstr>Wingdings</vt:lpstr>
      <vt:lpstr>Atlas</vt:lpstr>
      <vt:lpstr>Предизвикателства и решения за дигиталната трансформация във висшите училища</vt:lpstr>
      <vt:lpstr>Често очертавани цели пред висшето образование</vt:lpstr>
      <vt:lpstr>Отговорности? Инициатива?</vt:lpstr>
      <vt:lpstr>Модел  „От университета към държавата“</vt:lpstr>
      <vt:lpstr>Общи черти при дигитализацията на процесите в университетите</vt:lpstr>
      <vt:lpstr>Дигитална трансформация в  Икономически университет - Варна</vt:lpstr>
      <vt:lpstr>Отражение върху участниците в процесите</vt:lpstr>
      <vt:lpstr>Отражение върху участниците в процесите</vt:lpstr>
      <vt:lpstr>Софтуер и човешки фактор</vt:lpstr>
      <vt:lpstr>Хардуерно осигуряване</vt:lpstr>
      <vt:lpstr>Хардуерно осигуряване</vt:lpstr>
      <vt:lpstr>Предложения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MVC. Laravel. Blade</dc:title>
  <dc:creator>Ivan Ognyanov</dc:creator>
  <cp:lastModifiedBy>Ivan Ognyanov</cp:lastModifiedBy>
  <cp:revision>54</cp:revision>
  <dcterms:created xsi:type="dcterms:W3CDTF">2020-11-02T09:06:10Z</dcterms:created>
  <dcterms:modified xsi:type="dcterms:W3CDTF">2021-05-30T11:20:50Z</dcterms:modified>
</cp:coreProperties>
</file>