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Lst>
  <p:notesMasterIdLst>
    <p:notesMasterId r:id="rId14"/>
  </p:notesMasterIdLst>
  <p:sldIdLst>
    <p:sldId id="333" r:id="rId2"/>
    <p:sldId id="534" r:id="rId3"/>
    <p:sldId id="536" r:id="rId4"/>
    <p:sldId id="535" r:id="rId5"/>
    <p:sldId id="537" r:id="rId6"/>
    <p:sldId id="538" r:id="rId7"/>
    <p:sldId id="539" r:id="rId8"/>
    <p:sldId id="540" r:id="rId9"/>
    <p:sldId id="541" r:id="rId10"/>
    <p:sldId id="545" r:id="rId11"/>
    <p:sldId id="546" r:id="rId12"/>
    <p:sldId id="544"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0426" autoAdjust="0"/>
  </p:normalViewPr>
  <p:slideViewPr>
    <p:cSldViewPr snapToGrid="0">
      <p:cViewPr varScale="1">
        <p:scale>
          <a:sx n="61" d="100"/>
          <a:sy n="61" d="100"/>
        </p:scale>
        <p:origin x="88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8D9E1C-8C73-4569-8A6F-824BF769E793}" type="datetimeFigureOut">
              <a:rPr lang="en-US" smtClean="0"/>
              <a:t>30-May-21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DC4835-C4D6-420C-A04D-31DBDD9FF963}" type="slidenum">
              <a:rPr lang="en-US" smtClean="0"/>
              <a:t>‹#›</a:t>
            </a:fld>
            <a:endParaRPr lang="en-US"/>
          </a:p>
        </p:txBody>
      </p:sp>
    </p:spTree>
    <p:extLst>
      <p:ext uri="{BB962C8B-B14F-4D97-AF65-F5344CB8AC3E}">
        <p14:creationId xmlns:p14="http://schemas.microsoft.com/office/powerpoint/2010/main" val="3630746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89" name="Group 88"/>
          <p:cNvGrpSpPr/>
          <p:nvPr/>
        </p:nvGrpSpPr>
        <p:grpSpPr>
          <a:xfrm>
            <a:off x="-329674" y="-59376"/>
            <a:ext cx="12515851" cy="6923798"/>
            <a:chOff x="-329674" y="-51881"/>
            <a:chExt cx="12515851" cy="6923798"/>
          </a:xfrm>
        </p:grpSpPr>
        <p:sp>
          <p:nvSpPr>
            <p:cNvPr id="90"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3"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0"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1"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2"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3"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4"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5"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6"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7"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8"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1669293" y="1186483"/>
            <a:ext cx="8848345" cy="4477933"/>
            <a:chOff x="1669293" y="1186483"/>
            <a:chExt cx="8848345" cy="4477933"/>
          </a:xfrm>
        </p:grpSpPr>
        <p:sp>
          <p:nvSpPr>
            <p:cNvPr id="39" name="Rectangle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ctrTitle"/>
          </p:nvPr>
        </p:nvSpPr>
        <p:spPr>
          <a:xfrm>
            <a:off x="1759236" y="2075504"/>
            <a:ext cx="8679915" cy="1748729"/>
          </a:xfrm>
        </p:spPr>
        <p:txBody>
          <a:bodyPr bIns="0" anchor="b">
            <a:normAutofit/>
          </a:bodyPr>
          <a:lstStyle>
            <a:lvl1pPr algn="ctr">
              <a:lnSpc>
                <a:spcPct val="80000"/>
              </a:lnSpc>
              <a:defRPr sz="5400" spc="-150">
                <a:solidFill>
                  <a:srgbClr val="FFFEFF"/>
                </a:solidFill>
              </a:defRPr>
            </a:lvl1pPr>
          </a:lstStyle>
          <a:p>
            <a:r>
              <a:rPr lang="en-US"/>
              <a:t>Click to edit Master title style</a:t>
            </a:r>
            <a:endParaRPr lang="en-US" dirty="0"/>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fld id="{497E0284-194F-4B15-AA67-78F2A377E139}" type="datetimeFigureOut">
              <a:rPr lang="en-US" smtClean="0"/>
              <a:t>30-May-21</a:t>
            </a:fld>
            <a:endParaRPr lang="en-US"/>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a:p>
        </p:txBody>
      </p:sp>
      <p:sp>
        <p:nvSpPr>
          <p:cNvPr id="6" name="Slide Number Placeholder 5"/>
          <p:cNvSpPr>
            <a:spLocks noGrp="1"/>
          </p:cNvSpPr>
          <p:nvPr>
            <p:ph type="sldNum" sz="quarter" idx="12"/>
          </p:nvPr>
        </p:nvSpPr>
        <p:spPr>
          <a:xfrm>
            <a:off x="10469880" y="320040"/>
            <a:ext cx="914400" cy="320040"/>
          </a:xfrm>
        </p:spPr>
        <p:txBody>
          <a:bodyPr/>
          <a:lstStyle/>
          <a:p>
            <a:fld id="{1C3B3064-BE1C-4041-838F-0FB4E66B65EF}" type="slidenum">
              <a:rPr lang="en-US" smtClean="0"/>
              <a:t>‹#›</a:t>
            </a:fld>
            <a:endParaRPr lang="en-US"/>
          </a:p>
        </p:txBody>
      </p:sp>
    </p:spTree>
    <p:extLst>
      <p:ext uri="{BB962C8B-B14F-4D97-AF65-F5344CB8AC3E}">
        <p14:creationId xmlns:p14="http://schemas.microsoft.com/office/powerpoint/2010/main" val="2791925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5" name="Group 74"/>
          <p:cNvGrpSpPr/>
          <p:nvPr/>
        </p:nvGrpSpPr>
        <p:grpSpPr>
          <a:xfrm>
            <a:off x="-417513"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800144"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1"/>
          </a:xfrm>
        </p:spPr>
        <p:txBody>
          <a:bodyPr/>
          <a:lstStyle>
            <a:lvl1pPr>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109983" y="794719"/>
            <a:ext cx="6275035" cy="52570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97E0284-194F-4B15-AA67-78F2A377E139}" type="datetimeFigureOut">
              <a:rPr lang="en-US" smtClean="0"/>
              <a:t>30-May-21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3B3064-BE1C-4041-838F-0FB4E66B65EF}" type="slidenum">
              <a:rPr lang="en-US" smtClean="0"/>
              <a:t>‹#›</a:t>
            </a:fld>
            <a:endParaRPr lang="en-US"/>
          </a:p>
        </p:txBody>
      </p:sp>
    </p:spTree>
    <p:extLst>
      <p:ext uri="{BB962C8B-B14F-4D97-AF65-F5344CB8AC3E}">
        <p14:creationId xmlns:p14="http://schemas.microsoft.com/office/powerpoint/2010/main" val="499678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5" name="Group 74"/>
          <p:cNvGrpSpPr/>
          <p:nvPr/>
        </p:nvGrpSpPr>
        <p:grpSpPr>
          <a:xfrm flipH="1">
            <a:off x="0"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7718948"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807437" y="2349925"/>
            <a:ext cx="3501195" cy="2456442"/>
          </a:xfrm>
        </p:spPr>
        <p:txBody>
          <a:bodyPr vert="eaVert"/>
          <a:lstStyle>
            <a:lvl1pPr algn="l">
              <a:lnSpc>
                <a:spcPct val="80000"/>
              </a:lnSpc>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02747" y="798444"/>
            <a:ext cx="6268622" cy="5257303"/>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04672" y="320040"/>
            <a:ext cx="3657600" cy="320040"/>
          </a:xfrm>
        </p:spPr>
        <p:txBody>
          <a:bodyPr/>
          <a:lstStyle/>
          <a:p>
            <a:fld id="{497E0284-194F-4B15-AA67-78F2A377E139}" type="datetimeFigureOut">
              <a:rPr lang="en-US" smtClean="0"/>
              <a:t>30-May-21</a:t>
            </a:fld>
            <a:endParaRPr lang="en-US"/>
          </a:p>
        </p:txBody>
      </p:sp>
      <p:sp>
        <p:nvSpPr>
          <p:cNvPr id="5" name="Footer Placeholder 4"/>
          <p:cNvSpPr>
            <a:spLocks noGrp="1"/>
          </p:cNvSpPr>
          <p:nvPr>
            <p:ph type="ftr" sz="quarter" idx="11"/>
          </p:nvPr>
        </p:nvSpPr>
        <p:spPr>
          <a:xfrm>
            <a:off x="804672" y="6227064"/>
            <a:ext cx="10588752" cy="320040"/>
          </a:xfrm>
        </p:spPr>
        <p:txBody>
          <a:bodyPr/>
          <a:lstStyle/>
          <a:p>
            <a:endParaRPr lang="en-US"/>
          </a:p>
        </p:txBody>
      </p:sp>
      <p:sp>
        <p:nvSpPr>
          <p:cNvPr id="6" name="Slide Number Placeholder 5"/>
          <p:cNvSpPr>
            <a:spLocks noGrp="1"/>
          </p:cNvSpPr>
          <p:nvPr>
            <p:ph type="sldNum" sz="quarter" idx="12"/>
          </p:nvPr>
        </p:nvSpPr>
        <p:spPr>
          <a:xfrm>
            <a:off x="10469880" y="320040"/>
            <a:ext cx="914400" cy="320040"/>
          </a:xfrm>
        </p:spPr>
        <p:txBody>
          <a:bodyPr/>
          <a:lstStyle/>
          <a:p>
            <a:fld id="{1C3B3064-BE1C-4041-838F-0FB4E66B65EF}" type="slidenum">
              <a:rPr lang="en-US" smtClean="0"/>
              <a:t>‹#›</a:t>
            </a:fld>
            <a:endParaRPr lang="en-US"/>
          </a:p>
        </p:txBody>
      </p:sp>
    </p:spTree>
    <p:extLst>
      <p:ext uri="{BB962C8B-B14F-4D97-AF65-F5344CB8AC3E}">
        <p14:creationId xmlns:p14="http://schemas.microsoft.com/office/powerpoint/2010/main" val="7077023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80" name="Group 79"/>
          <p:cNvGrpSpPr/>
          <p:nvPr/>
        </p:nvGrpSpPr>
        <p:grpSpPr>
          <a:xfrm>
            <a:off x="-417513" y="0"/>
            <a:ext cx="12584114" cy="6853238"/>
            <a:chOff x="-417513" y="0"/>
            <a:chExt cx="12584114" cy="6853238"/>
          </a:xfrm>
        </p:grpSpPr>
        <p:sp>
          <p:nvSpPr>
            <p:cNvPr id="8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7" name="Group 26"/>
          <p:cNvGrpSpPr/>
          <p:nvPr/>
        </p:nvGrpSpPr>
        <p:grpSpPr>
          <a:xfrm>
            <a:off x="800144" y="1699589"/>
            <a:ext cx="3674476" cy="3470421"/>
            <a:chOff x="697883" y="1816768"/>
            <a:chExt cx="3674476" cy="3470421"/>
          </a:xfrm>
        </p:grpSpPr>
        <p:sp>
          <p:nvSpPr>
            <p:cNvPr id="28" name="Rectangle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49925"/>
            <a:ext cx="3498979" cy="2456442"/>
          </a:xfrm>
        </p:spPr>
        <p:txBody>
          <a:bodyPr/>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18447" y="803186"/>
            <a:ext cx="6281873" cy="5248622"/>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97E0284-194F-4B15-AA67-78F2A377E139}" type="datetimeFigureOut">
              <a:rPr lang="en-US" smtClean="0"/>
              <a:t>30-May-21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3B3064-BE1C-4041-838F-0FB4E66B65EF}" type="slidenum">
              <a:rPr lang="en-US" smtClean="0"/>
              <a:t>‹#›</a:t>
            </a:fld>
            <a:endParaRPr lang="en-US"/>
          </a:p>
        </p:txBody>
      </p:sp>
    </p:spTree>
    <p:extLst>
      <p:ext uri="{BB962C8B-B14F-4D97-AF65-F5344CB8AC3E}">
        <p14:creationId xmlns:p14="http://schemas.microsoft.com/office/powerpoint/2010/main" val="3225936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7" name="Group 76"/>
          <p:cNvGrpSpPr/>
          <p:nvPr/>
        </p:nvGrpSpPr>
        <p:grpSpPr>
          <a:xfrm>
            <a:off x="-329674" y="-59376"/>
            <a:ext cx="12515851" cy="6923798"/>
            <a:chOff x="-329674" y="-51881"/>
            <a:chExt cx="12515851" cy="6923798"/>
          </a:xfrm>
        </p:grpSpPr>
        <p:sp>
          <p:nvSpPr>
            <p:cNvPr id="78"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3259545" y="1186483"/>
            <a:ext cx="5666145" cy="4477933"/>
            <a:chOff x="3259545" y="1186483"/>
            <a:chExt cx="5666145" cy="4477933"/>
          </a:xfrm>
        </p:grpSpPr>
        <p:sp>
          <p:nvSpPr>
            <p:cNvPr id="99" name="Rectangle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Rectangle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3344216" y="2074730"/>
            <a:ext cx="5490224" cy="1689390"/>
          </a:xfrm>
        </p:spPr>
        <p:txBody>
          <a:bodyPr bIns="0" anchor="b">
            <a:normAutofit/>
          </a:bodyPr>
          <a:lstStyle>
            <a:lvl1pPr algn="ctr">
              <a:defRPr sz="4400">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3344215" y="3846851"/>
            <a:ext cx="5490223" cy="1383770"/>
          </a:xfrm>
        </p:spPr>
        <p:txBody>
          <a:bodyPr tIns="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04672" y="320040"/>
            <a:ext cx="3657600" cy="320040"/>
          </a:xfrm>
        </p:spPr>
        <p:txBody>
          <a:bodyPr/>
          <a:lstStyle/>
          <a:p>
            <a:fld id="{497E0284-194F-4B15-AA67-78F2A377E139}" type="datetimeFigureOut">
              <a:rPr lang="en-US" smtClean="0"/>
              <a:t>30-May-21</a:t>
            </a:fld>
            <a:endParaRPr lang="en-US"/>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a:p>
        </p:txBody>
      </p:sp>
      <p:sp>
        <p:nvSpPr>
          <p:cNvPr id="6" name="Slide Number Placeholder 5"/>
          <p:cNvSpPr>
            <a:spLocks noGrp="1"/>
          </p:cNvSpPr>
          <p:nvPr>
            <p:ph type="sldNum" sz="quarter" idx="12"/>
          </p:nvPr>
        </p:nvSpPr>
        <p:spPr>
          <a:xfrm>
            <a:off x="10469880" y="320040"/>
            <a:ext cx="914400" cy="320040"/>
          </a:xfrm>
        </p:spPr>
        <p:txBody>
          <a:bodyPr/>
          <a:lstStyle/>
          <a:p>
            <a:fld id="{1C3B3064-BE1C-4041-838F-0FB4E66B65EF}" type="slidenum">
              <a:rPr lang="en-US" smtClean="0"/>
              <a:t>‹#›</a:t>
            </a:fld>
            <a:endParaRPr lang="en-US"/>
          </a:p>
        </p:txBody>
      </p:sp>
    </p:spTree>
    <p:extLst>
      <p:ext uri="{BB962C8B-B14F-4D97-AF65-F5344CB8AC3E}">
        <p14:creationId xmlns:p14="http://schemas.microsoft.com/office/powerpoint/2010/main" val="36602434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37" name="Group 36"/>
          <p:cNvGrpSpPr/>
          <p:nvPr/>
        </p:nvGrpSpPr>
        <p:grpSpPr>
          <a:xfrm>
            <a:off x="-417513" y="0"/>
            <a:ext cx="12584114" cy="6853238"/>
            <a:chOff x="-417513" y="0"/>
            <a:chExt cx="12584114" cy="6853238"/>
          </a:xfrm>
        </p:grpSpPr>
        <p:sp>
          <p:nvSpPr>
            <p:cNvPr id="3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59" name="Group 58"/>
          <p:cNvGrpSpPr/>
          <p:nvPr/>
        </p:nvGrpSpPr>
        <p:grpSpPr>
          <a:xfrm>
            <a:off x="800144" y="1699589"/>
            <a:ext cx="3674476" cy="3470421"/>
            <a:chOff x="697883" y="1816768"/>
            <a:chExt cx="3674476" cy="3470421"/>
          </a:xfrm>
        </p:grpSpPr>
        <p:sp>
          <p:nvSpPr>
            <p:cNvPr id="60" name="Rectangle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0" y="2339669"/>
            <a:ext cx="3500828" cy="2470065"/>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sz="half" idx="1"/>
          </p:nvPr>
        </p:nvSpPr>
        <p:spPr>
          <a:xfrm>
            <a:off x="5120878" y="803187"/>
            <a:ext cx="6269591" cy="238265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118447" y="3672162"/>
            <a:ext cx="6272022" cy="238358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04672" y="320040"/>
            <a:ext cx="3657600" cy="320040"/>
          </a:xfrm>
        </p:spPr>
        <p:txBody>
          <a:bodyPr/>
          <a:lstStyle/>
          <a:p>
            <a:fld id="{497E0284-194F-4B15-AA67-78F2A377E139}" type="datetimeFigureOut">
              <a:rPr lang="en-US" smtClean="0"/>
              <a:t>30-May-21</a:t>
            </a:fld>
            <a:endParaRPr lang="en-US"/>
          </a:p>
        </p:txBody>
      </p:sp>
      <p:sp>
        <p:nvSpPr>
          <p:cNvPr id="6" name="Footer Placeholder 5"/>
          <p:cNvSpPr>
            <a:spLocks noGrp="1"/>
          </p:cNvSpPr>
          <p:nvPr>
            <p:ph type="ftr" sz="quarter" idx="11"/>
          </p:nvPr>
        </p:nvSpPr>
        <p:spPr>
          <a:xfrm>
            <a:off x="804672" y="6227064"/>
            <a:ext cx="10588752" cy="320040"/>
          </a:xfrm>
        </p:spPr>
        <p:txBody>
          <a:bodyPr/>
          <a:lstStyle/>
          <a:p>
            <a:endParaRPr lang="en-US"/>
          </a:p>
        </p:txBody>
      </p:sp>
      <p:sp>
        <p:nvSpPr>
          <p:cNvPr id="7" name="Slide Number Placeholder 6"/>
          <p:cNvSpPr>
            <a:spLocks noGrp="1"/>
          </p:cNvSpPr>
          <p:nvPr>
            <p:ph type="sldNum" sz="quarter" idx="12"/>
          </p:nvPr>
        </p:nvSpPr>
        <p:spPr>
          <a:xfrm>
            <a:off x="10469880" y="320040"/>
            <a:ext cx="914400" cy="320040"/>
          </a:xfrm>
        </p:spPr>
        <p:txBody>
          <a:bodyPr/>
          <a:lstStyle/>
          <a:p>
            <a:fld id="{1C3B3064-BE1C-4041-838F-0FB4E66B65EF}" type="slidenum">
              <a:rPr lang="en-US" smtClean="0"/>
              <a:t>‹#›</a:t>
            </a:fld>
            <a:endParaRPr lang="en-US"/>
          </a:p>
        </p:txBody>
      </p:sp>
    </p:spTree>
    <p:extLst>
      <p:ext uri="{BB962C8B-B14F-4D97-AF65-F5344CB8AC3E}">
        <p14:creationId xmlns:p14="http://schemas.microsoft.com/office/powerpoint/2010/main" val="29894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39" name="Group 38"/>
          <p:cNvGrpSpPr/>
          <p:nvPr/>
        </p:nvGrpSpPr>
        <p:grpSpPr>
          <a:xfrm>
            <a:off x="-417513" y="0"/>
            <a:ext cx="12584114" cy="6853238"/>
            <a:chOff x="-417513" y="0"/>
            <a:chExt cx="12584114" cy="6853238"/>
          </a:xfrm>
        </p:grpSpPr>
        <p:sp>
          <p:nvSpPr>
            <p:cNvPr id="40"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6"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7"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0"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1" name="Group 60"/>
          <p:cNvGrpSpPr/>
          <p:nvPr/>
        </p:nvGrpSpPr>
        <p:grpSpPr>
          <a:xfrm>
            <a:off x="800144" y="1699589"/>
            <a:ext cx="3674476" cy="3470421"/>
            <a:chOff x="697883" y="1816768"/>
            <a:chExt cx="3674476" cy="3470421"/>
          </a:xfrm>
        </p:grpSpPr>
        <p:sp>
          <p:nvSpPr>
            <p:cNvPr id="62" name="Rectangle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1" y="2363915"/>
            <a:ext cx="3500828" cy="2460497"/>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5125137" y="803185"/>
            <a:ext cx="6265088"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125305" y="1488985"/>
            <a:ext cx="6264350" cy="169685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18653" y="3665887"/>
            <a:ext cx="6264414"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118447" y="4351687"/>
            <a:ext cx="6265588" cy="17040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04672" y="320040"/>
            <a:ext cx="3657600" cy="320040"/>
          </a:xfrm>
        </p:spPr>
        <p:txBody>
          <a:bodyPr/>
          <a:lstStyle/>
          <a:p>
            <a:fld id="{497E0284-194F-4B15-AA67-78F2A377E139}" type="datetimeFigureOut">
              <a:rPr lang="en-US" smtClean="0"/>
              <a:t>30-May-21</a:t>
            </a:fld>
            <a:endParaRPr lang="en-US"/>
          </a:p>
        </p:txBody>
      </p:sp>
      <p:sp>
        <p:nvSpPr>
          <p:cNvPr id="8" name="Footer Placeholder 7"/>
          <p:cNvSpPr>
            <a:spLocks noGrp="1"/>
          </p:cNvSpPr>
          <p:nvPr>
            <p:ph type="ftr" sz="quarter" idx="11"/>
          </p:nvPr>
        </p:nvSpPr>
        <p:spPr>
          <a:xfrm>
            <a:off x="804672" y="6227064"/>
            <a:ext cx="10588752" cy="320040"/>
          </a:xfrm>
        </p:spPr>
        <p:txBody>
          <a:bodyPr/>
          <a:lstStyle/>
          <a:p>
            <a:endParaRPr lang="en-US"/>
          </a:p>
        </p:txBody>
      </p:sp>
      <p:sp>
        <p:nvSpPr>
          <p:cNvPr id="9" name="Slide Number Placeholder 8"/>
          <p:cNvSpPr>
            <a:spLocks noGrp="1"/>
          </p:cNvSpPr>
          <p:nvPr>
            <p:ph type="sldNum" sz="quarter" idx="12"/>
          </p:nvPr>
        </p:nvSpPr>
        <p:spPr>
          <a:xfrm>
            <a:off x="10469880" y="320040"/>
            <a:ext cx="914400" cy="320040"/>
          </a:xfrm>
        </p:spPr>
        <p:txBody>
          <a:bodyPr/>
          <a:lstStyle/>
          <a:p>
            <a:fld id="{1C3B3064-BE1C-4041-838F-0FB4E66B65EF}" type="slidenum">
              <a:rPr lang="en-US" smtClean="0"/>
              <a:t>‹#›</a:t>
            </a:fld>
            <a:endParaRPr lang="en-US"/>
          </a:p>
        </p:txBody>
      </p:sp>
    </p:spTree>
    <p:extLst>
      <p:ext uri="{BB962C8B-B14F-4D97-AF65-F5344CB8AC3E}">
        <p14:creationId xmlns:p14="http://schemas.microsoft.com/office/powerpoint/2010/main" val="2274788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77" name="Group 76"/>
          <p:cNvGrpSpPr/>
          <p:nvPr/>
        </p:nvGrpSpPr>
        <p:grpSpPr>
          <a:xfrm>
            <a:off x="-417513" y="0"/>
            <a:ext cx="12584114" cy="6853238"/>
            <a:chOff x="-417513" y="0"/>
            <a:chExt cx="12584114" cy="6853238"/>
          </a:xfrm>
        </p:grpSpPr>
        <p:sp>
          <p:nvSpPr>
            <p:cNvPr id="7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4" name="Group 23"/>
          <p:cNvGrpSpPr/>
          <p:nvPr/>
        </p:nvGrpSpPr>
        <p:grpSpPr>
          <a:xfrm>
            <a:off x="800144" y="1699589"/>
            <a:ext cx="3674476" cy="3470421"/>
            <a:chOff x="697883" y="1816768"/>
            <a:chExt cx="3674476" cy="3470421"/>
          </a:xfrm>
        </p:grpSpPr>
        <p:sp>
          <p:nvSpPr>
            <p:cNvPr id="25" name="Rectangle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2"/>
          </a:xfrm>
        </p:spPr>
        <p:txBody>
          <a:bodyPr/>
          <a:lstStyle>
            <a:lvl1pPr>
              <a:defRPr>
                <a:solidFill>
                  <a:srgbClr val="FFFEFF"/>
                </a:solidFill>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97E0284-194F-4B15-AA67-78F2A377E139}" type="datetimeFigureOut">
              <a:rPr lang="en-US" smtClean="0"/>
              <a:t>30-May-21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C3B3064-BE1C-4041-838F-0FB4E66B65EF}" type="slidenum">
              <a:rPr lang="en-US" smtClean="0"/>
              <a:t>‹#›</a:t>
            </a:fld>
            <a:endParaRPr lang="en-US"/>
          </a:p>
        </p:txBody>
      </p:sp>
    </p:spTree>
    <p:extLst>
      <p:ext uri="{BB962C8B-B14F-4D97-AF65-F5344CB8AC3E}">
        <p14:creationId xmlns:p14="http://schemas.microsoft.com/office/powerpoint/2010/main" val="1132645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04672" y="320040"/>
            <a:ext cx="3657600" cy="320040"/>
          </a:xfrm>
        </p:spPr>
        <p:txBody>
          <a:bodyPr/>
          <a:lstStyle/>
          <a:p>
            <a:fld id="{497E0284-194F-4B15-AA67-78F2A377E139}" type="datetimeFigureOut">
              <a:rPr lang="en-US" smtClean="0"/>
              <a:t>30-May-21</a:t>
            </a:fld>
            <a:endParaRPr lang="en-US"/>
          </a:p>
        </p:txBody>
      </p:sp>
      <p:sp>
        <p:nvSpPr>
          <p:cNvPr id="3" name="Footer Placeholder 2"/>
          <p:cNvSpPr>
            <a:spLocks noGrp="1"/>
          </p:cNvSpPr>
          <p:nvPr>
            <p:ph type="ftr" sz="quarter" idx="11"/>
          </p:nvPr>
        </p:nvSpPr>
        <p:spPr>
          <a:xfrm>
            <a:off x="804672" y="6227064"/>
            <a:ext cx="10588752" cy="320040"/>
          </a:xfrm>
        </p:spPr>
        <p:txBody>
          <a:bodyPr/>
          <a:lstStyle/>
          <a:p>
            <a:endParaRPr lang="en-US"/>
          </a:p>
        </p:txBody>
      </p:sp>
      <p:sp>
        <p:nvSpPr>
          <p:cNvPr id="4" name="Slide Number Placeholder 3"/>
          <p:cNvSpPr>
            <a:spLocks noGrp="1"/>
          </p:cNvSpPr>
          <p:nvPr>
            <p:ph type="sldNum" sz="quarter" idx="12"/>
          </p:nvPr>
        </p:nvSpPr>
        <p:spPr>
          <a:xfrm>
            <a:off x="10469880" y="320040"/>
            <a:ext cx="914400" cy="320040"/>
          </a:xfrm>
        </p:spPr>
        <p:txBody>
          <a:bodyPr/>
          <a:lstStyle/>
          <a:p>
            <a:fld id="{1C3B3064-BE1C-4041-838F-0FB4E66B65EF}" type="slidenum">
              <a:rPr lang="en-US" smtClean="0"/>
              <a:t>‹#›</a:t>
            </a:fld>
            <a:endParaRPr lang="en-US"/>
          </a:p>
        </p:txBody>
      </p:sp>
    </p:spTree>
    <p:extLst>
      <p:ext uri="{BB962C8B-B14F-4D97-AF65-F5344CB8AC3E}">
        <p14:creationId xmlns:p14="http://schemas.microsoft.com/office/powerpoint/2010/main" val="912433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74" name="Group 73"/>
          <p:cNvGrpSpPr/>
          <p:nvPr/>
        </p:nvGrpSpPr>
        <p:grpSpPr>
          <a:xfrm>
            <a:off x="-417513" y="0"/>
            <a:ext cx="12584114" cy="6853238"/>
            <a:chOff x="-417513" y="0"/>
            <a:chExt cx="12584114" cy="6853238"/>
          </a:xfrm>
        </p:grpSpPr>
        <p:sp>
          <p:nvSpPr>
            <p:cNvPr id="75"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6"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9"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1"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2"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1" name="Group 20"/>
          <p:cNvGrpSpPr/>
          <p:nvPr/>
        </p:nvGrpSpPr>
        <p:grpSpPr>
          <a:xfrm>
            <a:off x="800144" y="1699589"/>
            <a:ext cx="3674476" cy="3470421"/>
            <a:chOff x="697883" y="1816768"/>
            <a:chExt cx="3674476" cy="3470421"/>
          </a:xfrm>
        </p:grpSpPr>
        <p:sp>
          <p:nvSpPr>
            <p:cNvPr id="22" name="Rectangle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52026"/>
            <a:ext cx="3501197" cy="1223298"/>
          </a:xfrm>
        </p:spPr>
        <p:txBody>
          <a:bodyPr bIns="0" anchor="b">
            <a:noAutofit/>
          </a:bodyPr>
          <a:lstStyle>
            <a:lvl1pPr algn="ctr">
              <a:defRPr sz="3200">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09983" y="802809"/>
            <a:ext cx="6275035" cy="5249940"/>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88631" y="3580186"/>
            <a:ext cx="3501197" cy="1221164"/>
          </a:xfrm>
        </p:spPr>
        <p:txBody>
          <a:bodyPr/>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97E0284-194F-4B15-AA67-78F2A377E139}" type="datetimeFigureOut">
              <a:rPr lang="en-US" smtClean="0"/>
              <a:t>30-May-21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3B3064-BE1C-4041-838F-0FB4E66B65EF}" type="slidenum">
              <a:rPr lang="en-US" smtClean="0"/>
              <a:t>‹#›</a:t>
            </a:fld>
            <a:endParaRPr lang="en-US"/>
          </a:p>
        </p:txBody>
      </p:sp>
    </p:spTree>
    <p:extLst>
      <p:ext uri="{BB962C8B-B14F-4D97-AF65-F5344CB8AC3E}">
        <p14:creationId xmlns:p14="http://schemas.microsoft.com/office/powerpoint/2010/main" val="2007868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73" name="Group 72"/>
          <p:cNvGrpSpPr/>
          <p:nvPr/>
        </p:nvGrpSpPr>
        <p:grpSpPr>
          <a:xfrm>
            <a:off x="-329674" y="-59376"/>
            <a:ext cx="12515851" cy="6923798"/>
            <a:chOff x="-329674" y="-51881"/>
            <a:chExt cx="12515851" cy="6923798"/>
          </a:xfrm>
        </p:grpSpPr>
        <p:sp>
          <p:nvSpPr>
            <p:cNvPr id="8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76" name="Group 75"/>
          <p:cNvGrpSpPr/>
          <p:nvPr/>
        </p:nvGrpSpPr>
        <p:grpSpPr>
          <a:xfrm>
            <a:off x="805336" y="1698331"/>
            <a:ext cx="5941540" cy="3470421"/>
            <a:chOff x="805336" y="1698331"/>
            <a:chExt cx="5941540" cy="3470421"/>
          </a:xfrm>
        </p:grpSpPr>
        <p:sp>
          <p:nvSpPr>
            <p:cNvPr id="77" name="Rectangle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Isosceles Triangle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Picture Placeholder 2"/>
          <p:cNvSpPr>
            <a:spLocks noGrp="1" noChangeAspect="1"/>
          </p:cNvSpPr>
          <p:nvPr>
            <p:ph type="pic" idx="1"/>
          </p:nvPr>
        </p:nvSpPr>
        <p:spPr>
          <a:xfrm>
            <a:off x="7543510" y="0"/>
            <a:ext cx="4648490" cy="6858000"/>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885443" y="2360255"/>
            <a:ext cx="5776646" cy="1178032"/>
          </a:xfrm>
        </p:spPr>
        <p:txBody>
          <a:bodyPr bIns="0" anchor="b">
            <a:normAutofit/>
          </a:bodyPr>
          <a:lstStyle>
            <a:lvl1pPr>
              <a:defRPr sz="3600">
                <a:solidFill>
                  <a:srgbClr val="FFFE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885443" y="3545012"/>
            <a:ext cx="5776646" cy="1274198"/>
          </a:xfrm>
        </p:spPr>
        <p:txBody>
          <a:bodyPr>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04672" y="320040"/>
            <a:ext cx="3657600" cy="320040"/>
          </a:xfrm>
        </p:spPr>
        <p:txBody>
          <a:bodyPr/>
          <a:lstStyle/>
          <a:p>
            <a:fld id="{497E0284-194F-4B15-AA67-78F2A377E139}" type="datetimeFigureOut">
              <a:rPr lang="en-US" smtClean="0"/>
              <a:t>30-May-21</a:t>
            </a:fld>
            <a:endParaRPr lang="en-US"/>
          </a:p>
        </p:txBody>
      </p:sp>
      <p:sp>
        <p:nvSpPr>
          <p:cNvPr id="6" name="Footer Placeholder 5"/>
          <p:cNvSpPr>
            <a:spLocks noGrp="1"/>
          </p:cNvSpPr>
          <p:nvPr>
            <p:ph type="ftr" sz="quarter" idx="11"/>
          </p:nvPr>
        </p:nvSpPr>
        <p:spPr>
          <a:xfrm>
            <a:off x="804672" y="6227064"/>
            <a:ext cx="5942203" cy="320040"/>
          </a:xfrm>
        </p:spPr>
        <p:txBody>
          <a:bodyPr/>
          <a:lstStyle/>
          <a:p>
            <a:endParaRPr lang="en-US"/>
          </a:p>
        </p:txBody>
      </p:sp>
      <p:sp>
        <p:nvSpPr>
          <p:cNvPr id="7" name="Slide Number Placeholder 6"/>
          <p:cNvSpPr>
            <a:spLocks noGrp="1"/>
          </p:cNvSpPr>
          <p:nvPr>
            <p:ph type="sldNum" sz="quarter" idx="12"/>
          </p:nvPr>
        </p:nvSpPr>
        <p:spPr>
          <a:xfrm>
            <a:off x="5828377" y="320040"/>
            <a:ext cx="914400" cy="320040"/>
          </a:xfrm>
        </p:spPr>
        <p:txBody>
          <a:bodyPr/>
          <a:lstStyle/>
          <a:p>
            <a:fld id="{1C3B3064-BE1C-4041-838F-0FB4E66B65EF}" type="slidenum">
              <a:rPr lang="en-US" smtClean="0"/>
              <a:t>‹#›</a:t>
            </a:fld>
            <a:endParaRPr lang="en-US"/>
          </a:p>
        </p:txBody>
      </p:sp>
    </p:spTree>
    <p:extLst>
      <p:ext uri="{BB962C8B-B14F-4D97-AF65-F5344CB8AC3E}">
        <p14:creationId xmlns:p14="http://schemas.microsoft.com/office/powerpoint/2010/main" val="21814298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Date Placeholder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497E0284-194F-4B15-AA67-78F2A377E139}" type="datetimeFigureOut">
              <a:rPr lang="en-US" smtClean="0"/>
              <a:t>30-May-21</a:t>
            </a:fld>
            <a:endParaRPr lang="en-US"/>
          </a:p>
        </p:txBody>
      </p:sp>
      <p:sp>
        <p:nvSpPr>
          <p:cNvPr id="5" name="Footer Placeholder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1C3B3064-BE1C-4041-838F-0FB4E66B65EF}" type="slidenum">
              <a:rPr lang="en-US" smtClean="0"/>
              <a:t>‹#›</a:t>
            </a:fld>
            <a:endParaRPr lang="en-US"/>
          </a:p>
        </p:txBody>
      </p:sp>
    </p:spTree>
    <p:extLst>
      <p:ext uri="{BB962C8B-B14F-4D97-AF65-F5344CB8AC3E}">
        <p14:creationId xmlns:p14="http://schemas.microsoft.com/office/powerpoint/2010/main" val="1304004615"/>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Rectangle 4"/>
          <p:cNvSpPr>
            <a:spLocks noGrp="1" noChangeArrowheads="1"/>
          </p:cNvSpPr>
          <p:nvPr>
            <p:ph type="ctrTitle"/>
          </p:nvPr>
        </p:nvSpPr>
        <p:spPr>
          <a:xfrm>
            <a:off x="2045493" y="2157812"/>
            <a:ext cx="8101013" cy="1587844"/>
          </a:xfrm>
        </p:spPr>
        <p:txBody>
          <a:bodyPr>
            <a:noAutofit/>
          </a:bodyPr>
          <a:lstStyle/>
          <a:p>
            <a:pPr>
              <a:defRPr/>
            </a:pPr>
            <a:r>
              <a:rPr lang="en-US" sz="4400" dirty="0"/>
              <a:t>Challenges and solutions for digital transformation in higher education </a:t>
            </a:r>
            <a:endParaRPr lang="bg-BG" sz="4400" dirty="0"/>
          </a:p>
        </p:txBody>
      </p:sp>
      <p:sp>
        <p:nvSpPr>
          <p:cNvPr id="3" name="Subtitle 2">
            <a:extLst>
              <a:ext uri="{FF2B5EF4-FFF2-40B4-BE49-F238E27FC236}">
                <a16:creationId xmlns:a16="http://schemas.microsoft.com/office/drawing/2014/main" id="{F764404E-6AC6-417B-BDA2-2AD10F6D9752}"/>
              </a:ext>
            </a:extLst>
          </p:cNvPr>
          <p:cNvSpPr>
            <a:spLocks noGrp="1"/>
          </p:cNvSpPr>
          <p:nvPr>
            <p:ph type="subTitle" idx="1"/>
          </p:nvPr>
        </p:nvSpPr>
        <p:spPr>
          <a:xfrm>
            <a:off x="1759237" y="3906266"/>
            <a:ext cx="8673427" cy="1322587"/>
          </a:xfrm>
        </p:spPr>
        <p:txBody>
          <a:bodyPr>
            <a:normAutofit/>
          </a:bodyPr>
          <a:lstStyle/>
          <a:p>
            <a:pPr marL="609600" indent="-609600" algn="r">
              <a:lnSpc>
                <a:spcPct val="90000"/>
              </a:lnSpc>
            </a:pPr>
            <a:r>
              <a:rPr lang="en-US" dirty="0"/>
              <a:t>Assoc. Prof. Ivan </a:t>
            </a:r>
            <a:r>
              <a:rPr lang="en-US" dirty="0" err="1"/>
              <a:t>Kuyumdzhiev</a:t>
            </a:r>
            <a:r>
              <a:rPr lang="en-US" dirty="0"/>
              <a:t> PhD </a:t>
            </a:r>
          </a:p>
          <a:p>
            <a:pPr marL="609600" indent="-609600" algn="r">
              <a:lnSpc>
                <a:spcPct val="90000"/>
              </a:lnSpc>
            </a:pPr>
            <a:r>
              <a:rPr lang="en-US" dirty="0"/>
              <a:t>University of Economics - Varna</a:t>
            </a:r>
            <a:endParaRPr lang="bg-BG" dirty="0"/>
          </a:p>
          <a:p>
            <a:pPr marL="609600" indent="-609600" algn="r">
              <a:lnSpc>
                <a:spcPct val="90000"/>
              </a:lnSpc>
            </a:pPr>
            <a:r>
              <a:rPr lang="en-US" sz="1200" dirty="0"/>
              <a:t>Varna, Bulgaria</a:t>
            </a:r>
            <a:endParaRPr lang="bg-BG" sz="1200" dirty="0"/>
          </a:p>
        </p:txBody>
      </p:sp>
      <p:sp>
        <p:nvSpPr>
          <p:cNvPr id="2" name="TextBox 1">
            <a:extLst>
              <a:ext uri="{FF2B5EF4-FFF2-40B4-BE49-F238E27FC236}">
                <a16:creationId xmlns:a16="http://schemas.microsoft.com/office/drawing/2014/main" id="{B0884FCE-4D97-4D2B-B543-1A2F51184245}"/>
              </a:ext>
            </a:extLst>
          </p:cNvPr>
          <p:cNvSpPr txBox="1"/>
          <p:nvPr/>
        </p:nvSpPr>
        <p:spPr>
          <a:xfrm>
            <a:off x="2150076" y="1346886"/>
            <a:ext cx="7996430" cy="461665"/>
          </a:xfrm>
          <a:prstGeom prst="rect">
            <a:avLst/>
          </a:prstGeom>
          <a:noFill/>
        </p:spPr>
        <p:txBody>
          <a:bodyPr wrap="square" rtlCol="0">
            <a:spAutoFit/>
          </a:bodyPr>
          <a:lstStyle/>
          <a:p>
            <a:pPr algn="ctr"/>
            <a:r>
              <a:rPr lang="en-US" sz="2400" b="1" dirty="0">
                <a:solidFill>
                  <a:srgbClr val="FFFEFF"/>
                </a:solidFill>
                <a:latin typeface="+mj-lt"/>
                <a:ea typeface="+mj-ea"/>
                <a:cs typeface="+mj-cs"/>
              </a:rPr>
              <a:t>Digitization and innovation in education and science</a:t>
            </a:r>
            <a:endParaRPr lang="bg-BG" sz="2400" b="1" dirty="0">
              <a:solidFill>
                <a:schemeClr val="bg1"/>
              </a:solidFill>
              <a:latin typeface="+mj-lt"/>
              <a:ea typeface="Verdana" panose="020B0604030504040204" pitchFamily="34" charset="0"/>
            </a:endParaRPr>
          </a:p>
        </p:txBody>
      </p:sp>
      <p:pic>
        <p:nvPicPr>
          <p:cNvPr id="7" name="Picture 6">
            <a:extLst>
              <a:ext uri="{FF2B5EF4-FFF2-40B4-BE49-F238E27FC236}">
                <a16:creationId xmlns:a16="http://schemas.microsoft.com/office/drawing/2014/main" id="{A9F221E9-16A8-4586-B405-31DB197EC9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032" y="192142"/>
            <a:ext cx="2601804" cy="5551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id="{BA7BEB50-2069-4C69-B00C-4F2C8A1B437E}"/>
              </a:ext>
            </a:extLst>
          </p:cNvPr>
          <p:cNvSpPr>
            <a:spLocks noGrp="1"/>
          </p:cNvSpPr>
          <p:nvPr>
            <p:ph type="title"/>
          </p:nvPr>
        </p:nvSpPr>
        <p:spPr/>
        <p:txBody>
          <a:bodyPr>
            <a:normAutofit/>
          </a:bodyPr>
          <a:lstStyle/>
          <a:p>
            <a:r>
              <a:rPr lang="en-US" dirty="0"/>
              <a:t>Hardware</a:t>
            </a:r>
            <a:endParaRPr lang="en-US" altLang="bg-BG" sz="3200" dirty="0">
              <a:ea typeface="ＭＳ Ｐゴシック" panose="020B0600070205080204" pitchFamily="34" charset="-128"/>
            </a:endParaRPr>
          </a:p>
        </p:txBody>
      </p:sp>
      <p:sp>
        <p:nvSpPr>
          <p:cNvPr id="3" name="Content Placeholder 2">
            <a:extLst>
              <a:ext uri="{FF2B5EF4-FFF2-40B4-BE49-F238E27FC236}">
                <a16:creationId xmlns:a16="http://schemas.microsoft.com/office/drawing/2014/main" id="{642BA7A2-7A5E-4F21-B036-B678FCCE11FD}"/>
              </a:ext>
            </a:extLst>
          </p:cNvPr>
          <p:cNvSpPr>
            <a:spLocks noGrp="1"/>
          </p:cNvSpPr>
          <p:nvPr>
            <p:ph idx="1"/>
          </p:nvPr>
        </p:nvSpPr>
        <p:spPr>
          <a:xfrm>
            <a:off x="4720281" y="1153383"/>
            <a:ext cx="7265774" cy="4604866"/>
          </a:xfrm>
        </p:spPr>
        <p:txBody>
          <a:bodyPr>
            <a:normAutofit/>
          </a:bodyPr>
          <a:lstStyle/>
          <a:p>
            <a:pPr lvl="0"/>
            <a:r>
              <a:rPr lang="en-US" dirty="0"/>
              <a:t>Conducting online video classes - there is no university that can afford to set aside hardware resources for this. For this reason, everyone uses one of the services Meet, Zoom, Teams and others. If the situation becomes more complicated again in the autumn, universities will face unexpected costs</a:t>
            </a:r>
          </a:p>
          <a:p>
            <a:pPr lvl="0"/>
            <a:r>
              <a:rPr lang="en-US" dirty="0"/>
              <a:t>Using a remote learning platform such as Moodle - there are increasing requirements according to the number of students, courses and the time in which it is used</a:t>
            </a:r>
          </a:p>
        </p:txBody>
      </p:sp>
      <p:sp>
        <p:nvSpPr>
          <p:cNvPr id="4" name="Title 1">
            <a:extLst>
              <a:ext uri="{FF2B5EF4-FFF2-40B4-BE49-F238E27FC236}">
                <a16:creationId xmlns:a16="http://schemas.microsoft.com/office/drawing/2014/main" id="{5B037B75-044B-490B-A7EC-A12EDA199FCC}"/>
              </a:ext>
            </a:extLst>
          </p:cNvPr>
          <p:cNvSpPr txBox="1">
            <a:spLocks/>
          </p:cNvSpPr>
          <p:nvPr/>
        </p:nvSpPr>
        <p:spPr>
          <a:xfrm>
            <a:off x="888630" y="1714049"/>
            <a:ext cx="3498979" cy="461592"/>
          </a:xfrm>
          <a:prstGeom prst="rect">
            <a:avLst/>
          </a:prstGeom>
        </p:spPr>
        <p:txBody>
          <a:bodyPr vert="horz" lIns="228600" tIns="228600" rIns="228600" bIns="228600" rtlCol="0" anchor="ctr">
            <a:noAutofit/>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r>
              <a:rPr lang="en-US" sz="2800" dirty="0"/>
              <a:t>Challenges</a:t>
            </a:r>
            <a:endParaRPr lang="en-US" altLang="bg-BG" sz="2800" dirty="0">
              <a:ea typeface="ＭＳ Ｐゴシック" panose="020B0600070205080204" pitchFamily="34" charset="-128"/>
            </a:endParaRPr>
          </a:p>
        </p:txBody>
      </p:sp>
    </p:spTree>
    <p:extLst>
      <p:ext uri="{BB962C8B-B14F-4D97-AF65-F5344CB8AC3E}">
        <p14:creationId xmlns:p14="http://schemas.microsoft.com/office/powerpoint/2010/main" val="829266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id="{BA7BEB50-2069-4C69-B00C-4F2C8A1B437E}"/>
              </a:ext>
            </a:extLst>
          </p:cNvPr>
          <p:cNvSpPr>
            <a:spLocks noGrp="1"/>
          </p:cNvSpPr>
          <p:nvPr>
            <p:ph type="title"/>
          </p:nvPr>
        </p:nvSpPr>
        <p:spPr/>
        <p:txBody>
          <a:bodyPr>
            <a:normAutofit/>
          </a:bodyPr>
          <a:lstStyle/>
          <a:p>
            <a:r>
              <a:rPr lang="en-US" dirty="0"/>
              <a:t>Hardware</a:t>
            </a:r>
            <a:endParaRPr lang="en-US" altLang="bg-BG" sz="3200" dirty="0">
              <a:ea typeface="ＭＳ Ｐゴシック" panose="020B0600070205080204" pitchFamily="34" charset="-128"/>
            </a:endParaRPr>
          </a:p>
        </p:txBody>
      </p:sp>
      <p:sp>
        <p:nvSpPr>
          <p:cNvPr id="3" name="Content Placeholder 2">
            <a:extLst>
              <a:ext uri="{FF2B5EF4-FFF2-40B4-BE49-F238E27FC236}">
                <a16:creationId xmlns:a16="http://schemas.microsoft.com/office/drawing/2014/main" id="{642BA7A2-7A5E-4F21-B036-B678FCCE11FD}"/>
              </a:ext>
            </a:extLst>
          </p:cNvPr>
          <p:cNvSpPr>
            <a:spLocks noGrp="1"/>
          </p:cNvSpPr>
          <p:nvPr>
            <p:ph idx="1"/>
          </p:nvPr>
        </p:nvSpPr>
        <p:spPr>
          <a:xfrm>
            <a:off x="4720281" y="1153383"/>
            <a:ext cx="7265774" cy="4604866"/>
          </a:xfrm>
        </p:spPr>
        <p:txBody>
          <a:bodyPr>
            <a:normAutofit/>
          </a:bodyPr>
          <a:lstStyle/>
          <a:p>
            <a:pPr lvl="0"/>
            <a:r>
              <a:rPr lang="en-US" dirty="0"/>
              <a:t>Use the services of companies providing cloud services for processes that are more demanding</a:t>
            </a:r>
            <a:r>
              <a:rPr lang="bg-BG" dirty="0"/>
              <a:t>.</a:t>
            </a:r>
          </a:p>
          <a:p>
            <a:r>
              <a:rPr lang="en-US" dirty="0"/>
              <a:t>Gradual development of own cloud infrastructure to ensure the possibility of independent management of online classes</a:t>
            </a:r>
          </a:p>
          <a:p>
            <a:pPr lvl="0"/>
            <a:endParaRPr lang="en-US" dirty="0"/>
          </a:p>
        </p:txBody>
      </p:sp>
      <p:sp>
        <p:nvSpPr>
          <p:cNvPr id="4" name="Title 1">
            <a:extLst>
              <a:ext uri="{FF2B5EF4-FFF2-40B4-BE49-F238E27FC236}">
                <a16:creationId xmlns:a16="http://schemas.microsoft.com/office/drawing/2014/main" id="{5B037B75-044B-490B-A7EC-A12EDA199FCC}"/>
              </a:ext>
            </a:extLst>
          </p:cNvPr>
          <p:cNvSpPr txBox="1">
            <a:spLocks/>
          </p:cNvSpPr>
          <p:nvPr/>
        </p:nvSpPr>
        <p:spPr>
          <a:xfrm>
            <a:off x="888630" y="1714049"/>
            <a:ext cx="3498979" cy="461592"/>
          </a:xfrm>
          <a:prstGeom prst="rect">
            <a:avLst/>
          </a:prstGeom>
        </p:spPr>
        <p:txBody>
          <a:bodyPr vert="horz" lIns="228600" tIns="228600" rIns="228600" bIns="228600" rtlCol="0" anchor="ctr">
            <a:noAutofit/>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r>
              <a:rPr lang="en-US" sz="2800" dirty="0"/>
              <a:t>Possible solutions</a:t>
            </a:r>
            <a:endParaRPr lang="en-US" altLang="bg-BG" sz="2800" dirty="0">
              <a:ea typeface="ＭＳ Ｐゴシック" panose="020B0600070205080204" pitchFamily="34" charset="-128"/>
            </a:endParaRPr>
          </a:p>
        </p:txBody>
      </p:sp>
    </p:spTree>
    <p:extLst>
      <p:ext uri="{BB962C8B-B14F-4D97-AF65-F5344CB8AC3E}">
        <p14:creationId xmlns:p14="http://schemas.microsoft.com/office/powerpoint/2010/main" val="2488684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id="{BA7BEB50-2069-4C69-B00C-4F2C8A1B437E}"/>
              </a:ext>
            </a:extLst>
          </p:cNvPr>
          <p:cNvSpPr>
            <a:spLocks noGrp="1"/>
          </p:cNvSpPr>
          <p:nvPr>
            <p:ph type="title"/>
          </p:nvPr>
        </p:nvSpPr>
        <p:spPr/>
        <p:txBody>
          <a:bodyPr/>
          <a:lstStyle/>
          <a:p>
            <a:r>
              <a:rPr lang="en-US" dirty="0"/>
              <a:t>Suggestions</a:t>
            </a:r>
            <a:endParaRPr lang="en-US" altLang="bg-BG" dirty="0">
              <a:ea typeface="ＭＳ Ｐゴシック" panose="020B0600070205080204" pitchFamily="34" charset="-128"/>
            </a:endParaRPr>
          </a:p>
        </p:txBody>
      </p:sp>
      <p:sp>
        <p:nvSpPr>
          <p:cNvPr id="3" name="Content Placeholder 2">
            <a:extLst>
              <a:ext uri="{FF2B5EF4-FFF2-40B4-BE49-F238E27FC236}">
                <a16:creationId xmlns:a16="http://schemas.microsoft.com/office/drawing/2014/main" id="{642BA7A2-7A5E-4F21-B036-B678FCCE11FD}"/>
              </a:ext>
            </a:extLst>
          </p:cNvPr>
          <p:cNvSpPr>
            <a:spLocks noGrp="1"/>
          </p:cNvSpPr>
          <p:nvPr>
            <p:ph idx="1"/>
          </p:nvPr>
        </p:nvSpPr>
        <p:spPr>
          <a:xfrm>
            <a:off x="4720281" y="1153383"/>
            <a:ext cx="7265774" cy="4604866"/>
          </a:xfrm>
        </p:spPr>
        <p:txBody>
          <a:bodyPr>
            <a:normAutofit/>
          </a:bodyPr>
          <a:lstStyle/>
          <a:p>
            <a:r>
              <a:rPr lang="en-US" dirty="0"/>
              <a:t>Pooling efforts and resources for similar systems, including the participation of universities in a common network. Creation of inter-university cloud infrastructure</a:t>
            </a:r>
          </a:p>
          <a:p>
            <a:r>
              <a:rPr lang="en-US" dirty="0"/>
              <a:t>Changes in the legal framework for the validity of electronic documents in higher education</a:t>
            </a:r>
            <a:endParaRPr lang="en-US" sz="1600" dirty="0"/>
          </a:p>
          <a:p>
            <a:r>
              <a:rPr lang="en-US" dirty="0"/>
              <a:t>Improving relations with the municipality and the state</a:t>
            </a:r>
            <a:r>
              <a:rPr lang="bg-BG" dirty="0"/>
              <a:t> </a:t>
            </a:r>
            <a:endParaRPr lang="en-US" altLang="bg-BG" sz="3600" dirty="0">
              <a:ea typeface="ＭＳ Ｐゴシック" panose="020B0600070205080204" pitchFamily="34" charset="-128"/>
            </a:endParaRPr>
          </a:p>
        </p:txBody>
      </p:sp>
    </p:spTree>
    <p:extLst>
      <p:ext uri="{BB962C8B-B14F-4D97-AF65-F5344CB8AC3E}">
        <p14:creationId xmlns:p14="http://schemas.microsoft.com/office/powerpoint/2010/main" val="2497187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id="{BA7BEB50-2069-4C69-B00C-4F2C8A1B437E}"/>
              </a:ext>
            </a:extLst>
          </p:cNvPr>
          <p:cNvSpPr>
            <a:spLocks noGrp="1"/>
          </p:cNvSpPr>
          <p:nvPr>
            <p:ph type="title"/>
          </p:nvPr>
        </p:nvSpPr>
        <p:spPr/>
        <p:txBody>
          <a:bodyPr>
            <a:normAutofit/>
          </a:bodyPr>
          <a:lstStyle/>
          <a:p>
            <a:r>
              <a:rPr lang="en-US" dirty="0"/>
              <a:t>Often set goals for higher education </a:t>
            </a:r>
            <a:endParaRPr lang="en-US" altLang="bg-BG" dirty="0">
              <a:ea typeface="ＭＳ Ｐゴシック" panose="020B0600070205080204" pitchFamily="34" charset="-128"/>
            </a:endParaRPr>
          </a:p>
        </p:txBody>
      </p:sp>
      <p:sp>
        <p:nvSpPr>
          <p:cNvPr id="3" name="Content Placeholder 2">
            <a:extLst>
              <a:ext uri="{FF2B5EF4-FFF2-40B4-BE49-F238E27FC236}">
                <a16:creationId xmlns:a16="http://schemas.microsoft.com/office/drawing/2014/main" id="{642BA7A2-7A5E-4F21-B036-B678FCCE11FD}"/>
              </a:ext>
            </a:extLst>
          </p:cNvPr>
          <p:cNvSpPr>
            <a:spLocks noGrp="1"/>
          </p:cNvSpPr>
          <p:nvPr>
            <p:ph idx="1"/>
          </p:nvPr>
        </p:nvSpPr>
        <p:spPr>
          <a:xfrm>
            <a:off x="4720281" y="1153383"/>
            <a:ext cx="7265774" cy="4604866"/>
          </a:xfrm>
        </p:spPr>
        <p:txBody>
          <a:bodyPr>
            <a:normAutofit/>
          </a:bodyPr>
          <a:lstStyle/>
          <a:p>
            <a:r>
              <a:rPr lang="en-US" sz="2000" dirty="0"/>
              <a:t>Modernization of the research sector</a:t>
            </a:r>
          </a:p>
          <a:p>
            <a:r>
              <a:rPr lang="en-US" sz="2000" dirty="0"/>
              <a:t>Improving management efficiency</a:t>
            </a:r>
          </a:p>
          <a:p>
            <a:r>
              <a:rPr lang="en-US" sz="2000" dirty="0"/>
              <a:t>Improving opportunities for research and innovation</a:t>
            </a:r>
          </a:p>
          <a:p>
            <a:r>
              <a:rPr lang="en-US" sz="2000" dirty="0"/>
              <a:t>Education for every student</a:t>
            </a:r>
          </a:p>
          <a:p>
            <a:r>
              <a:rPr lang="en-US" sz="2000" dirty="0"/>
              <a:t>Development of blended learning </a:t>
            </a:r>
            <a:r>
              <a:rPr lang="bg-BG" sz="2000" dirty="0"/>
              <a:t>.</a:t>
            </a:r>
            <a:endParaRPr lang="en-US" altLang="bg-BG" sz="4000" dirty="0">
              <a:ea typeface="ＭＳ Ｐゴシック" panose="020B0600070205080204" pitchFamily="34" charset="-128"/>
            </a:endParaRPr>
          </a:p>
        </p:txBody>
      </p:sp>
    </p:spTree>
    <p:extLst>
      <p:ext uri="{BB962C8B-B14F-4D97-AF65-F5344CB8AC3E}">
        <p14:creationId xmlns:p14="http://schemas.microsoft.com/office/powerpoint/2010/main" val="1294120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id="{BA7BEB50-2069-4C69-B00C-4F2C8A1B437E}"/>
              </a:ext>
            </a:extLst>
          </p:cNvPr>
          <p:cNvSpPr>
            <a:spLocks noGrp="1"/>
          </p:cNvSpPr>
          <p:nvPr>
            <p:ph type="title"/>
          </p:nvPr>
        </p:nvSpPr>
        <p:spPr/>
        <p:txBody>
          <a:bodyPr>
            <a:normAutofit/>
          </a:bodyPr>
          <a:lstStyle/>
          <a:p>
            <a:r>
              <a:rPr lang="en-US" sz="3600" dirty="0"/>
              <a:t>Responsibilities</a:t>
            </a:r>
            <a:r>
              <a:rPr lang="bg-BG" sz="3600" dirty="0"/>
              <a:t>?</a:t>
            </a:r>
            <a:br>
              <a:rPr lang="en-US" sz="3600" dirty="0"/>
            </a:br>
            <a:r>
              <a:rPr lang="en-US" sz="3600" dirty="0"/>
              <a:t>Initiators? </a:t>
            </a:r>
            <a:endParaRPr lang="en-US" altLang="bg-BG" sz="3600" dirty="0">
              <a:ea typeface="ＭＳ Ｐゴシック" panose="020B0600070205080204" pitchFamily="34" charset="-128"/>
            </a:endParaRPr>
          </a:p>
        </p:txBody>
      </p:sp>
      <p:sp>
        <p:nvSpPr>
          <p:cNvPr id="3" name="Content Placeholder 2">
            <a:extLst>
              <a:ext uri="{FF2B5EF4-FFF2-40B4-BE49-F238E27FC236}">
                <a16:creationId xmlns:a16="http://schemas.microsoft.com/office/drawing/2014/main" id="{642BA7A2-7A5E-4F21-B036-B678FCCE11FD}"/>
              </a:ext>
            </a:extLst>
          </p:cNvPr>
          <p:cNvSpPr>
            <a:spLocks noGrp="1"/>
          </p:cNvSpPr>
          <p:nvPr>
            <p:ph idx="1"/>
          </p:nvPr>
        </p:nvSpPr>
        <p:spPr>
          <a:xfrm>
            <a:off x="4720281" y="1153383"/>
            <a:ext cx="7265774" cy="4604866"/>
          </a:xfrm>
        </p:spPr>
        <p:txBody>
          <a:bodyPr>
            <a:normAutofit fontScale="92500"/>
          </a:bodyPr>
          <a:lstStyle/>
          <a:p>
            <a:pPr lvl="5">
              <a:lnSpc>
                <a:spcPct val="150000"/>
              </a:lnSpc>
            </a:pPr>
            <a:r>
              <a:rPr lang="en-US" altLang="bg-BG" sz="2000" dirty="0">
                <a:ea typeface="ＭＳ Ｐゴシック" panose="020B0600070205080204" pitchFamily="34" charset="-128"/>
              </a:rPr>
              <a:t>Government</a:t>
            </a:r>
            <a:endParaRPr lang="bg-BG" altLang="bg-BG" sz="2000" dirty="0">
              <a:ea typeface="ＭＳ Ｐゴシック" panose="020B0600070205080204" pitchFamily="34" charset="-128"/>
            </a:endParaRPr>
          </a:p>
          <a:p>
            <a:pPr lvl="6">
              <a:lnSpc>
                <a:spcPct val="150000"/>
              </a:lnSpc>
            </a:pPr>
            <a:r>
              <a:rPr lang="en-US" altLang="bg-BG" sz="2200" dirty="0">
                <a:ea typeface="ＭＳ Ｐゴシック" panose="020B0600070205080204" pitchFamily="34" charset="-128"/>
              </a:rPr>
              <a:t>Municipality</a:t>
            </a:r>
            <a:endParaRPr lang="bg-BG" altLang="bg-BG" sz="2200" dirty="0">
              <a:ea typeface="ＭＳ Ｐゴシック" panose="020B0600070205080204" pitchFamily="34" charset="-128"/>
            </a:endParaRPr>
          </a:p>
          <a:p>
            <a:pPr lvl="7">
              <a:lnSpc>
                <a:spcPct val="150000"/>
              </a:lnSpc>
            </a:pPr>
            <a:r>
              <a:rPr lang="en-US" altLang="bg-BG" sz="2400" dirty="0">
                <a:ea typeface="ＭＳ Ｐゴシック" panose="020B0600070205080204" pitchFamily="34" charset="-128"/>
              </a:rPr>
              <a:t>University</a:t>
            </a:r>
            <a:endParaRPr lang="bg-BG" altLang="bg-BG" sz="2400" dirty="0">
              <a:ea typeface="ＭＳ Ｐゴシック" panose="020B0600070205080204" pitchFamily="34" charset="-128"/>
            </a:endParaRPr>
          </a:p>
          <a:p>
            <a:pPr marL="457200" lvl="1" indent="0">
              <a:lnSpc>
                <a:spcPct val="150000"/>
              </a:lnSpc>
              <a:buNone/>
            </a:pPr>
            <a:endParaRPr lang="bg-BG" altLang="bg-BG" sz="2200" dirty="0">
              <a:ea typeface="ＭＳ Ｐゴシック" panose="020B0600070205080204" pitchFamily="34" charset="-128"/>
            </a:endParaRPr>
          </a:p>
          <a:p>
            <a:pPr marL="457200" lvl="1" indent="0">
              <a:lnSpc>
                <a:spcPct val="150000"/>
              </a:lnSpc>
              <a:buNone/>
            </a:pPr>
            <a:endParaRPr lang="bg-BG" altLang="bg-BG" sz="2200" dirty="0">
              <a:ea typeface="ＭＳ Ｐゴシック" panose="020B0600070205080204" pitchFamily="34" charset="-128"/>
            </a:endParaRPr>
          </a:p>
          <a:p>
            <a:pPr lvl="1">
              <a:lnSpc>
                <a:spcPct val="150000"/>
              </a:lnSpc>
            </a:pPr>
            <a:r>
              <a:rPr lang="en-US" altLang="bg-BG" sz="2200" dirty="0">
                <a:ea typeface="ＭＳ Ｐゴシック" panose="020B0600070205080204" pitchFamily="34" charset="-128"/>
              </a:rPr>
              <a:t>From top to bottom - forced digitalization </a:t>
            </a:r>
            <a:r>
              <a:rPr lang="bg-BG" altLang="bg-BG" sz="2200" dirty="0">
                <a:ea typeface="ＭＳ Ｐゴシック" panose="020B0600070205080204" pitchFamily="34" charset="-128"/>
              </a:rPr>
              <a:t>?</a:t>
            </a:r>
          </a:p>
          <a:p>
            <a:pPr lvl="1">
              <a:lnSpc>
                <a:spcPct val="150000"/>
              </a:lnSpc>
            </a:pPr>
            <a:r>
              <a:rPr lang="en-US" altLang="bg-BG" sz="2200" dirty="0">
                <a:ea typeface="ＭＳ Ｐゴシック" panose="020B0600070205080204" pitchFamily="34" charset="-128"/>
              </a:rPr>
              <a:t>From the bottom up - using the potential of universities as an incubator of talent and innovation</a:t>
            </a:r>
            <a:r>
              <a:rPr lang="ru-RU" altLang="bg-BG" sz="2200" dirty="0">
                <a:ea typeface="ＭＳ Ｐゴシック" panose="020B0600070205080204" pitchFamily="34" charset="-128"/>
              </a:rPr>
              <a:t>?</a:t>
            </a:r>
            <a:endParaRPr lang="en-US" altLang="bg-BG" sz="2200" dirty="0">
              <a:ea typeface="ＭＳ Ｐゴシック" panose="020B0600070205080204" pitchFamily="34" charset="-128"/>
            </a:endParaRPr>
          </a:p>
        </p:txBody>
      </p:sp>
      <p:sp>
        <p:nvSpPr>
          <p:cNvPr id="2" name="Arrow: Down 1">
            <a:extLst>
              <a:ext uri="{FF2B5EF4-FFF2-40B4-BE49-F238E27FC236}">
                <a16:creationId xmlns:a16="http://schemas.microsoft.com/office/drawing/2014/main" id="{CFC2EC9A-45C4-4E44-A9E9-AFCDB88B8411}"/>
              </a:ext>
            </a:extLst>
          </p:cNvPr>
          <p:cNvSpPr/>
          <p:nvPr/>
        </p:nvSpPr>
        <p:spPr>
          <a:xfrm>
            <a:off x="5885793" y="1397875"/>
            <a:ext cx="882869" cy="14924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5" name="Arrow: Down 4">
            <a:extLst>
              <a:ext uri="{FF2B5EF4-FFF2-40B4-BE49-F238E27FC236}">
                <a16:creationId xmlns:a16="http://schemas.microsoft.com/office/drawing/2014/main" id="{0B89CD0A-282C-4DCF-94C4-3E89BB79F136}"/>
              </a:ext>
            </a:extLst>
          </p:cNvPr>
          <p:cNvSpPr/>
          <p:nvPr/>
        </p:nvSpPr>
        <p:spPr>
          <a:xfrm rot="10800000">
            <a:off x="10262855" y="1397876"/>
            <a:ext cx="882869" cy="14924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Tree>
    <p:extLst>
      <p:ext uri="{BB962C8B-B14F-4D97-AF65-F5344CB8AC3E}">
        <p14:creationId xmlns:p14="http://schemas.microsoft.com/office/powerpoint/2010/main" val="19127924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id="{BA7BEB50-2069-4C69-B00C-4F2C8A1B437E}"/>
              </a:ext>
            </a:extLst>
          </p:cNvPr>
          <p:cNvSpPr>
            <a:spLocks noGrp="1"/>
          </p:cNvSpPr>
          <p:nvPr>
            <p:ph type="title"/>
          </p:nvPr>
        </p:nvSpPr>
        <p:spPr/>
        <p:txBody>
          <a:bodyPr>
            <a:normAutofit/>
          </a:bodyPr>
          <a:lstStyle/>
          <a:p>
            <a:r>
              <a:rPr lang="en-US" dirty="0"/>
              <a:t>University-to-State Model </a:t>
            </a:r>
            <a:endParaRPr lang="en-US" altLang="bg-BG" dirty="0">
              <a:ea typeface="ＭＳ Ｐゴシック" panose="020B0600070205080204" pitchFamily="34" charset="-128"/>
            </a:endParaRPr>
          </a:p>
        </p:txBody>
      </p:sp>
      <p:sp>
        <p:nvSpPr>
          <p:cNvPr id="3" name="Content Placeholder 2">
            <a:extLst>
              <a:ext uri="{FF2B5EF4-FFF2-40B4-BE49-F238E27FC236}">
                <a16:creationId xmlns:a16="http://schemas.microsoft.com/office/drawing/2014/main" id="{642BA7A2-7A5E-4F21-B036-B678FCCE11FD}"/>
              </a:ext>
            </a:extLst>
          </p:cNvPr>
          <p:cNvSpPr>
            <a:spLocks noGrp="1"/>
          </p:cNvSpPr>
          <p:nvPr>
            <p:ph idx="1"/>
          </p:nvPr>
        </p:nvSpPr>
        <p:spPr>
          <a:xfrm>
            <a:off x="4720281" y="1153383"/>
            <a:ext cx="7265774" cy="4604866"/>
          </a:xfrm>
        </p:spPr>
        <p:txBody>
          <a:bodyPr>
            <a:normAutofit/>
          </a:bodyPr>
          <a:lstStyle/>
          <a:p>
            <a:pPr marL="0" indent="0">
              <a:buNone/>
            </a:pPr>
            <a:r>
              <a:rPr lang="en-US" dirty="0"/>
              <a:t>The model requires the use of university resources and opportunities provided by the municipality and the state.</a:t>
            </a:r>
          </a:p>
          <a:p>
            <a:pPr marL="0" indent="0">
              <a:buNone/>
            </a:pPr>
            <a:r>
              <a:rPr lang="en-US" dirty="0"/>
              <a:t>Under no circumstances should </a:t>
            </a:r>
            <a:r>
              <a:rPr lang="en-US" b="1" dirty="0"/>
              <a:t>resources</a:t>
            </a:r>
            <a:r>
              <a:rPr lang="en-US" dirty="0"/>
              <a:t> and </a:t>
            </a:r>
            <a:r>
              <a:rPr lang="en-US" b="1" dirty="0"/>
              <a:t>opportunities</a:t>
            </a:r>
            <a:r>
              <a:rPr lang="en-US" dirty="0"/>
              <a:t> be understood as "direct financing" alone:</a:t>
            </a:r>
            <a:endParaRPr lang="en-US" sz="1600" dirty="0"/>
          </a:p>
          <a:p>
            <a:pPr lvl="0"/>
            <a:r>
              <a:rPr lang="en-US" dirty="0"/>
              <a:t>Software specialists</a:t>
            </a:r>
          </a:p>
          <a:p>
            <a:pPr lvl="0"/>
            <a:r>
              <a:rPr lang="en-US" dirty="0"/>
              <a:t>Hardware security</a:t>
            </a:r>
          </a:p>
          <a:p>
            <a:pPr lvl="0"/>
            <a:r>
              <a:rPr lang="en-US" dirty="0"/>
              <a:t>Identification of digitalization as a priority</a:t>
            </a:r>
          </a:p>
          <a:p>
            <a:pPr lvl="0"/>
            <a:r>
              <a:rPr lang="en-US" dirty="0"/>
              <a:t>Opportunities for development provided by the state and municipalities - readiness to make regulatory changes, joint projects, desire to ensure connectivity of software systems</a:t>
            </a:r>
            <a:endParaRPr lang="en-US" sz="1600" dirty="0"/>
          </a:p>
          <a:p>
            <a:pPr lvl="1">
              <a:lnSpc>
                <a:spcPct val="80000"/>
              </a:lnSpc>
            </a:pPr>
            <a:endParaRPr lang="en-US" altLang="bg-BG" sz="2200" dirty="0">
              <a:ea typeface="ＭＳ Ｐゴシック" panose="020B0600070205080204" pitchFamily="34" charset="-128"/>
            </a:endParaRPr>
          </a:p>
        </p:txBody>
      </p:sp>
    </p:spTree>
    <p:extLst>
      <p:ext uri="{BB962C8B-B14F-4D97-AF65-F5344CB8AC3E}">
        <p14:creationId xmlns:p14="http://schemas.microsoft.com/office/powerpoint/2010/main" val="4046640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id="{BA7BEB50-2069-4C69-B00C-4F2C8A1B437E}"/>
              </a:ext>
            </a:extLst>
          </p:cNvPr>
          <p:cNvSpPr>
            <a:spLocks noGrp="1"/>
          </p:cNvSpPr>
          <p:nvPr>
            <p:ph type="title"/>
          </p:nvPr>
        </p:nvSpPr>
        <p:spPr/>
        <p:txBody>
          <a:bodyPr>
            <a:normAutofit fontScale="90000"/>
          </a:bodyPr>
          <a:lstStyle/>
          <a:p>
            <a:r>
              <a:rPr lang="en-US" dirty="0"/>
              <a:t>Similarities in the digitalization process in universities</a:t>
            </a:r>
            <a:endParaRPr lang="en-US" altLang="bg-BG" dirty="0">
              <a:ea typeface="ＭＳ Ｐゴシック" panose="020B0600070205080204" pitchFamily="34" charset="-128"/>
            </a:endParaRPr>
          </a:p>
        </p:txBody>
      </p:sp>
      <p:sp>
        <p:nvSpPr>
          <p:cNvPr id="3" name="Content Placeholder 2">
            <a:extLst>
              <a:ext uri="{FF2B5EF4-FFF2-40B4-BE49-F238E27FC236}">
                <a16:creationId xmlns:a16="http://schemas.microsoft.com/office/drawing/2014/main" id="{642BA7A2-7A5E-4F21-B036-B678FCCE11FD}"/>
              </a:ext>
            </a:extLst>
          </p:cNvPr>
          <p:cNvSpPr>
            <a:spLocks noGrp="1"/>
          </p:cNvSpPr>
          <p:nvPr>
            <p:ph idx="1"/>
          </p:nvPr>
        </p:nvSpPr>
        <p:spPr>
          <a:xfrm>
            <a:off x="4720281" y="1153383"/>
            <a:ext cx="7265774" cy="4604866"/>
          </a:xfrm>
        </p:spPr>
        <p:txBody>
          <a:bodyPr>
            <a:normAutofit/>
          </a:bodyPr>
          <a:lstStyle/>
          <a:p>
            <a:pPr lvl="0"/>
            <a:r>
              <a:rPr lang="en-US" dirty="0"/>
              <a:t>Benefits - the development of systems integrating components for administrative services, communication, e-learning, training management, career development, etc., can significantly increase the quality of educational services offered at all levels</a:t>
            </a:r>
            <a:endParaRPr lang="bg-BG" dirty="0"/>
          </a:p>
          <a:p>
            <a:pPr lvl="0"/>
            <a:r>
              <a:rPr lang="en-US" dirty="0"/>
              <a:t>Specifics of the process</a:t>
            </a:r>
            <a:endParaRPr lang="bg-BG" dirty="0"/>
          </a:p>
          <a:p>
            <a:pPr lvl="1"/>
            <a:r>
              <a:rPr lang="en-US" dirty="0"/>
              <a:t>Multiple stakeholders - universities, business, students, the state in the face of (NEAA and MES)</a:t>
            </a:r>
          </a:p>
          <a:p>
            <a:pPr lvl="1"/>
            <a:r>
              <a:rPr lang="en-US" dirty="0"/>
              <a:t>Dynamics in the criteria for accreditation procedures</a:t>
            </a:r>
          </a:p>
          <a:p>
            <a:pPr lvl="1"/>
            <a:r>
              <a:rPr lang="en-US" dirty="0"/>
              <a:t>Dynamics in the criteria for attestation of teachers</a:t>
            </a:r>
          </a:p>
          <a:p>
            <a:pPr lvl="1"/>
            <a:r>
              <a:rPr lang="en-US" dirty="0"/>
              <a:t>Dynamics in the Law for development of the academic staff </a:t>
            </a:r>
            <a:endParaRPr lang="en-US" altLang="bg-BG" sz="2200" dirty="0">
              <a:ea typeface="ＭＳ Ｐゴシック" panose="020B0600070205080204" pitchFamily="34" charset="-128"/>
            </a:endParaRPr>
          </a:p>
        </p:txBody>
      </p:sp>
    </p:spTree>
    <p:extLst>
      <p:ext uri="{BB962C8B-B14F-4D97-AF65-F5344CB8AC3E}">
        <p14:creationId xmlns:p14="http://schemas.microsoft.com/office/powerpoint/2010/main" val="2107421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id="{BA7BEB50-2069-4C69-B00C-4F2C8A1B437E}"/>
              </a:ext>
            </a:extLst>
          </p:cNvPr>
          <p:cNvSpPr>
            <a:spLocks noGrp="1"/>
          </p:cNvSpPr>
          <p:nvPr>
            <p:ph type="title"/>
          </p:nvPr>
        </p:nvSpPr>
        <p:spPr/>
        <p:txBody>
          <a:bodyPr>
            <a:noAutofit/>
          </a:bodyPr>
          <a:lstStyle/>
          <a:p>
            <a:r>
              <a:rPr lang="en-US" sz="3200" dirty="0"/>
              <a:t>Digital transformation at the University of Economics - Varna</a:t>
            </a:r>
            <a:endParaRPr lang="en-US" altLang="bg-BG" sz="3200" dirty="0">
              <a:ea typeface="ＭＳ Ｐゴシック" panose="020B0600070205080204" pitchFamily="34" charset="-128"/>
            </a:endParaRPr>
          </a:p>
        </p:txBody>
      </p:sp>
      <p:sp>
        <p:nvSpPr>
          <p:cNvPr id="3" name="Content Placeholder 2">
            <a:extLst>
              <a:ext uri="{FF2B5EF4-FFF2-40B4-BE49-F238E27FC236}">
                <a16:creationId xmlns:a16="http://schemas.microsoft.com/office/drawing/2014/main" id="{642BA7A2-7A5E-4F21-B036-B678FCCE11FD}"/>
              </a:ext>
            </a:extLst>
          </p:cNvPr>
          <p:cNvSpPr>
            <a:spLocks noGrp="1"/>
          </p:cNvSpPr>
          <p:nvPr>
            <p:ph idx="1"/>
          </p:nvPr>
        </p:nvSpPr>
        <p:spPr>
          <a:xfrm>
            <a:off x="4720281" y="1153383"/>
            <a:ext cx="7265774" cy="4604866"/>
          </a:xfrm>
        </p:spPr>
        <p:txBody>
          <a:bodyPr>
            <a:normAutofit/>
          </a:bodyPr>
          <a:lstStyle/>
          <a:p>
            <a:r>
              <a:rPr lang="en-US" dirty="0"/>
              <a:t>Student Information System</a:t>
            </a:r>
          </a:p>
          <a:p>
            <a:r>
              <a:rPr lang="en-US" dirty="0"/>
              <a:t>Training and examination schedule planning system</a:t>
            </a:r>
          </a:p>
          <a:p>
            <a:r>
              <a:rPr lang="en-US" dirty="0"/>
              <a:t>Software for management of "Test Center" Site of UE-Varna</a:t>
            </a:r>
          </a:p>
          <a:p>
            <a:r>
              <a:rPr lang="en-US" dirty="0"/>
              <a:t>Candidate exam system</a:t>
            </a:r>
          </a:p>
          <a:p>
            <a:r>
              <a:rPr lang="en-US" dirty="0"/>
              <a:t>Electronic document management system at the University</a:t>
            </a:r>
          </a:p>
          <a:p>
            <a:r>
              <a:rPr lang="en-US" dirty="0"/>
              <a:t>Register of the publishing activity of the professors</a:t>
            </a:r>
          </a:p>
          <a:p>
            <a:r>
              <a:rPr lang="en-US" dirty="0"/>
              <a:t>Register of teachers' reports professors </a:t>
            </a:r>
          </a:p>
          <a:p>
            <a:r>
              <a:rPr lang="en-US" dirty="0"/>
              <a:t>Etc.</a:t>
            </a:r>
            <a:endParaRPr lang="en-US" sz="1600" dirty="0"/>
          </a:p>
          <a:p>
            <a:pPr marL="457200" lvl="1" indent="0">
              <a:lnSpc>
                <a:spcPct val="80000"/>
              </a:lnSpc>
              <a:buNone/>
            </a:pPr>
            <a:endParaRPr lang="en-US" altLang="bg-BG" sz="2200" dirty="0">
              <a:ea typeface="ＭＳ Ｐゴシック" panose="020B0600070205080204" pitchFamily="34" charset="-128"/>
            </a:endParaRPr>
          </a:p>
        </p:txBody>
      </p:sp>
    </p:spTree>
    <p:extLst>
      <p:ext uri="{BB962C8B-B14F-4D97-AF65-F5344CB8AC3E}">
        <p14:creationId xmlns:p14="http://schemas.microsoft.com/office/powerpoint/2010/main" val="3688971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id="{BA7BEB50-2069-4C69-B00C-4F2C8A1B437E}"/>
              </a:ext>
            </a:extLst>
          </p:cNvPr>
          <p:cNvSpPr>
            <a:spLocks noGrp="1"/>
          </p:cNvSpPr>
          <p:nvPr>
            <p:ph type="title"/>
          </p:nvPr>
        </p:nvSpPr>
        <p:spPr/>
        <p:txBody>
          <a:bodyPr>
            <a:normAutofit/>
          </a:bodyPr>
          <a:lstStyle/>
          <a:p>
            <a:r>
              <a:rPr lang="en-US" dirty="0"/>
              <a:t>Impact on participants in the processes</a:t>
            </a:r>
            <a:endParaRPr lang="en-US" altLang="bg-BG" dirty="0">
              <a:ea typeface="ＭＳ Ｐゴシック" panose="020B0600070205080204" pitchFamily="34" charset="-128"/>
            </a:endParaRPr>
          </a:p>
        </p:txBody>
      </p:sp>
      <p:sp>
        <p:nvSpPr>
          <p:cNvPr id="3" name="Content Placeholder 2">
            <a:extLst>
              <a:ext uri="{FF2B5EF4-FFF2-40B4-BE49-F238E27FC236}">
                <a16:creationId xmlns:a16="http://schemas.microsoft.com/office/drawing/2014/main" id="{642BA7A2-7A5E-4F21-B036-B678FCCE11FD}"/>
              </a:ext>
            </a:extLst>
          </p:cNvPr>
          <p:cNvSpPr>
            <a:spLocks noGrp="1"/>
          </p:cNvSpPr>
          <p:nvPr>
            <p:ph idx="1"/>
          </p:nvPr>
        </p:nvSpPr>
        <p:spPr>
          <a:xfrm>
            <a:off x="4720281" y="1153383"/>
            <a:ext cx="7265774" cy="4604866"/>
          </a:xfrm>
        </p:spPr>
        <p:txBody>
          <a:bodyPr>
            <a:normAutofit/>
          </a:bodyPr>
          <a:lstStyle/>
          <a:p>
            <a:r>
              <a:rPr lang="en-US" b="1" dirty="0"/>
              <a:t>Candidate students - </a:t>
            </a:r>
            <a:r>
              <a:rPr lang="en-US" dirty="0"/>
              <a:t>remote registration for an exam, conducting the exam itself and receiving a result from it and ranking in real time.</a:t>
            </a:r>
            <a:endParaRPr lang="en-US" sz="1600" dirty="0"/>
          </a:p>
          <a:p>
            <a:r>
              <a:rPr lang="en-US" b="1" dirty="0"/>
              <a:t>Students - </a:t>
            </a:r>
            <a:r>
              <a:rPr lang="en-US" dirty="0"/>
              <a:t>online access to personalized content - study schedule, upcoming exams, grades from passed exams, applying for a failed exam, taking the exam itself, etc.</a:t>
            </a:r>
            <a:r>
              <a:rPr lang="bg-BG" dirty="0"/>
              <a:t>.</a:t>
            </a:r>
            <a:endParaRPr lang="en-US" altLang="bg-BG" sz="3600" dirty="0">
              <a:ea typeface="ＭＳ Ｐゴシック" panose="020B0600070205080204" pitchFamily="34" charset="-128"/>
            </a:endParaRPr>
          </a:p>
        </p:txBody>
      </p:sp>
    </p:spTree>
    <p:extLst>
      <p:ext uri="{BB962C8B-B14F-4D97-AF65-F5344CB8AC3E}">
        <p14:creationId xmlns:p14="http://schemas.microsoft.com/office/powerpoint/2010/main" val="4527717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id="{BA7BEB50-2069-4C69-B00C-4F2C8A1B437E}"/>
              </a:ext>
            </a:extLst>
          </p:cNvPr>
          <p:cNvSpPr>
            <a:spLocks noGrp="1"/>
          </p:cNvSpPr>
          <p:nvPr>
            <p:ph type="title"/>
          </p:nvPr>
        </p:nvSpPr>
        <p:spPr/>
        <p:txBody>
          <a:bodyPr>
            <a:normAutofit/>
          </a:bodyPr>
          <a:lstStyle/>
          <a:p>
            <a:r>
              <a:rPr lang="en-US" dirty="0"/>
              <a:t>Impact on participants in the processes</a:t>
            </a:r>
            <a:endParaRPr lang="en-US" altLang="bg-BG" dirty="0">
              <a:ea typeface="ＭＳ Ｐゴシック" panose="020B0600070205080204" pitchFamily="34" charset="-128"/>
            </a:endParaRPr>
          </a:p>
        </p:txBody>
      </p:sp>
      <p:sp>
        <p:nvSpPr>
          <p:cNvPr id="3" name="Content Placeholder 2">
            <a:extLst>
              <a:ext uri="{FF2B5EF4-FFF2-40B4-BE49-F238E27FC236}">
                <a16:creationId xmlns:a16="http://schemas.microsoft.com/office/drawing/2014/main" id="{642BA7A2-7A5E-4F21-B036-B678FCCE11FD}"/>
              </a:ext>
            </a:extLst>
          </p:cNvPr>
          <p:cNvSpPr>
            <a:spLocks noGrp="1"/>
          </p:cNvSpPr>
          <p:nvPr>
            <p:ph idx="1"/>
          </p:nvPr>
        </p:nvSpPr>
        <p:spPr>
          <a:xfrm>
            <a:off x="4720281" y="1153383"/>
            <a:ext cx="7265774" cy="4604866"/>
          </a:xfrm>
        </p:spPr>
        <p:txBody>
          <a:bodyPr>
            <a:normAutofit/>
          </a:bodyPr>
          <a:lstStyle/>
          <a:p>
            <a:r>
              <a:rPr lang="en-US" b="1" dirty="0"/>
              <a:t>Professors</a:t>
            </a:r>
            <a:r>
              <a:rPr lang="bg-BG" dirty="0"/>
              <a:t> </a:t>
            </a:r>
            <a:endParaRPr lang="en-US" sz="1600" dirty="0"/>
          </a:p>
          <a:p>
            <a:pPr lvl="1"/>
            <a:r>
              <a:rPr lang="en-US" dirty="0"/>
              <a:t>Remote exam creation, both for a specific group or for a specific student. Remote conducting, control and evaluation of the exam, which is reflected in the information system of the university and the student receives an automatic notification</a:t>
            </a:r>
            <a:r>
              <a:rPr lang="bg-BG" dirty="0"/>
              <a:t>.</a:t>
            </a:r>
            <a:endParaRPr lang="en-US" sz="1400" dirty="0"/>
          </a:p>
          <a:p>
            <a:pPr lvl="1"/>
            <a:r>
              <a:rPr lang="en-US" dirty="0"/>
              <a:t>Online registration made publications and citations found, and other activities involved in the reports for internal needs as well as to NEAA</a:t>
            </a:r>
            <a:r>
              <a:rPr lang="bg-BG" dirty="0"/>
              <a:t>.</a:t>
            </a:r>
            <a:endParaRPr lang="en-US" sz="1400" dirty="0"/>
          </a:p>
          <a:p>
            <a:r>
              <a:rPr lang="en-US" b="1" dirty="0"/>
              <a:t>Management </a:t>
            </a:r>
            <a:endParaRPr lang="en-US" sz="1600" b="1" dirty="0"/>
          </a:p>
          <a:p>
            <a:pPr lvl="1"/>
            <a:r>
              <a:rPr lang="en-US" dirty="0"/>
              <a:t>Create, distribute and track work on different types of documents online</a:t>
            </a:r>
            <a:r>
              <a:rPr lang="bg-BG" dirty="0"/>
              <a:t>.</a:t>
            </a:r>
            <a:endParaRPr lang="en-US" sz="1400" dirty="0"/>
          </a:p>
          <a:p>
            <a:pPr lvl="1"/>
            <a:r>
              <a:rPr lang="en-US" dirty="0"/>
              <a:t>Receive reports on the status of these processes in real time</a:t>
            </a:r>
            <a:endParaRPr lang="en-US" altLang="bg-BG" sz="2200" dirty="0">
              <a:ea typeface="ＭＳ Ｐゴシック" panose="020B0600070205080204" pitchFamily="34" charset="-128"/>
            </a:endParaRPr>
          </a:p>
        </p:txBody>
      </p:sp>
    </p:spTree>
    <p:extLst>
      <p:ext uri="{BB962C8B-B14F-4D97-AF65-F5344CB8AC3E}">
        <p14:creationId xmlns:p14="http://schemas.microsoft.com/office/powerpoint/2010/main" val="33491718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id="{BA7BEB50-2069-4C69-B00C-4F2C8A1B437E}"/>
              </a:ext>
            </a:extLst>
          </p:cNvPr>
          <p:cNvSpPr>
            <a:spLocks noGrp="1"/>
          </p:cNvSpPr>
          <p:nvPr>
            <p:ph type="title"/>
          </p:nvPr>
        </p:nvSpPr>
        <p:spPr/>
        <p:txBody>
          <a:bodyPr>
            <a:normAutofit/>
          </a:bodyPr>
          <a:lstStyle/>
          <a:p>
            <a:r>
              <a:rPr lang="en-US" sz="3200" dirty="0"/>
              <a:t>Software and human factor</a:t>
            </a:r>
            <a:endParaRPr lang="en-US" altLang="bg-BG" sz="3200" dirty="0">
              <a:ea typeface="ＭＳ Ｐゴシック" panose="020B0600070205080204" pitchFamily="34" charset="-128"/>
            </a:endParaRPr>
          </a:p>
        </p:txBody>
      </p:sp>
      <p:sp>
        <p:nvSpPr>
          <p:cNvPr id="3" name="Content Placeholder 2">
            <a:extLst>
              <a:ext uri="{FF2B5EF4-FFF2-40B4-BE49-F238E27FC236}">
                <a16:creationId xmlns:a16="http://schemas.microsoft.com/office/drawing/2014/main" id="{642BA7A2-7A5E-4F21-B036-B678FCCE11FD}"/>
              </a:ext>
            </a:extLst>
          </p:cNvPr>
          <p:cNvSpPr>
            <a:spLocks noGrp="1"/>
          </p:cNvSpPr>
          <p:nvPr>
            <p:ph idx="1"/>
          </p:nvPr>
        </p:nvSpPr>
        <p:spPr>
          <a:xfrm>
            <a:off x="4720281" y="1153383"/>
            <a:ext cx="7265774" cy="4604866"/>
          </a:xfrm>
        </p:spPr>
        <p:txBody>
          <a:bodyPr>
            <a:normAutofit/>
          </a:bodyPr>
          <a:lstStyle/>
          <a:p>
            <a:pPr marL="0" indent="0">
              <a:buNone/>
            </a:pPr>
            <a:r>
              <a:rPr lang="en-US" b="1" dirty="0"/>
              <a:t>Adoption of a policy of systematic and conscientious input of data by their creators / sources in information systems</a:t>
            </a:r>
            <a:endParaRPr lang="bg-BG" b="1" dirty="0"/>
          </a:p>
          <a:p>
            <a:r>
              <a:rPr lang="en-US" dirty="0"/>
              <a:t>software team (s) to respond quickly enough to changes in the legal framework for the above procedures and to modify or create the necessary software solution</a:t>
            </a:r>
            <a:endParaRPr lang="bg-BG" dirty="0"/>
          </a:p>
          <a:p>
            <a:r>
              <a:rPr lang="en-US" dirty="0"/>
              <a:t>motivating the sources of information to provide it to the information systems in a timely manner</a:t>
            </a:r>
            <a:endParaRPr lang="en-US" sz="1600" dirty="0"/>
          </a:p>
          <a:p>
            <a:pPr lvl="1">
              <a:lnSpc>
                <a:spcPct val="80000"/>
              </a:lnSpc>
            </a:pPr>
            <a:endParaRPr lang="en-US" altLang="bg-BG" sz="2200" dirty="0">
              <a:ea typeface="ＭＳ Ｐゴシック" panose="020B0600070205080204" pitchFamily="34" charset="-128"/>
            </a:endParaRPr>
          </a:p>
        </p:txBody>
      </p:sp>
      <p:sp>
        <p:nvSpPr>
          <p:cNvPr id="4" name="Title 1">
            <a:extLst>
              <a:ext uri="{FF2B5EF4-FFF2-40B4-BE49-F238E27FC236}">
                <a16:creationId xmlns:a16="http://schemas.microsoft.com/office/drawing/2014/main" id="{5B037B75-044B-490B-A7EC-A12EDA199FCC}"/>
              </a:ext>
            </a:extLst>
          </p:cNvPr>
          <p:cNvSpPr txBox="1">
            <a:spLocks/>
          </p:cNvSpPr>
          <p:nvPr/>
        </p:nvSpPr>
        <p:spPr>
          <a:xfrm>
            <a:off x="888630" y="1714049"/>
            <a:ext cx="3498979" cy="461592"/>
          </a:xfrm>
          <a:prstGeom prst="rect">
            <a:avLst/>
          </a:prstGeom>
        </p:spPr>
        <p:txBody>
          <a:bodyPr vert="horz" lIns="228600" tIns="228600" rIns="228600" bIns="228600" rtlCol="0" anchor="ctr">
            <a:noAutofit/>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r>
              <a:rPr lang="en-US" sz="2000" dirty="0"/>
              <a:t>Challenges and solutions</a:t>
            </a:r>
            <a:endParaRPr lang="en-US" altLang="bg-BG" sz="2000" dirty="0">
              <a:ea typeface="ＭＳ Ｐゴシック" panose="020B0600070205080204" pitchFamily="34" charset="-128"/>
            </a:endParaRPr>
          </a:p>
        </p:txBody>
      </p:sp>
    </p:spTree>
    <p:extLst>
      <p:ext uri="{BB962C8B-B14F-4D97-AF65-F5344CB8AC3E}">
        <p14:creationId xmlns:p14="http://schemas.microsoft.com/office/powerpoint/2010/main" val="4035049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Atlas">
  <a:themeElements>
    <a:clrScheme name="Atlas">
      <a:dk1>
        <a:sysClr val="windowText" lastClr="000000"/>
      </a:dk1>
      <a:lt1>
        <a:sysClr val="window" lastClr="FFFFFF"/>
      </a:lt1>
      <a:dk2>
        <a:srgbClr val="454545"/>
      </a:dk2>
      <a:lt2>
        <a:srgbClr val="E0E0E0"/>
      </a:lt2>
      <a:accent1>
        <a:srgbClr val="F81B02"/>
      </a:accent1>
      <a:accent2>
        <a:srgbClr val="FC7715"/>
      </a:accent2>
      <a:accent3>
        <a:srgbClr val="AFBF41"/>
      </a:accent3>
      <a:accent4>
        <a:srgbClr val="50C49F"/>
      </a:accent4>
      <a:accent5>
        <a:srgbClr val="3B95C4"/>
      </a:accent5>
      <a:accent6>
        <a:srgbClr val="B560D4"/>
      </a:accent6>
      <a:hlink>
        <a:srgbClr val="FC5A1A"/>
      </a:hlink>
      <a:folHlink>
        <a:srgbClr val="B49E74"/>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508F7963-D0B5-43F7-BB2C-FCE3009C08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TM16401371[[fn=Atlas]]</Template>
  <TotalTime>502</TotalTime>
  <Words>711</Words>
  <Application>Microsoft Office PowerPoint</Application>
  <PresentationFormat>Widescreen</PresentationFormat>
  <Paragraphs>69</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ＭＳ Ｐゴシック</vt:lpstr>
      <vt:lpstr>Calibri</vt:lpstr>
      <vt:lpstr>Calibri Light</vt:lpstr>
      <vt:lpstr>Rockwell</vt:lpstr>
      <vt:lpstr>Verdana</vt:lpstr>
      <vt:lpstr>Wingdings</vt:lpstr>
      <vt:lpstr>Atlas</vt:lpstr>
      <vt:lpstr>Challenges and solutions for digital transformation in higher education </vt:lpstr>
      <vt:lpstr>Often set goals for higher education </vt:lpstr>
      <vt:lpstr>Responsibilities? Initiators? </vt:lpstr>
      <vt:lpstr>University-to-State Model </vt:lpstr>
      <vt:lpstr>Similarities in the digitalization process in universities</vt:lpstr>
      <vt:lpstr>Digital transformation at the University of Economics - Varna</vt:lpstr>
      <vt:lpstr>Impact on participants in the processes</vt:lpstr>
      <vt:lpstr>Impact on participants in the processes</vt:lpstr>
      <vt:lpstr>Software and human factor</vt:lpstr>
      <vt:lpstr>Hardware</vt:lpstr>
      <vt:lpstr>Hardware</vt:lpstr>
      <vt:lpstr>Suggestions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MVC. Laravel. Blade</dc:title>
  <dc:creator>Ivan Ognyanov</dc:creator>
  <cp:lastModifiedBy>Ivan Ognyanov</cp:lastModifiedBy>
  <cp:revision>63</cp:revision>
  <dcterms:created xsi:type="dcterms:W3CDTF">2020-11-02T09:06:10Z</dcterms:created>
  <dcterms:modified xsi:type="dcterms:W3CDTF">2021-05-30T11:20:57Z</dcterms:modified>
</cp:coreProperties>
</file>