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5" r:id="rId6"/>
    <p:sldId id="260" r:id="rId7"/>
    <p:sldId id="262" r:id="rId8"/>
    <p:sldId id="263" r:id="rId9"/>
    <p:sldId id="259" r:id="rId10"/>
    <p:sldId id="261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30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890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6801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1507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0793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8497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81875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70959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9021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87397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094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0508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4810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2426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687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01351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59540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AFB91F5-DAEF-4793-A34F-4E843A83DB4E}" type="datetimeFigureOut">
              <a:rPr lang="bg-BG" smtClean="0"/>
              <a:t>27.5.2021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0C0B5AF-7383-4E55-982F-1CE645FE5A3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23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11" Type="http://schemas.openxmlformats.org/officeDocument/2006/relationships/image" Target="../media/image19.JP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22892-93C4-4068-B0A3-7164BBB91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715" y="593414"/>
            <a:ext cx="10522460" cy="1329736"/>
          </a:xfrm>
        </p:spPr>
        <p:txBody>
          <a:bodyPr>
            <a:noAutofit/>
          </a:bodyPr>
          <a:lstStyle/>
          <a:p>
            <a:r>
              <a:rPr lang="ru-RU" sz="3600" i="0" dirty="0">
                <a:solidFill>
                  <a:srgbClr val="FFFFFF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ПЪРВИ МЕЖДУНАРОДЕН ОБРАЗОВАТЕЛЕН ОНЛАЙН ФОРУМ</a:t>
            </a:r>
            <a:endParaRPr lang="bg-BG" sz="3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4FC010-781F-40E8-845C-004667EB09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485" y="2454877"/>
            <a:ext cx="9144000" cy="1655762"/>
          </a:xfrm>
        </p:spPr>
        <p:txBody>
          <a:bodyPr>
            <a:noAutofit/>
          </a:bodyPr>
          <a:lstStyle/>
          <a:p>
            <a:r>
              <a:rPr lang="bg-BG" sz="4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Проект „Енергия в науката“</a:t>
            </a:r>
            <a:endParaRPr lang="en-US" sz="4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bg-BG" sz="4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Модел 1:1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FD69A1-DDEE-4FD2-89AC-9D3209A48F61}"/>
              </a:ext>
            </a:extLst>
          </p:cNvPr>
          <p:cNvSpPr txBox="1"/>
          <p:nvPr/>
        </p:nvSpPr>
        <p:spPr>
          <a:xfrm>
            <a:off x="2751060" y="4532530"/>
            <a:ext cx="3636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Гергана Георгиева Герова</a:t>
            </a:r>
          </a:p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Първа езикова гимназия</a:t>
            </a:r>
          </a:p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България</a:t>
            </a:r>
          </a:p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Варна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D0B534-09B0-4BA9-924F-BABA70133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485" y="4642366"/>
            <a:ext cx="1316577" cy="159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00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2F7278-3280-44C6-A04D-2E746BBB4DDB}"/>
              </a:ext>
            </a:extLst>
          </p:cNvPr>
          <p:cNvSpPr txBox="1"/>
          <p:nvPr/>
        </p:nvSpPr>
        <p:spPr>
          <a:xfrm>
            <a:off x="265471" y="358878"/>
            <a:ext cx="11316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dirty="0">
                <a:latin typeface="Verdana" panose="020B0604030504040204" pitchFamily="34" charset="0"/>
                <a:ea typeface="Verdana" panose="020B0604030504040204" pitchFamily="34" charset="0"/>
              </a:rPr>
              <a:t>РАБОТА НА 9.Г КЛАС В МОБИЛНАТА КЛАСНА СТАЯ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C4E750-AC3B-4C72-9ECA-0258FB9B29D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81" y="1525944"/>
            <a:ext cx="3286993" cy="2243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7B9B21-E6F0-49F5-BCD4-BBAF9BF84B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799" y="1422947"/>
            <a:ext cx="3733019" cy="24166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BCC0DE-6F59-4D7F-8468-1ABBE53902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2" y="1460868"/>
            <a:ext cx="2918226" cy="22832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E36149-D708-4C16-A881-D2CC945A9CC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890" y="4004844"/>
            <a:ext cx="3431458" cy="25735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7147D3-0CBE-46AE-9795-E1719CF482A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906" y="4057214"/>
            <a:ext cx="3626100" cy="246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209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ECCEA0-82A2-4CCC-8A12-541A270D075E}"/>
              </a:ext>
            </a:extLst>
          </p:cNvPr>
          <p:cNvSpPr txBox="1"/>
          <p:nvPr/>
        </p:nvSpPr>
        <p:spPr>
          <a:xfrm flipH="1">
            <a:off x="665151" y="344129"/>
            <a:ext cx="4772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800" dirty="0">
                <a:latin typeface="Verdana" panose="020B0604030504040204" pitchFamily="34" charset="0"/>
                <a:ea typeface="Verdana" panose="020B0604030504040204" pitchFamily="34" charset="0"/>
              </a:rPr>
              <a:t>ПРОЕКТИ</a:t>
            </a:r>
            <a:r>
              <a:rPr lang="bg-BG" dirty="0"/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63D6964-1992-4D82-9E85-83E8167741D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3" y="1241889"/>
            <a:ext cx="3098748" cy="16355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C41004-0D93-44B9-8335-7FB04E3EB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50" y="3079832"/>
            <a:ext cx="3130101" cy="17494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05F8619-42EC-49C5-ABBA-496879252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2" y="4991769"/>
            <a:ext cx="3106995" cy="174218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102CBB5-AAB0-434E-A984-20D9232357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01" y="3079832"/>
            <a:ext cx="2966184" cy="174941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01BCA9D-C959-4C56-BAA4-D13BA9822E5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00" y="1238349"/>
            <a:ext cx="2966184" cy="16391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B312AEA-0B5A-4FFF-BC8F-92020DAF6C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7776">
            <a:off x="9212948" y="553496"/>
            <a:ext cx="2870896" cy="163888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A59B40-B219-4C20-AE90-00AEF624C3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5912">
            <a:off x="7388212" y="1614489"/>
            <a:ext cx="3410939" cy="196129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49B3EC2-5466-4B3F-B0C0-AD5965F804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1610">
            <a:off x="8710171" y="3193888"/>
            <a:ext cx="3358095" cy="191935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A8A3D43-589E-4F16-98AB-943FF8A49B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003">
            <a:off x="5105964" y="4560203"/>
            <a:ext cx="3181668" cy="17794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4FB93BC-C9A8-4AD1-9778-2A213D9966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199" y="4949896"/>
            <a:ext cx="2809799" cy="174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69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E0B94F-166A-4B49-8D63-89819497368D}"/>
              </a:ext>
            </a:extLst>
          </p:cNvPr>
          <p:cNvSpPr txBox="1"/>
          <p:nvPr/>
        </p:nvSpPr>
        <p:spPr>
          <a:xfrm>
            <a:off x="471948" y="157317"/>
            <a:ext cx="606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800" dirty="0">
                <a:latin typeface="Verdana" panose="020B0604030504040204" pitchFamily="34" charset="0"/>
                <a:ea typeface="Verdana" panose="020B0604030504040204" pitchFamily="34" charset="0"/>
              </a:rPr>
              <a:t>ПРЕДСТАВЯНЕ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D2CB8C-1523-4FDB-935D-60F722837471}"/>
              </a:ext>
            </a:extLst>
          </p:cNvPr>
          <p:cNvSpPr txBox="1"/>
          <p:nvPr/>
        </p:nvSpPr>
        <p:spPr>
          <a:xfrm>
            <a:off x="560439" y="1071715"/>
            <a:ext cx="1142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Пет екипа представиха </a:t>
            </a:r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успешно онлайн своите презентации по темата пред Директора на Първа ЕГ Ангел Митев и съответно своите учители Гергана Герова, Румен Тодоров, Диана Дарелова, Добринка Тодорова и Милена Илиева. </a:t>
            </a:r>
            <a:endParaRPr lang="bg-BG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47221D-6CDE-4892-AAE3-DCB91F07798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9" y="1938717"/>
            <a:ext cx="3503517" cy="20145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C5DE8E-8D2C-4CD2-B054-8D20D19F7FF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3" y="4268248"/>
            <a:ext cx="3872216" cy="20145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3F2F3C-BB98-4052-BFF9-00CA1A9A4A4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197" y="4286258"/>
            <a:ext cx="3244646" cy="19965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9E85B8-9857-4B1D-8F7D-F29F1C6CC2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1902536"/>
            <a:ext cx="3519115" cy="20145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22900D-50AB-471E-8705-EE03CDA903C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019" y="4268248"/>
            <a:ext cx="3244646" cy="19434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4B8E98-5529-4082-8FD3-BCA0E96AB2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019" y="1902536"/>
            <a:ext cx="3519116" cy="195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5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D555D-E19A-4124-B4D7-0A265D35A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150" y="3898893"/>
            <a:ext cx="6098128" cy="21304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Моделът предполага:</a:t>
            </a:r>
            <a:endParaRPr lang="en-US" sz="1800" b="1" i="0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ru-RU" sz="1800" b="1" i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използване на дигиталните технологии като ресурс и платформа</a:t>
            </a:r>
          </a:p>
          <a:p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поставяне на ученика в центъра на учебния процес</a:t>
            </a:r>
          </a:p>
          <a:p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ролята на учителя като ментор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инструктор, анализатор и мотиватор</a:t>
            </a:r>
            <a:endParaRPr lang="ru-RU" sz="1200" b="0" i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превръщане на учениците в дизайнери на учебно съдържание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8A2E9A-92AB-4D7F-920B-1998BAFAFE5E}"/>
              </a:ext>
            </a:extLst>
          </p:cNvPr>
          <p:cNvSpPr txBox="1"/>
          <p:nvPr/>
        </p:nvSpPr>
        <p:spPr>
          <a:xfrm>
            <a:off x="819150" y="574905"/>
            <a:ext cx="5069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48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МОДЕЛЪТ 1:1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11868B-888A-42CF-979D-AD178E6A4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74905"/>
            <a:ext cx="1527248" cy="17470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88B6CA-CC7F-43FA-9B03-1A4F3291EC13}"/>
              </a:ext>
            </a:extLst>
          </p:cNvPr>
          <p:cNvSpPr txBox="1"/>
          <p:nvPr/>
        </p:nvSpPr>
        <p:spPr>
          <a:xfrm>
            <a:off x="819150" y="1405903"/>
            <a:ext cx="78390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b="1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Първа езикова гимназия стартира учебната 2020/2021 година с пилотна паралелка по образователен модел 1:1</a:t>
            </a:r>
            <a:endParaRPr lang="en-US" b="1" i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b="1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indent="0" algn="just">
              <a:buNone/>
            </a:pPr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Всеки ученик и учител имат свое електронно устройство </a:t>
            </a:r>
            <a:r>
              <a:rPr lang="en-US" sz="1200" b="0" i="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Chromebook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персонално устройство, което му позволява да учи отвсякъде и по всяко време) и свързан към него персонален профил.</a:t>
            </a:r>
            <a:endParaRPr lang="en-US" sz="1200" b="0" i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just">
              <a:buNone/>
            </a:pPr>
            <a:endParaRPr lang="en-US" sz="1200" b="0" i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ru-RU" sz="1200" b="0" i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Мобилният компютърен кабинет позволява на учителите и учениците да използват уменията си, за да създадат реални продукти и съдържание по всеки учебен час.</a:t>
            </a:r>
            <a:endParaRPr lang="en-US" sz="1200" b="0" i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A93224-FE7F-4FFC-A9EF-94B425071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346" y="3898893"/>
            <a:ext cx="3222502" cy="213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4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E549-CE65-4630-A6E8-86DD06FB3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2" y="4005994"/>
            <a:ext cx="11325226" cy="1507067"/>
          </a:xfrm>
        </p:spPr>
        <p:txBody>
          <a:bodyPr>
            <a:noAutofit/>
          </a:bodyPr>
          <a:lstStyle/>
          <a:p>
            <a:pPr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Наименование на проекта:</a:t>
            </a:r>
            <a:r>
              <a:rPr lang="ru-RU" sz="1800" b="0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b="0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Енергията в науката</a:t>
            </a:r>
            <a:br>
              <a:rPr lang="ru-RU" sz="1800" b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ru-RU" sz="1800" b="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1800" b="1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Обхванати ученици:</a:t>
            </a:r>
            <a:r>
              <a:rPr lang="ru-RU" sz="1800" b="0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b="0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9.г клас</a:t>
            </a:r>
            <a:br>
              <a:rPr lang="ru-RU" sz="1800" b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ru-RU" sz="1800" b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1800" b="1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Участващи учебни предмети:</a:t>
            </a:r>
            <a:r>
              <a:rPr lang="ru-RU" sz="1800" b="0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b="0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английски език, математика, география и икономика, биология и здравно образование, физика и астрономия</a:t>
            </a:r>
            <a:endParaRPr lang="bg-BG" sz="1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CA927-9EB9-4B1A-B4C8-E71FDB7D4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389094"/>
            <a:ext cx="11744325" cy="15070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4800" i="0" u="none" strike="noStrike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ПРОЕКТНО БАЗИРАНО ОБУЧЕНИЕ </a:t>
            </a:r>
            <a:r>
              <a:rPr lang="bg-BG" sz="4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МОДЕЛ 1:1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580892-D3E8-40F7-8528-4DA7240B57FE}"/>
              </a:ext>
            </a:extLst>
          </p:cNvPr>
          <p:cNvSpPr txBox="1"/>
          <p:nvPr/>
        </p:nvSpPr>
        <p:spPr>
          <a:xfrm>
            <a:off x="771522" y="2021010"/>
            <a:ext cx="10953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u-RU" sz="12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ПБО</a:t>
            </a:r>
            <a:r>
              <a:rPr lang="ru-RU" sz="1200" b="0" i="0" dirty="0">
                <a:solidFill>
                  <a:srgbClr val="212529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е стратегия за учене, която обхваща едновременно различни учебни предмети. </a:t>
            </a:r>
            <a:r>
              <a:rPr lang="ru-RU" sz="1200" dirty="0">
                <a:solidFill>
                  <a:srgbClr val="21252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</a:t>
            </a:r>
            <a:r>
              <a:rPr lang="ru-RU" sz="1200" b="0" i="0" dirty="0">
                <a:solidFill>
                  <a:srgbClr val="212529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чителят насърчава учениците да идентифицират през изследване истински световен проблем (на местно или глобално ниво), да разработят решение, прилагайки доказателства за подкрепа и да представят решението по интересен и интерактивен начин, като използват набор от съвременни средства за визуализация. Първа езикова гимназия осъществио проектно-базирано обучение, като част от Модела 1:1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3BA9AB-5437-432C-ACC5-3136B21233C8}"/>
              </a:ext>
            </a:extLst>
          </p:cNvPr>
          <p:cNvSpPr txBox="1"/>
          <p:nvPr/>
        </p:nvSpPr>
        <p:spPr>
          <a:xfrm>
            <a:off x="771522" y="2976856"/>
            <a:ext cx="10910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bg-BG" b="1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ПРОЕКТНО БАЗИРАНА СЕДМИЦА </a:t>
            </a:r>
            <a:r>
              <a:rPr lang="ru-RU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10 - 14.05.2021</a:t>
            </a:r>
            <a:endParaRPr lang="en-US" i="0" u="none" strike="noStrike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756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A27E2F3-DE3B-4E19-ACE9-1E3D477DD4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70196"/>
              </p:ext>
            </p:extLst>
          </p:nvPr>
        </p:nvGraphicFramePr>
        <p:xfrm>
          <a:off x="226142" y="1470056"/>
          <a:ext cx="11444748" cy="4427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606">
                  <a:extLst>
                    <a:ext uri="{9D8B030D-6E8A-4147-A177-3AD203B41FA5}">
                      <a16:colId xmlns:a16="http://schemas.microsoft.com/office/drawing/2014/main" val="2883066526"/>
                    </a:ext>
                  </a:extLst>
                </a:gridCol>
                <a:gridCol w="9370142">
                  <a:extLst>
                    <a:ext uri="{9D8B030D-6E8A-4147-A177-3AD203B41FA5}">
                      <a16:colId xmlns:a16="http://schemas.microsoft.com/office/drawing/2014/main" val="500935194"/>
                    </a:ext>
                  </a:extLst>
                </a:gridCol>
              </a:tblGrid>
              <a:tr h="358728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ПРЕДМЕТ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ОЧАКВАНИ РЕЗУЛТАТИ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8047"/>
                  </a:ext>
                </a:extLst>
              </a:tr>
              <a:tr h="157317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АНГЛИЙСКИ ЕЗИК</a:t>
                      </a:r>
                    </a:p>
                    <a:p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Учениците ще:</a:t>
                      </a:r>
                      <a:endParaRPr lang="ru-RU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формират умения за търсене на информация чрез чужд език;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научат нова лексика, терминология  и полезни източници на информация в хода на проучването;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упражнят превод и сравнение на технически текст на български на английски;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повишат своята мотивация и  увереност в чуждоезикова компетентност;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се научат на важни умения: креативност, самостоятелност, отговорност и увереност в собствените си способности по английски език;</a:t>
                      </a:r>
                      <a:r>
                        <a:rPr lang="bg-BG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....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775152"/>
                  </a:ext>
                </a:extLst>
              </a:tr>
              <a:tr h="1143684">
                <a:tc>
                  <a:txBody>
                    <a:bodyPr/>
                    <a:lstStyle/>
                    <a:p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Учениците ще научат:</a:t>
                      </a:r>
                      <a:endParaRPr lang="ru-RU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различните начини за представяне на данни от изследванията си чрез методи от статистиката;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графично представяне на зависимост м/у две променливи и геометрични методи 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да използват различни програми с възможности за графично представяне на събраната информация по темата си с цел постигане на нагледност и убедителност  на идеите си;...</a:t>
                      </a:r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25977"/>
                  </a:ext>
                </a:extLst>
              </a:tr>
              <a:tr h="1351626">
                <a:tc>
                  <a:txBody>
                    <a:bodyPr/>
                    <a:lstStyle/>
                    <a:p>
                      <a:r>
                        <a:rPr lang="bg-BG" sz="1200" b="1" i="0" u="non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ГЕОГРАФИЯ</a:t>
                      </a:r>
                      <a:r>
                        <a:rPr lang="bg-BG" sz="18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Учениците ще могат да:</a:t>
                      </a:r>
                    </a:p>
                    <a:p>
                      <a:pPr marL="285750" indent="-2857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изграждат умения за извличане и систематизиране на научна информация;</a:t>
                      </a:r>
                    </a:p>
                    <a:p>
                      <a:pPr marL="285750" indent="-2857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͎͎откриват причинно-следствени връзки;</a:t>
                      </a:r>
                    </a:p>
                    <a:p>
                      <a:pPr marL="285750" indent="-2857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сравняват по основни белези, процеси;</a:t>
                      </a:r>
                    </a:p>
                    <a:p>
                      <a:pPr marL="285750" indent="-2857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Правят изводи и количествена оценка на събраната информация;...</a:t>
                      </a:r>
                    </a:p>
                    <a:p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75801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CFF062-A1A4-4A81-8DE9-4EDD60ACF050}"/>
              </a:ext>
            </a:extLst>
          </p:cNvPr>
          <p:cNvSpPr txBox="1"/>
          <p:nvPr/>
        </p:nvSpPr>
        <p:spPr>
          <a:xfrm>
            <a:off x="304800" y="228667"/>
            <a:ext cx="10520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400" dirty="0">
                <a:latin typeface="Verdana" panose="020B0604030504040204" pitchFamily="34" charset="0"/>
                <a:ea typeface="Verdana" panose="020B0604030504040204" pitchFamily="34" charset="0"/>
              </a:rPr>
              <a:t>ЦЕЛИ НА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186646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8C150E6-4F71-458C-939E-3D1FCC319F67}"/>
              </a:ext>
            </a:extLst>
          </p:cNvPr>
          <p:cNvSpPr txBox="1"/>
          <p:nvPr/>
        </p:nvSpPr>
        <p:spPr>
          <a:xfrm>
            <a:off x="304800" y="228667"/>
            <a:ext cx="10520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400" dirty="0">
                <a:latin typeface="Verdana" panose="020B0604030504040204" pitchFamily="34" charset="0"/>
                <a:ea typeface="Verdana" panose="020B0604030504040204" pitchFamily="34" charset="0"/>
              </a:rPr>
              <a:t>ЦЕЛИ НА ПРОЕКТА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0E5FDA-AADB-4B7F-85D0-30A95EB67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568032"/>
              </p:ext>
            </p:extLst>
          </p:nvPr>
        </p:nvGraphicFramePr>
        <p:xfrm>
          <a:off x="304800" y="998108"/>
          <a:ext cx="11425084" cy="5565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041">
                  <a:extLst>
                    <a:ext uri="{9D8B030D-6E8A-4147-A177-3AD203B41FA5}">
                      <a16:colId xmlns:a16="http://schemas.microsoft.com/office/drawing/2014/main" val="2883066526"/>
                    </a:ext>
                  </a:extLst>
                </a:gridCol>
                <a:gridCol w="9354043">
                  <a:extLst>
                    <a:ext uri="{9D8B030D-6E8A-4147-A177-3AD203B41FA5}">
                      <a16:colId xmlns:a16="http://schemas.microsoft.com/office/drawing/2014/main" val="500935194"/>
                    </a:ext>
                  </a:extLst>
                </a:gridCol>
              </a:tblGrid>
              <a:tr h="293338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ПРЕДМЕТ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ОЧАКВАНИ РЕЗУЛТАТИ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8047"/>
                  </a:ext>
                </a:extLst>
              </a:tr>
              <a:tr h="14320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БИОЛОГИЯ</a:t>
                      </a:r>
                    </a:p>
                    <a:p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Учениците ще могат да:</a:t>
                      </a:r>
                      <a:endParaRPr lang="ru-RU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 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свързват структура и функция, представени в текст или изображение;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 назовават и представят схематично молекулата на основния източник на   енергия в еукариотната клетка;</a:t>
                      </a:r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 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описват, проследяват и сравняват (по схема, модел) анаболитни и катаболитни процеси в клетката;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 свързват процеси в клетката със структурите, които ги осигуряват;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аргументират значението на метаболитните процеси за функционирането на клетката;...</a:t>
                      </a:r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775152"/>
                  </a:ext>
                </a:extLst>
              </a:tr>
              <a:tr h="1570215">
                <a:tc>
                  <a:txBody>
                    <a:bodyPr/>
                    <a:lstStyle/>
                    <a:p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ФИЗИКА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Учениците ще научат:</a:t>
                      </a:r>
                      <a:endParaRPr lang="ru-RU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формулира и прилага закона за запазване на енергията; анализиране на примери и опити, показващи преобразуването на енергията;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описват по схема принципа на действие на топлинна машина, пресмятат КПД(коефициент на полезно действие) на топлинна машина;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сравнява по основни характеристики електромобили и ДВГ(двигатели с вътрешно горене);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дискутират ролята на топлинните машини  и влиянието, което оказват върху околната среда;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дискутират възможности за намаляване на замърсяването на околната среда чрез използването на нови енергийни източници;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да придобият знания за използването на слънчевата енергия;...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25977"/>
                  </a:ext>
                </a:extLst>
              </a:tr>
              <a:tr h="1121582">
                <a:tc>
                  <a:txBody>
                    <a:bodyPr/>
                    <a:lstStyle/>
                    <a:p>
                      <a:r>
                        <a:rPr lang="bg-BG" sz="12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ОБЩИ: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Учениците ще могат да:</a:t>
                      </a: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събират и обработват информация по даденатема;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откриват причинно-следствени връзки;</a:t>
                      </a:r>
                      <a:endParaRPr lang="ru-RU" sz="12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работят с модели, графики,снимки;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работят в екип с разпределени дейности;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защитават аргументирано позицията си, като спазват правила за дискутиране;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развият умения за работа в екип;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развият презентационни умения;</a:t>
                      </a:r>
                    </a:p>
                    <a:p>
                      <a:pPr marL="171450" indent="-171450" rtl="0" fontAlgn="base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развият умения за работа с компютърни приложения;</a:t>
                      </a:r>
                    </a:p>
                    <a:p>
                      <a:endParaRPr lang="bg-BG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75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825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E32275-FF8E-4C1D-9E96-BAA5B686A1F9}"/>
              </a:ext>
            </a:extLst>
          </p:cNvPr>
          <p:cNvSpPr txBox="1"/>
          <p:nvPr/>
        </p:nvSpPr>
        <p:spPr>
          <a:xfrm>
            <a:off x="590550" y="581025"/>
            <a:ext cx="98924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3200" dirty="0">
                <a:latin typeface="Verdana" panose="020B0604030504040204" pitchFamily="34" charset="0"/>
                <a:ea typeface="Verdana" panose="020B0604030504040204" pitchFamily="34" charset="0"/>
              </a:rPr>
              <a:t>ПЛАНИРАНЕ НА ДЕЙНОСТИТЕ НА УЧИТЕЛИТЕ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9773D-EC98-4FDD-BA73-C43598CB0354}"/>
              </a:ext>
            </a:extLst>
          </p:cNvPr>
          <p:cNvSpPr txBox="1"/>
          <p:nvPr/>
        </p:nvSpPr>
        <p:spPr>
          <a:xfrm>
            <a:off x="704849" y="1443841"/>
            <a:ext cx="111331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ИЗБОР НА ТЕМА НА ПРОЕКТА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Според настоящето учебно съдържание по всеки от предметите, спецификата на всеки от тях и пресечните им точки, обществена значимост и ученически интерес</a:t>
            </a:r>
          </a:p>
          <a:p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ИЗБОР НА ПОДТЕМИ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 цел разделня на екипи, по-задълбочено разглеждане на темата </a:t>
            </a:r>
            <a:r>
              <a:rPr lang="bg-BG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</a:t>
            </a: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търсенето на междупредметни връзки</a:t>
            </a:r>
          </a:p>
          <a:p>
            <a:endParaRPr lang="ru-RU" sz="1800" b="0" i="0" u="none" strike="noStrike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b="0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СЪСТАВЯНЕ НА ИЗИСКВАНИЯ И КРИТЕРИИ КЪМ УЧЕНИЦИТЕ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Какво учебно съдържание да бъде включено от учебния материал; самооценъчна карта</a:t>
            </a:r>
          </a:p>
          <a:p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РАЗПРЕДЕЛЯН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НА ЕКИПИ ЗА РАБОТА</a:t>
            </a: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27 ученици разпределени в 5 екипа за всяка от подтемите</a:t>
            </a:r>
          </a:p>
          <a:p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РАБОТНА СРЕЩА С КЛАСА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bg-BG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Възлагане на проекта и темата, разпределяне в екипи, издаване указания </a:t>
            </a:r>
            <a:r>
              <a:rPr lang="ru-RU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 работа и запознаване с критериите</a:t>
            </a:r>
          </a:p>
          <a:p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831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6EE498-8BA9-41D9-B0E4-AF8933D09FE0}"/>
              </a:ext>
            </a:extLst>
          </p:cNvPr>
          <p:cNvSpPr txBox="1"/>
          <p:nvPr/>
        </p:nvSpPr>
        <p:spPr>
          <a:xfrm>
            <a:off x="432620" y="524429"/>
            <a:ext cx="11353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4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ПРОЕКТ „Енергия в науката“</a:t>
            </a:r>
            <a:endParaRPr lang="bg-BG" sz="4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3B22FB-35CE-4DF6-AD11-93FA6FBA4C5C}"/>
              </a:ext>
            </a:extLst>
          </p:cNvPr>
          <p:cNvSpPr txBox="1"/>
          <p:nvPr/>
        </p:nvSpPr>
        <p:spPr>
          <a:xfrm>
            <a:off x="426781" y="2795982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ТЕМИ В ПРОЕКТА:</a:t>
            </a:r>
            <a:endParaRPr lang="bg-BG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C30EA5-BF14-4DAD-AF68-3B66B4C1AC32}"/>
              </a:ext>
            </a:extLst>
          </p:cNvPr>
          <p:cNvSpPr txBox="1"/>
          <p:nvPr/>
        </p:nvSpPr>
        <p:spPr>
          <a:xfrm>
            <a:off x="899025" y="3214009"/>
            <a:ext cx="1122782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bg-BG" sz="20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ДВГ - електромобили и бъдещето</a:t>
            </a:r>
            <a:endParaRPr lang="en-US" sz="2000" b="1" i="0" u="none" strike="noStrike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Зелена енергия - предимства и недостатъци</a:t>
            </a:r>
            <a:endParaRPr lang="en-US" sz="2000" b="1" i="0" u="none" strike="noStrike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Топлинно замърсяване и опазване на околната среда</a:t>
            </a:r>
            <a:endParaRPr lang="en-US" sz="2000" b="1" i="0" u="none" strike="noStrike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Съвременни източници на енергия и опазване на околната среда</a:t>
            </a:r>
            <a:endParaRPr lang="en-US" sz="2000" b="1" i="0" u="none" strike="noStrike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bg-BG" sz="20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Фотоволтаици (соларна енергия)</a:t>
            </a:r>
            <a:endParaRPr lang="bg-BG" sz="2000" b="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bg-B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BC8B61-C61F-4F1F-81B6-7EDBD8BB04D4}"/>
              </a:ext>
            </a:extLst>
          </p:cNvPr>
          <p:cNvSpPr txBox="1"/>
          <p:nvPr/>
        </p:nvSpPr>
        <p:spPr>
          <a:xfrm>
            <a:off x="426781" y="1623232"/>
            <a:ext cx="2257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</a:rPr>
              <a:t>РАБОТЕН ЕЗИК:</a:t>
            </a:r>
            <a:endParaRPr lang="bg-BG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09307B-C14B-4575-AB66-D111559F96C0}"/>
              </a:ext>
            </a:extLst>
          </p:cNvPr>
          <p:cNvSpPr txBox="1"/>
          <p:nvPr/>
        </p:nvSpPr>
        <p:spPr>
          <a:xfrm>
            <a:off x="983226" y="2060315"/>
            <a:ext cx="4503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bg-BG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Английски език</a:t>
            </a:r>
          </a:p>
        </p:txBody>
      </p:sp>
    </p:spTree>
    <p:extLst>
      <p:ext uri="{BB962C8B-B14F-4D97-AF65-F5344CB8AC3E}">
        <p14:creationId xmlns:p14="http://schemas.microsoft.com/office/powerpoint/2010/main" val="1789418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91960B-30B5-47C8-BD7E-8E348D0C9936}"/>
              </a:ext>
            </a:extLst>
          </p:cNvPr>
          <p:cNvSpPr txBox="1"/>
          <p:nvPr/>
        </p:nvSpPr>
        <p:spPr>
          <a:xfrm>
            <a:off x="322975" y="267718"/>
            <a:ext cx="108671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4800" dirty="0">
                <a:latin typeface="Verdana" panose="020B0604030504040204" pitchFamily="34" charset="0"/>
                <a:ea typeface="Verdana" panose="020B0604030504040204" pitchFamily="34" charset="0"/>
              </a:rPr>
              <a:t>УЧЕБНО СЪДЪРЖАНИЕ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2F317C-074C-4EB3-9775-DC97A3447426}"/>
              </a:ext>
            </a:extLst>
          </p:cNvPr>
          <p:cNvSpPr txBox="1"/>
          <p:nvPr/>
        </p:nvSpPr>
        <p:spPr>
          <a:xfrm>
            <a:off x="8593215" y="3144150"/>
            <a:ext cx="2419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ГЕОГРАФИЯ</a:t>
            </a:r>
            <a:endParaRPr lang="bg-BG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DBC124-4F96-4A9C-966E-84F80358D75F}"/>
              </a:ext>
            </a:extLst>
          </p:cNvPr>
          <p:cNvSpPr txBox="1"/>
          <p:nvPr/>
        </p:nvSpPr>
        <p:spPr>
          <a:xfrm>
            <a:off x="8680009" y="3568656"/>
            <a:ext cx="3135729" cy="249299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Източници на енергия:</a:t>
            </a:r>
          </a:p>
          <a:p>
            <a:pPr fontAlgn="base"/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а) традиционни (начин на образуване, разпространение)</a:t>
            </a:r>
          </a:p>
          <a:p>
            <a:pPr marL="265113" indent="-265113" algn="just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изкопаеми твърди горива </a:t>
            </a:r>
          </a:p>
          <a:p>
            <a:pPr marL="265113" indent="-265113" algn="just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изкопаеми течни горива - б) алтернативни: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6511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слънчева енергия;</a:t>
            </a:r>
          </a:p>
          <a:p>
            <a:pPr marL="26511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енергия на водата;</a:t>
            </a:r>
          </a:p>
          <a:p>
            <a:pPr marL="26511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енергия на вятъра;</a:t>
            </a:r>
          </a:p>
          <a:p>
            <a:pPr marL="26511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термална енергия;</a:t>
            </a:r>
          </a:p>
          <a:p>
            <a:pPr marL="26511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енергия на приливи и отливи.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Значение на енергията за стопанството.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42E773-5962-4BFD-8559-8CB838732E21}"/>
              </a:ext>
            </a:extLst>
          </p:cNvPr>
          <p:cNvSpPr txBox="1"/>
          <p:nvPr/>
        </p:nvSpPr>
        <p:spPr>
          <a:xfrm>
            <a:off x="4643075" y="2767954"/>
            <a:ext cx="2419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i="0" u="none" strike="noStrike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БИОЛОГИЯ</a:t>
            </a:r>
            <a:endParaRPr lang="bg-BG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A3774-B810-483D-BA4F-6668DAA7580D}"/>
              </a:ext>
            </a:extLst>
          </p:cNvPr>
          <p:cNvSpPr txBox="1"/>
          <p:nvPr/>
        </p:nvSpPr>
        <p:spPr>
          <a:xfrm>
            <a:off x="4643075" y="3355813"/>
            <a:ext cx="3763505" cy="27058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1.Основен източник на енергия в еукариотната клетка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    а)Двумембранни органели-митохондрии и хлоропласти-енергийна функция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б)АТФ-универсален носител на енергия в клетката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2.Анаболитни (фотосинтеза) и катаболитни процеси(биологично окисление)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а)Сравнение между катаболитните и анаболитните процеси по източника на енергия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б) Значение на преобразуване на енергията(светлинната и енергията на хранителните вещества)  за организмите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10B439-DFBE-4454-B318-01F603C29BA8}"/>
              </a:ext>
            </a:extLst>
          </p:cNvPr>
          <p:cNvSpPr txBox="1"/>
          <p:nvPr/>
        </p:nvSpPr>
        <p:spPr>
          <a:xfrm>
            <a:off x="405756" y="1721996"/>
            <a:ext cx="3963890" cy="4339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1.Запазване и превръщане на енергията: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а/ видове енергия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кинетична енергия</a:t>
            </a: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потенциална енергия</a:t>
            </a: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механична енергия</a:t>
            </a: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електрична енергия</a:t>
            </a: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вътрешна енергия</a:t>
            </a:r>
          </a:p>
          <a:p>
            <a:pPr marL="436563" indent="-17145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топлинна енергия     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 б/превръщане на енергията от един вид в друг</a:t>
            </a:r>
            <a:br>
              <a:rPr lang="ru-RU" sz="1200" b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  в/коефициент на полезно действие;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2.Топлинни машини и вътрешна енергия: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6213" indent="-87313"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а/ видове топлинни машини: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65113" indent="17780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парна турбина</a:t>
            </a:r>
          </a:p>
          <a:p>
            <a:pPr marL="265113" indent="17780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ДВГ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 б/превръщане на енергията в топлинните машини - устройство и принцип на действие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 в/коефициент на полезно действие на топлинна машина;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   г/топлинни машини и замърсяване на околната среда</a:t>
            </a:r>
            <a:endParaRPr lang="ru-RU" sz="1200" b="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6213" indent="8890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замърсяване на въздуха с вредни емисии</a:t>
            </a:r>
          </a:p>
          <a:p>
            <a:pPr marL="176213" indent="88900" rtl="0" fontAlgn="base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топлинно замърсяване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E8CF9C-D184-4892-A307-799D371C5917}"/>
              </a:ext>
            </a:extLst>
          </p:cNvPr>
          <p:cNvSpPr txBox="1"/>
          <p:nvPr/>
        </p:nvSpPr>
        <p:spPr>
          <a:xfrm>
            <a:off x="322975" y="1256467"/>
            <a:ext cx="2419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ФИЗИКА</a:t>
            </a:r>
            <a:endParaRPr lang="bg-BG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CC9667-575B-46A5-96BC-9E4512336B65}"/>
              </a:ext>
            </a:extLst>
          </p:cNvPr>
          <p:cNvSpPr txBox="1"/>
          <p:nvPr/>
        </p:nvSpPr>
        <p:spPr>
          <a:xfrm>
            <a:off x="4643076" y="1744806"/>
            <a:ext cx="4717234" cy="46166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just" rtl="0" fontAlgn="base">
              <a:spcBef>
                <a:spcPts val="0"/>
              </a:spcBef>
              <a:spcAft>
                <a:spcPts val="0"/>
              </a:spcAft>
            </a:pPr>
            <a:r>
              <a:rPr lang="ru-RU" sz="120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Графика</a:t>
            </a: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sz="120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таблица, хистограма , кръгова диаграма при сравняване на две или повече величини</a:t>
            </a:r>
            <a:endParaRPr lang="bg-BG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DECF08-1512-4920-A327-7FE1A0E21511}"/>
              </a:ext>
            </a:extLst>
          </p:cNvPr>
          <p:cNvSpPr txBox="1"/>
          <p:nvPr/>
        </p:nvSpPr>
        <p:spPr>
          <a:xfrm>
            <a:off x="4546852" y="1224908"/>
            <a:ext cx="2419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МАТЕМАТИКА</a:t>
            </a:r>
            <a:endParaRPr lang="bg-BG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950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5E05658C-D412-4FA6-B750-D4C4D68EB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575446"/>
              </p:ext>
            </p:extLst>
          </p:nvPr>
        </p:nvGraphicFramePr>
        <p:xfrm>
          <a:off x="353961" y="1428463"/>
          <a:ext cx="5889523" cy="4738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935">
                  <a:extLst>
                    <a:ext uri="{9D8B030D-6E8A-4147-A177-3AD203B41FA5}">
                      <a16:colId xmlns:a16="http://schemas.microsoft.com/office/drawing/2014/main" val="2403691996"/>
                    </a:ext>
                  </a:extLst>
                </a:gridCol>
                <a:gridCol w="3887588">
                  <a:extLst>
                    <a:ext uri="{9D8B030D-6E8A-4147-A177-3AD203B41FA5}">
                      <a16:colId xmlns:a16="http://schemas.microsoft.com/office/drawing/2014/main" val="232156631"/>
                    </a:ext>
                  </a:extLst>
                </a:gridCol>
              </a:tblGrid>
              <a:tr h="999878">
                <a:tc>
                  <a:txBody>
                    <a:bodyPr/>
                    <a:lstStyle/>
                    <a:p>
                      <a:r>
                        <a:rPr lang="bg-BG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ДЕН ОТ СЕДМИЦАТА </a:t>
                      </a:r>
                      <a:r>
                        <a:rPr lang="ru-RU" i="0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10 - 14.05.2021</a:t>
                      </a:r>
                      <a:endParaRPr lang="bg-BG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ПЛАНИРАНИ ДЕЙНОСТИ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672877"/>
                  </a:ext>
                </a:extLst>
              </a:tr>
              <a:tr h="67315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ПОНЕДЕЛНИК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Търсене на информация по различните теми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172929"/>
                  </a:ext>
                </a:extLst>
              </a:tr>
              <a:tr h="67315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ВТОРНИК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Структуриране на информацията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08996"/>
                  </a:ext>
                </a:extLst>
              </a:tr>
              <a:tr h="67315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СРЯДА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Консултиране с учителите по съответните предмети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057272"/>
                  </a:ext>
                </a:extLst>
              </a:tr>
              <a:tr h="42851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ЧЕТВЪРТЪК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Изработване на презентацията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327101"/>
                  </a:ext>
                </a:extLst>
              </a:tr>
              <a:tr h="42851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ПЕТЪК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Финализиране на презентацията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430836"/>
                  </a:ext>
                </a:extLst>
              </a:tr>
              <a:tr h="673159"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ПОНЕДЕЛНИК  17.05.2021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2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Представяне на готовите презентации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5741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4AF2895-ACEC-4820-9B7E-E83698F2C3D4}"/>
              </a:ext>
            </a:extLst>
          </p:cNvPr>
          <p:cNvSpPr txBox="1"/>
          <p:nvPr/>
        </p:nvSpPr>
        <p:spPr>
          <a:xfrm>
            <a:off x="353961" y="593863"/>
            <a:ext cx="8736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dirty="0">
                <a:latin typeface="Verdana" panose="020B0604030504040204" pitchFamily="34" charset="0"/>
                <a:ea typeface="Verdana" panose="020B0604030504040204" pitchFamily="34" charset="0"/>
              </a:rPr>
              <a:t>ПЛАНИРАНЕ НА ДЕЙНОСТИТЕ НА УЧЕНИЦИТЕ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9B9D68-EA07-4B41-B15B-B4915C66BB9A}"/>
              </a:ext>
            </a:extLst>
          </p:cNvPr>
          <p:cNvSpPr txBox="1"/>
          <p:nvPr/>
        </p:nvSpPr>
        <p:spPr>
          <a:xfrm>
            <a:off x="6684829" y="1825280"/>
            <a:ext cx="5153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САМООЦЕНЪЧНА КАРТА ЗА УЧЕНИЦИТЕ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62C1E2-F2EC-4186-AB4F-ABD4134CF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54" y="2194612"/>
            <a:ext cx="4800127" cy="388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50991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319</TotalTime>
  <Words>1194</Words>
  <Application>Microsoft Office PowerPoint</Application>
  <PresentationFormat>Widescreen</PresentationFormat>
  <Paragraphs>161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Century Gothic</vt:lpstr>
      <vt:lpstr>Verdana</vt:lpstr>
      <vt:lpstr>Wingdings</vt:lpstr>
      <vt:lpstr>Wingdings 3</vt:lpstr>
      <vt:lpstr>Slice</vt:lpstr>
      <vt:lpstr>ПЪРВИ МЕЖДУНАРОДЕН ОБРАЗОВАТЕЛЕН ОНЛАЙН ФОРУМ</vt:lpstr>
      <vt:lpstr>PowerPoint Presentation</vt:lpstr>
      <vt:lpstr>Наименование на проекта: Енергията в науката  Обхванати ученици: 9.г клас  Участващи учебни предмети: английски език, математика, география и икономика, биология и здравно образование, физика и астрономия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форум</dc:title>
  <dc:creator>Geri</dc:creator>
  <cp:lastModifiedBy>Geri</cp:lastModifiedBy>
  <cp:revision>38</cp:revision>
  <dcterms:created xsi:type="dcterms:W3CDTF">2021-05-26T17:24:01Z</dcterms:created>
  <dcterms:modified xsi:type="dcterms:W3CDTF">2021-05-27T10:57:52Z</dcterms:modified>
</cp:coreProperties>
</file>