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4" r:id="rId5"/>
    <p:sldId id="265" r:id="rId6"/>
    <p:sldId id="260" r:id="rId7"/>
    <p:sldId id="262" r:id="rId8"/>
    <p:sldId id="263" r:id="rId9"/>
    <p:sldId id="259" r:id="rId10"/>
    <p:sldId id="261" r:id="rId11"/>
    <p:sldId id="266"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3" d="100"/>
          <a:sy n="83" d="100"/>
        </p:scale>
        <p:origin x="61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AFB91F5-DAEF-4793-A34F-4E843A83DB4E}" type="datetimeFigureOut">
              <a:rPr lang="bg-BG" smtClean="0"/>
              <a:t>27.5.2021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90C0B5AF-7383-4E55-982F-1CE645FE5A39}" type="slidenum">
              <a:rPr lang="bg-BG" smtClean="0"/>
              <a:t>‹#›</a:t>
            </a:fld>
            <a:endParaRPr lang="bg-BG"/>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93305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fld id="{FAFB91F5-DAEF-4793-A34F-4E843A83DB4E}" type="datetimeFigureOut">
              <a:rPr lang="bg-BG" smtClean="0"/>
              <a:t>27.5.2021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1718907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AFB91F5-DAEF-4793-A34F-4E843A83DB4E}" type="datetimeFigureOut">
              <a:rPr lang="bg-BG" smtClean="0"/>
              <a:t>27.5.2021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39368016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AFB91F5-DAEF-4793-A34F-4E843A83DB4E}" type="datetimeFigureOut">
              <a:rPr lang="bg-BG" smtClean="0"/>
              <a:t>27.5.2021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90C0B5AF-7383-4E55-982F-1CE645FE5A39}" type="slidenum">
              <a:rPr lang="bg-BG" smtClean="0"/>
              <a:t>‹#›</a:t>
            </a:fld>
            <a:endParaRPr lang="bg-BG"/>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9615070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AFB91F5-DAEF-4793-A34F-4E843A83DB4E}" type="datetimeFigureOut">
              <a:rPr lang="bg-BG" smtClean="0"/>
              <a:t>27.5.2021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29407938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AFB91F5-DAEF-4793-A34F-4E843A83DB4E}" type="datetimeFigureOut">
              <a:rPr lang="bg-BG" smtClean="0"/>
              <a:t>27.5.2021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90C0B5AF-7383-4E55-982F-1CE645FE5A39}" type="slidenum">
              <a:rPr lang="bg-BG" smtClean="0"/>
              <a:t>‹#›</a:t>
            </a:fld>
            <a:endParaRPr lang="bg-BG"/>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248497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AFB91F5-DAEF-4793-A34F-4E843A83DB4E}" type="datetimeFigureOut">
              <a:rPr lang="bg-BG" smtClean="0"/>
              <a:t>27.5.2021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4818754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FB91F5-DAEF-4793-A34F-4E843A83DB4E}" type="datetimeFigureOut">
              <a:rPr lang="bg-BG" smtClean="0"/>
              <a:t>27.5.2021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10709597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FB91F5-DAEF-4793-A34F-4E843A83DB4E}" type="datetimeFigureOut">
              <a:rPr lang="bg-BG" smtClean="0"/>
              <a:t>27.5.2021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3690219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AFB91F5-DAEF-4793-A34F-4E843A83DB4E}" type="datetimeFigureOut">
              <a:rPr lang="bg-BG" smtClean="0"/>
              <a:t>27.5.2021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2787397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AFB91F5-DAEF-4793-A34F-4E843A83DB4E}" type="datetimeFigureOut">
              <a:rPr lang="bg-BG" smtClean="0"/>
              <a:t>27.5.2021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3200944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AFB91F5-DAEF-4793-A34F-4E843A83DB4E}" type="datetimeFigureOut">
              <a:rPr lang="bg-BG" smtClean="0"/>
              <a:t>27.5.2021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2310508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AFB91F5-DAEF-4793-A34F-4E843A83DB4E}" type="datetimeFigureOut">
              <a:rPr lang="bg-BG" smtClean="0"/>
              <a:t>27.5.2021 г.</a:t>
            </a:fld>
            <a:endParaRPr lang="bg-BG"/>
          </a:p>
        </p:txBody>
      </p:sp>
      <p:sp>
        <p:nvSpPr>
          <p:cNvPr id="8" name="Footer Placeholder 7"/>
          <p:cNvSpPr>
            <a:spLocks noGrp="1"/>
          </p:cNvSpPr>
          <p:nvPr>
            <p:ph type="ftr" sz="quarter" idx="11"/>
          </p:nvPr>
        </p:nvSpPr>
        <p:spPr/>
        <p:txBody>
          <a:bodyPr/>
          <a:lstStyle/>
          <a:p>
            <a:endParaRPr lang="bg-BG"/>
          </a:p>
        </p:txBody>
      </p:sp>
      <p:sp>
        <p:nvSpPr>
          <p:cNvPr id="9" name="Slide Number Placeholder 8"/>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2824810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AFB91F5-DAEF-4793-A34F-4E843A83DB4E}" type="datetimeFigureOut">
              <a:rPr lang="bg-BG" smtClean="0"/>
              <a:t>27.5.2021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3922426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FB91F5-DAEF-4793-A34F-4E843A83DB4E}" type="datetimeFigureOut">
              <a:rPr lang="bg-BG" smtClean="0"/>
              <a:t>27.5.2021 г.</a:t>
            </a:fld>
            <a:endParaRPr lang="bg-BG"/>
          </a:p>
        </p:txBody>
      </p:sp>
      <p:sp>
        <p:nvSpPr>
          <p:cNvPr id="3" name="Footer Placeholder 2"/>
          <p:cNvSpPr>
            <a:spLocks noGrp="1"/>
          </p:cNvSpPr>
          <p:nvPr>
            <p:ph type="ftr" sz="quarter" idx="11"/>
          </p:nvPr>
        </p:nvSpPr>
        <p:spPr/>
        <p:txBody>
          <a:bodyPr/>
          <a:lstStyle/>
          <a:p>
            <a:endParaRPr lang="bg-BG"/>
          </a:p>
        </p:txBody>
      </p:sp>
      <p:sp>
        <p:nvSpPr>
          <p:cNvPr id="4" name="Slide Number Placeholder 3"/>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4216875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AFB91F5-DAEF-4793-A34F-4E843A83DB4E}" type="datetimeFigureOut">
              <a:rPr lang="bg-BG" smtClean="0"/>
              <a:t>27.5.2021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1301351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AFB91F5-DAEF-4793-A34F-4E843A83DB4E}" type="datetimeFigureOut">
              <a:rPr lang="bg-BG" smtClean="0"/>
              <a:t>27.5.2021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90C0B5AF-7383-4E55-982F-1CE645FE5A39}" type="slidenum">
              <a:rPr lang="bg-BG" smtClean="0"/>
              <a:t>‹#›</a:t>
            </a:fld>
            <a:endParaRPr lang="bg-BG"/>
          </a:p>
        </p:txBody>
      </p:sp>
    </p:spTree>
    <p:extLst>
      <p:ext uri="{BB962C8B-B14F-4D97-AF65-F5344CB8AC3E}">
        <p14:creationId xmlns:p14="http://schemas.microsoft.com/office/powerpoint/2010/main" val="759540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FAFB91F5-DAEF-4793-A34F-4E843A83DB4E}" type="datetimeFigureOut">
              <a:rPr lang="bg-BG" smtClean="0"/>
              <a:t>27.5.2021 г.</a:t>
            </a:fld>
            <a:endParaRPr lang="bg-BG"/>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bg-BG"/>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90C0B5AF-7383-4E55-982F-1CE645FE5A39}" type="slidenum">
              <a:rPr lang="bg-BG" smtClean="0"/>
              <a:t>‹#›</a:t>
            </a:fld>
            <a:endParaRPr lang="bg-BG"/>
          </a:p>
        </p:txBody>
      </p:sp>
    </p:spTree>
    <p:extLst>
      <p:ext uri="{BB962C8B-B14F-4D97-AF65-F5344CB8AC3E}">
        <p14:creationId xmlns:p14="http://schemas.microsoft.com/office/powerpoint/2010/main" val="324236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image" Target="../media/image10.JPG"/><Relationship Id="rId1" Type="http://schemas.openxmlformats.org/officeDocument/2006/relationships/slideLayout" Target="../slideLayouts/slideLayout7.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0" Type="http://schemas.openxmlformats.org/officeDocument/2006/relationships/image" Target="../media/image18.JPG"/><Relationship Id="rId4" Type="http://schemas.openxmlformats.org/officeDocument/2006/relationships/image" Target="../media/image12.JPG"/><Relationship Id="rId9"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22892-93C4-4068-B0A3-7164BBB91CD8}"/>
              </a:ext>
            </a:extLst>
          </p:cNvPr>
          <p:cNvSpPr>
            <a:spLocks noGrp="1"/>
          </p:cNvSpPr>
          <p:nvPr>
            <p:ph type="ctrTitle"/>
          </p:nvPr>
        </p:nvSpPr>
        <p:spPr>
          <a:xfrm>
            <a:off x="1198485" y="471055"/>
            <a:ext cx="10430097" cy="1561931"/>
          </a:xfrm>
        </p:spPr>
        <p:txBody>
          <a:bodyPr>
            <a:noAutofit/>
          </a:bodyPr>
          <a:lstStyle/>
          <a:p>
            <a:r>
              <a:rPr lang="en-US" sz="4000" b="1" i="0" dirty="0">
                <a:solidFill>
                  <a:srgbClr val="FFFFFF"/>
                </a:solidFill>
                <a:effectLst/>
                <a:latin typeface="Verdana" panose="020B0604030504040204" pitchFamily="34" charset="0"/>
                <a:ea typeface="Verdana" panose="020B0604030504040204" pitchFamily="34" charset="0"/>
              </a:rPr>
              <a:t>FIRST INTERNATIONAL EDUCATIONAL ONLINE FORUM</a:t>
            </a:r>
          </a:p>
        </p:txBody>
      </p:sp>
      <p:sp>
        <p:nvSpPr>
          <p:cNvPr id="3" name="Subtitle 2">
            <a:extLst>
              <a:ext uri="{FF2B5EF4-FFF2-40B4-BE49-F238E27FC236}">
                <a16:creationId xmlns:a16="http://schemas.microsoft.com/office/drawing/2014/main" id="{3C4FC010-781F-40E8-845C-004667EB098D}"/>
              </a:ext>
            </a:extLst>
          </p:cNvPr>
          <p:cNvSpPr>
            <a:spLocks noGrp="1"/>
          </p:cNvSpPr>
          <p:nvPr>
            <p:ph type="subTitle" idx="1"/>
          </p:nvPr>
        </p:nvSpPr>
        <p:spPr>
          <a:xfrm>
            <a:off x="1198485" y="2454877"/>
            <a:ext cx="9144000" cy="1655762"/>
          </a:xfrm>
        </p:spPr>
        <p:txBody>
          <a:bodyPr>
            <a:noAutofit/>
          </a:bodyPr>
          <a:lstStyle/>
          <a:p>
            <a:r>
              <a:rPr lang="en-US" sz="4000" dirty="0">
                <a:solidFill>
                  <a:schemeClr val="tx1"/>
                </a:solidFill>
                <a:latin typeface="Verdana" panose="020B0604030504040204" pitchFamily="34" charset="0"/>
                <a:ea typeface="Verdana" panose="020B0604030504040204" pitchFamily="34" charset="0"/>
              </a:rPr>
              <a:t>Project</a:t>
            </a:r>
            <a:r>
              <a:rPr lang="bg-BG" sz="4000" dirty="0">
                <a:solidFill>
                  <a:schemeClr val="tx1"/>
                </a:solidFill>
                <a:latin typeface="Verdana" panose="020B0604030504040204" pitchFamily="34" charset="0"/>
                <a:ea typeface="Verdana" panose="020B0604030504040204" pitchFamily="34" charset="0"/>
              </a:rPr>
              <a:t> „</a:t>
            </a:r>
            <a:r>
              <a:rPr lang="en-US" sz="4000" dirty="0">
                <a:solidFill>
                  <a:schemeClr val="tx1"/>
                </a:solidFill>
                <a:latin typeface="Verdana" panose="020B0604030504040204" pitchFamily="34" charset="0"/>
                <a:ea typeface="Verdana" panose="020B0604030504040204" pitchFamily="34" charset="0"/>
              </a:rPr>
              <a:t>Energy in science</a:t>
            </a:r>
            <a:r>
              <a:rPr lang="bg-BG" sz="4000" dirty="0">
                <a:solidFill>
                  <a:schemeClr val="tx1"/>
                </a:solidFill>
                <a:latin typeface="Verdana" panose="020B0604030504040204" pitchFamily="34" charset="0"/>
                <a:ea typeface="Verdana" panose="020B0604030504040204" pitchFamily="34" charset="0"/>
              </a:rPr>
              <a:t>“</a:t>
            </a:r>
            <a:endParaRPr lang="en-US" sz="4000" dirty="0">
              <a:solidFill>
                <a:schemeClr val="tx1"/>
              </a:solidFill>
              <a:latin typeface="Verdana" panose="020B0604030504040204" pitchFamily="34" charset="0"/>
              <a:ea typeface="Verdana" panose="020B0604030504040204" pitchFamily="34" charset="0"/>
            </a:endParaRPr>
          </a:p>
          <a:p>
            <a:r>
              <a:rPr lang="en-US" sz="4000" dirty="0">
                <a:solidFill>
                  <a:schemeClr val="tx1"/>
                </a:solidFill>
                <a:latin typeface="Verdana" panose="020B0604030504040204" pitchFamily="34" charset="0"/>
                <a:ea typeface="Verdana" panose="020B0604030504040204" pitchFamily="34" charset="0"/>
              </a:rPr>
              <a:t>Model</a:t>
            </a:r>
            <a:r>
              <a:rPr lang="bg-BG" sz="4000" dirty="0">
                <a:solidFill>
                  <a:schemeClr val="tx1"/>
                </a:solidFill>
                <a:latin typeface="Verdana" panose="020B0604030504040204" pitchFamily="34" charset="0"/>
                <a:ea typeface="Verdana" panose="020B0604030504040204" pitchFamily="34" charset="0"/>
              </a:rPr>
              <a:t> 1:1</a:t>
            </a:r>
          </a:p>
        </p:txBody>
      </p:sp>
      <p:sp>
        <p:nvSpPr>
          <p:cNvPr id="4" name="TextBox 3">
            <a:extLst>
              <a:ext uri="{FF2B5EF4-FFF2-40B4-BE49-F238E27FC236}">
                <a16:creationId xmlns:a16="http://schemas.microsoft.com/office/drawing/2014/main" id="{1AFD69A1-DDEE-4FD2-89AC-9D3209A48F61}"/>
              </a:ext>
            </a:extLst>
          </p:cNvPr>
          <p:cNvSpPr txBox="1"/>
          <p:nvPr/>
        </p:nvSpPr>
        <p:spPr>
          <a:xfrm>
            <a:off x="2790388" y="4426656"/>
            <a:ext cx="3636885" cy="1200329"/>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rPr>
              <a:t>Gergana Georgieva Gerova</a:t>
            </a:r>
            <a:endParaRPr lang="bg-BG" dirty="0">
              <a:latin typeface="Verdana" panose="020B0604030504040204" pitchFamily="34" charset="0"/>
              <a:ea typeface="Verdana" panose="020B0604030504040204" pitchFamily="34" charset="0"/>
            </a:endParaRPr>
          </a:p>
          <a:p>
            <a:r>
              <a:rPr lang="en-US" dirty="0">
                <a:latin typeface="Verdana" panose="020B0604030504040204" pitchFamily="34" charset="0"/>
                <a:ea typeface="Verdana" panose="020B0604030504040204" pitchFamily="34" charset="0"/>
              </a:rPr>
              <a:t>First Language School</a:t>
            </a:r>
            <a:endParaRPr lang="bg-BG" dirty="0">
              <a:latin typeface="Verdana" panose="020B0604030504040204" pitchFamily="34" charset="0"/>
              <a:ea typeface="Verdana" panose="020B0604030504040204" pitchFamily="34" charset="0"/>
            </a:endParaRPr>
          </a:p>
          <a:p>
            <a:r>
              <a:rPr lang="en-US" dirty="0">
                <a:latin typeface="Verdana" panose="020B0604030504040204" pitchFamily="34" charset="0"/>
                <a:ea typeface="Verdana" panose="020B0604030504040204" pitchFamily="34" charset="0"/>
              </a:rPr>
              <a:t>Bulgaria</a:t>
            </a:r>
            <a:endParaRPr lang="bg-BG" dirty="0">
              <a:latin typeface="Verdana" panose="020B0604030504040204" pitchFamily="34" charset="0"/>
              <a:ea typeface="Verdana" panose="020B0604030504040204" pitchFamily="34" charset="0"/>
            </a:endParaRPr>
          </a:p>
          <a:p>
            <a:r>
              <a:rPr lang="en-US" dirty="0">
                <a:latin typeface="Verdana" panose="020B0604030504040204" pitchFamily="34" charset="0"/>
                <a:ea typeface="Verdana" panose="020B0604030504040204" pitchFamily="34" charset="0"/>
              </a:rPr>
              <a:t>Varna</a:t>
            </a:r>
            <a:endParaRPr lang="bg-BG" dirty="0">
              <a:latin typeface="Verdana" panose="020B0604030504040204" pitchFamily="34" charset="0"/>
              <a:ea typeface="Verdana" panose="020B0604030504040204" pitchFamily="34" charset="0"/>
            </a:endParaRPr>
          </a:p>
        </p:txBody>
      </p:sp>
      <p:pic>
        <p:nvPicPr>
          <p:cNvPr id="7" name="Picture 6">
            <a:extLst>
              <a:ext uri="{FF2B5EF4-FFF2-40B4-BE49-F238E27FC236}">
                <a16:creationId xmlns:a16="http://schemas.microsoft.com/office/drawing/2014/main" id="{E5AF2E53-11F2-4EEF-833C-7AD7F7043D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9770" y="4397300"/>
            <a:ext cx="1211685" cy="1470787"/>
          </a:xfrm>
          <a:prstGeom prst="rect">
            <a:avLst/>
          </a:prstGeom>
        </p:spPr>
      </p:pic>
    </p:spTree>
    <p:extLst>
      <p:ext uri="{BB962C8B-B14F-4D97-AF65-F5344CB8AC3E}">
        <p14:creationId xmlns:p14="http://schemas.microsoft.com/office/powerpoint/2010/main" val="758300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D2F7278-3280-44C6-A04D-2E746BBB4DDB}"/>
              </a:ext>
            </a:extLst>
          </p:cNvPr>
          <p:cNvSpPr txBox="1"/>
          <p:nvPr/>
        </p:nvSpPr>
        <p:spPr>
          <a:xfrm>
            <a:off x="265471" y="358878"/>
            <a:ext cx="11316929" cy="1077218"/>
          </a:xfrm>
          <a:prstGeom prst="rect">
            <a:avLst/>
          </a:prstGeom>
          <a:noFill/>
        </p:spPr>
        <p:txBody>
          <a:bodyPr wrap="square" rtlCol="0">
            <a:spAutoFit/>
          </a:bodyPr>
          <a:lstStyle/>
          <a:p>
            <a:r>
              <a:rPr lang="en-US" sz="3200" dirty="0">
                <a:latin typeface="Verdana" panose="020B0604030504040204" pitchFamily="34" charset="0"/>
                <a:ea typeface="Verdana" panose="020B0604030504040204" pitchFamily="34" charset="0"/>
              </a:rPr>
              <a:t>PROJECT-BASED WEEK IN THE CLASSROOM</a:t>
            </a:r>
          </a:p>
          <a:p>
            <a:r>
              <a:rPr lang="en-US" sz="3200" dirty="0">
                <a:latin typeface="Verdana" panose="020B0604030504040204" pitchFamily="34" charset="0"/>
                <a:ea typeface="Verdana" panose="020B0604030504040204" pitchFamily="34" charset="0"/>
              </a:rPr>
              <a:t>9</a:t>
            </a:r>
            <a:r>
              <a:rPr lang="en-US" sz="3200" baseline="30000" dirty="0">
                <a:latin typeface="Verdana" panose="020B0604030504040204" pitchFamily="34" charset="0"/>
                <a:ea typeface="Verdana" panose="020B0604030504040204" pitchFamily="34" charset="0"/>
              </a:rPr>
              <a:t>TH</a:t>
            </a:r>
            <a:r>
              <a:rPr lang="en-US" sz="3200" dirty="0">
                <a:latin typeface="Verdana" panose="020B0604030504040204" pitchFamily="34" charset="0"/>
                <a:ea typeface="Verdana" panose="020B0604030504040204" pitchFamily="34" charset="0"/>
              </a:rPr>
              <a:t> G WITH THEIR CHROMEBOOKS</a:t>
            </a:r>
            <a:endParaRPr lang="bg-BG" sz="3200" dirty="0">
              <a:latin typeface="Verdana" panose="020B0604030504040204" pitchFamily="34" charset="0"/>
              <a:ea typeface="Verdana" panose="020B0604030504040204" pitchFamily="34" charset="0"/>
            </a:endParaRPr>
          </a:p>
        </p:txBody>
      </p:sp>
      <p:pic>
        <p:nvPicPr>
          <p:cNvPr id="8" name="Picture 7">
            <a:extLst>
              <a:ext uri="{FF2B5EF4-FFF2-40B4-BE49-F238E27FC236}">
                <a16:creationId xmlns:a16="http://schemas.microsoft.com/office/drawing/2014/main" id="{32C4E750-AC3B-4C72-9ECA-0258FB9B29D6}"/>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34181" y="1525944"/>
            <a:ext cx="3286993" cy="2243932"/>
          </a:xfrm>
          <a:prstGeom prst="rect">
            <a:avLst/>
          </a:prstGeom>
        </p:spPr>
      </p:pic>
      <p:pic>
        <p:nvPicPr>
          <p:cNvPr id="10" name="Picture 9">
            <a:extLst>
              <a:ext uri="{FF2B5EF4-FFF2-40B4-BE49-F238E27FC236}">
                <a16:creationId xmlns:a16="http://schemas.microsoft.com/office/drawing/2014/main" id="{847B9B21-E6F0-49F5-BCD4-BBAF9BF84BB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924799" y="1422947"/>
            <a:ext cx="3733019" cy="2416688"/>
          </a:xfrm>
          <a:prstGeom prst="rect">
            <a:avLst/>
          </a:prstGeom>
        </p:spPr>
      </p:pic>
      <p:pic>
        <p:nvPicPr>
          <p:cNvPr id="12" name="Picture 11">
            <a:extLst>
              <a:ext uri="{FF2B5EF4-FFF2-40B4-BE49-F238E27FC236}">
                <a16:creationId xmlns:a16="http://schemas.microsoft.com/office/drawing/2014/main" id="{7CBCC0DE-6F59-4D7F-8468-1ABBE5390256}"/>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267202" y="1460868"/>
            <a:ext cx="2918226" cy="2283283"/>
          </a:xfrm>
          <a:prstGeom prst="rect">
            <a:avLst/>
          </a:prstGeom>
        </p:spPr>
      </p:pic>
      <p:pic>
        <p:nvPicPr>
          <p:cNvPr id="14" name="Picture 13">
            <a:extLst>
              <a:ext uri="{FF2B5EF4-FFF2-40B4-BE49-F238E27FC236}">
                <a16:creationId xmlns:a16="http://schemas.microsoft.com/office/drawing/2014/main" id="{5BE36149-D708-4C16-A881-D2CC945A9CC7}"/>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526890" y="4004844"/>
            <a:ext cx="3431458" cy="2573594"/>
          </a:xfrm>
          <a:prstGeom prst="rect">
            <a:avLst/>
          </a:prstGeom>
        </p:spPr>
      </p:pic>
      <p:pic>
        <p:nvPicPr>
          <p:cNvPr id="16" name="Picture 15">
            <a:extLst>
              <a:ext uri="{FF2B5EF4-FFF2-40B4-BE49-F238E27FC236}">
                <a16:creationId xmlns:a16="http://schemas.microsoft.com/office/drawing/2014/main" id="{C37147D3-0CBE-46AE-9795-E1719CF482AE}"/>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6982906" y="4057214"/>
            <a:ext cx="3626100" cy="2468853"/>
          </a:xfrm>
          <a:prstGeom prst="rect">
            <a:avLst/>
          </a:prstGeom>
        </p:spPr>
      </p:pic>
    </p:spTree>
    <p:extLst>
      <p:ext uri="{BB962C8B-B14F-4D97-AF65-F5344CB8AC3E}">
        <p14:creationId xmlns:p14="http://schemas.microsoft.com/office/powerpoint/2010/main" val="25012092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FECCEA0-82A2-4CCC-8A12-541A270D075E}"/>
              </a:ext>
            </a:extLst>
          </p:cNvPr>
          <p:cNvSpPr txBox="1"/>
          <p:nvPr/>
        </p:nvSpPr>
        <p:spPr>
          <a:xfrm flipH="1">
            <a:off x="665149" y="344129"/>
            <a:ext cx="8154385" cy="830997"/>
          </a:xfrm>
          <a:prstGeom prst="rect">
            <a:avLst/>
          </a:prstGeom>
          <a:noFill/>
        </p:spPr>
        <p:txBody>
          <a:bodyPr wrap="square" rtlCol="0">
            <a:spAutoFit/>
          </a:bodyPr>
          <a:lstStyle/>
          <a:p>
            <a:r>
              <a:rPr lang="en-US" sz="4800" dirty="0">
                <a:latin typeface="Verdana" panose="020B0604030504040204" pitchFamily="34" charset="0"/>
                <a:ea typeface="Verdana" panose="020B0604030504040204" pitchFamily="34" charset="0"/>
              </a:rPr>
              <a:t>PROJECT SLIDES SHOTS</a:t>
            </a:r>
            <a:r>
              <a:rPr lang="bg-BG" dirty="0"/>
              <a:t> </a:t>
            </a:r>
          </a:p>
        </p:txBody>
      </p:sp>
      <p:pic>
        <p:nvPicPr>
          <p:cNvPr id="24" name="Picture 23">
            <a:extLst>
              <a:ext uri="{FF2B5EF4-FFF2-40B4-BE49-F238E27FC236}">
                <a16:creationId xmlns:a16="http://schemas.microsoft.com/office/drawing/2014/main" id="{663D6964-1992-4D82-9E85-83E8167741D3}"/>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96503" y="1241889"/>
            <a:ext cx="3098748" cy="1635596"/>
          </a:xfrm>
          <a:prstGeom prst="rect">
            <a:avLst/>
          </a:prstGeom>
        </p:spPr>
      </p:pic>
      <p:pic>
        <p:nvPicPr>
          <p:cNvPr id="26" name="Picture 25">
            <a:extLst>
              <a:ext uri="{FF2B5EF4-FFF2-40B4-BE49-F238E27FC236}">
                <a16:creationId xmlns:a16="http://schemas.microsoft.com/office/drawing/2014/main" id="{E9C41004-0D93-44B9-8335-7FB04E3EB1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150" y="3079832"/>
            <a:ext cx="3130101" cy="1749418"/>
          </a:xfrm>
          <a:prstGeom prst="rect">
            <a:avLst/>
          </a:prstGeom>
        </p:spPr>
      </p:pic>
      <p:pic>
        <p:nvPicPr>
          <p:cNvPr id="28" name="Picture 27">
            <a:extLst>
              <a:ext uri="{FF2B5EF4-FFF2-40B4-BE49-F238E27FC236}">
                <a16:creationId xmlns:a16="http://schemas.microsoft.com/office/drawing/2014/main" id="{005F8619-42EC-49C5-ABBA-4968792522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02" y="4991769"/>
            <a:ext cx="3106995" cy="1742187"/>
          </a:xfrm>
          <a:prstGeom prst="rect">
            <a:avLst/>
          </a:prstGeom>
        </p:spPr>
      </p:pic>
      <p:pic>
        <p:nvPicPr>
          <p:cNvPr id="30" name="Picture 29">
            <a:extLst>
              <a:ext uri="{FF2B5EF4-FFF2-40B4-BE49-F238E27FC236}">
                <a16:creationId xmlns:a16="http://schemas.microsoft.com/office/drawing/2014/main" id="{6102CBB5-AAB0-434E-A984-20D9232357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1701" y="3079832"/>
            <a:ext cx="2966184" cy="1749418"/>
          </a:xfrm>
          <a:prstGeom prst="rect">
            <a:avLst/>
          </a:prstGeom>
        </p:spPr>
      </p:pic>
      <p:pic>
        <p:nvPicPr>
          <p:cNvPr id="32" name="Picture 31">
            <a:extLst>
              <a:ext uri="{FF2B5EF4-FFF2-40B4-BE49-F238E27FC236}">
                <a16:creationId xmlns:a16="http://schemas.microsoft.com/office/drawing/2014/main" id="{301BCA9D-C959-4C56-BAA4-D13BA9822E5E}"/>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191700" y="1238349"/>
            <a:ext cx="2966184" cy="1639135"/>
          </a:xfrm>
          <a:prstGeom prst="rect">
            <a:avLst/>
          </a:prstGeom>
        </p:spPr>
      </p:pic>
      <p:pic>
        <p:nvPicPr>
          <p:cNvPr id="34" name="Picture 33">
            <a:extLst>
              <a:ext uri="{FF2B5EF4-FFF2-40B4-BE49-F238E27FC236}">
                <a16:creationId xmlns:a16="http://schemas.microsoft.com/office/drawing/2014/main" id="{BB312AEA-0B5A-4FFF-BC8F-92020DAF6C2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77776">
            <a:off x="9212948" y="553496"/>
            <a:ext cx="2870896" cy="1638886"/>
          </a:xfrm>
          <a:prstGeom prst="rect">
            <a:avLst/>
          </a:prstGeom>
        </p:spPr>
      </p:pic>
      <p:pic>
        <p:nvPicPr>
          <p:cNvPr id="36" name="Picture 35">
            <a:extLst>
              <a:ext uri="{FF2B5EF4-FFF2-40B4-BE49-F238E27FC236}">
                <a16:creationId xmlns:a16="http://schemas.microsoft.com/office/drawing/2014/main" id="{81A59B40-B219-4C20-AE90-00AEF624C3B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225912">
            <a:off x="7388212" y="1614489"/>
            <a:ext cx="3410939" cy="1961290"/>
          </a:xfrm>
          <a:prstGeom prst="rect">
            <a:avLst/>
          </a:prstGeom>
        </p:spPr>
      </p:pic>
      <p:pic>
        <p:nvPicPr>
          <p:cNvPr id="38" name="Picture 37">
            <a:extLst>
              <a:ext uri="{FF2B5EF4-FFF2-40B4-BE49-F238E27FC236}">
                <a16:creationId xmlns:a16="http://schemas.microsoft.com/office/drawing/2014/main" id="{449B3EC2-5466-4B3F-B0C0-AD5965F804D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511610">
            <a:off x="8710171" y="3193888"/>
            <a:ext cx="3358095" cy="1919357"/>
          </a:xfrm>
          <a:prstGeom prst="rect">
            <a:avLst/>
          </a:prstGeom>
        </p:spPr>
      </p:pic>
      <p:pic>
        <p:nvPicPr>
          <p:cNvPr id="40" name="Picture 39">
            <a:extLst>
              <a:ext uri="{FF2B5EF4-FFF2-40B4-BE49-F238E27FC236}">
                <a16:creationId xmlns:a16="http://schemas.microsoft.com/office/drawing/2014/main" id="{EA8A3D43-589E-4F16-98AB-943FF8A49B9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0964003">
            <a:off x="5105964" y="4560203"/>
            <a:ext cx="3181668" cy="1779431"/>
          </a:xfrm>
          <a:prstGeom prst="rect">
            <a:avLst/>
          </a:prstGeom>
        </p:spPr>
      </p:pic>
      <p:pic>
        <p:nvPicPr>
          <p:cNvPr id="42" name="Picture 41">
            <a:extLst>
              <a:ext uri="{FF2B5EF4-FFF2-40B4-BE49-F238E27FC236}">
                <a16:creationId xmlns:a16="http://schemas.microsoft.com/office/drawing/2014/main" id="{B4FB93BC-C9A8-4AD1-9778-2A213D9966A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185199" y="4949896"/>
            <a:ext cx="2809799" cy="1742187"/>
          </a:xfrm>
          <a:prstGeom prst="rect">
            <a:avLst/>
          </a:prstGeom>
        </p:spPr>
      </p:pic>
    </p:spTree>
    <p:extLst>
      <p:ext uri="{BB962C8B-B14F-4D97-AF65-F5344CB8AC3E}">
        <p14:creationId xmlns:p14="http://schemas.microsoft.com/office/powerpoint/2010/main" val="16621697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E0B94F-166A-4B49-8D63-89819497368D}"/>
              </a:ext>
            </a:extLst>
          </p:cNvPr>
          <p:cNvSpPr txBox="1"/>
          <p:nvPr/>
        </p:nvSpPr>
        <p:spPr>
          <a:xfrm>
            <a:off x="471948" y="157317"/>
            <a:ext cx="6066504" cy="830997"/>
          </a:xfrm>
          <a:prstGeom prst="rect">
            <a:avLst/>
          </a:prstGeom>
          <a:noFill/>
        </p:spPr>
        <p:txBody>
          <a:bodyPr wrap="square" rtlCol="0">
            <a:spAutoFit/>
          </a:bodyPr>
          <a:lstStyle/>
          <a:p>
            <a:r>
              <a:rPr lang="en-US" sz="4800" dirty="0">
                <a:latin typeface="Verdana" panose="020B0604030504040204" pitchFamily="34" charset="0"/>
                <a:ea typeface="Verdana" panose="020B0604030504040204" pitchFamily="34" charset="0"/>
              </a:rPr>
              <a:t>PRESENTING</a:t>
            </a:r>
            <a:endParaRPr lang="bg-BG" sz="4800" dirty="0">
              <a:latin typeface="Verdana" panose="020B0604030504040204" pitchFamily="34" charset="0"/>
              <a:ea typeface="Verdana" panose="020B0604030504040204" pitchFamily="34" charset="0"/>
            </a:endParaRPr>
          </a:p>
        </p:txBody>
      </p:sp>
      <p:sp>
        <p:nvSpPr>
          <p:cNvPr id="3" name="TextBox 2">
            <a:extLst>
              <a:ext uri="{FF2B5EF4-FFF2-40B4-BE49-F238E27FC236}">
                <a16:creationId xmlns:a16="http://schemas.microsoft.com/office/drawing/2014/main" id="{1ED2CB8C-1523-4FDB-935D-60F722837471}"/>
              </a:ext>
            </a:extLst>
          </p:cNvPr>
          <p:cNvSpPr txBox="1"/>
          <p:nvPr/>
        </p:nvSpPr>
        <p:spPr>
          <a:xfrm>
            <a:off x="560439" y="1071715"/>
            <a:ext cx="11425084" cy="646331"/>
          </a:xfrm>
          <a:prstGeom prst="rect">
            <a:avLst/>
          </a:prstGeom>
          <a:noFill/>
        </p:spPr>
        <p:txBody>
          <a:bodyPr wrap="square" rtlCol="0">
            <a:spAutoFit/>
          </a:bodyPr>
          <a:lstStyle/>
          <a:p>
            <a:r>
              <a:rPr lang="en-US" sz="1200" dirty="0">
                <a:solidFill>
                  <a:schemeClr val="bg1"/>
                </a:solidFill>
                <a:latin typeface="Verdana" panose="020B0604030504040204" pitchFamily="34" charset="0"/>
                <a:ea typeface="Verdana" panose="020B0604030504040204" pitchFamily="34" charset="0"/>
              </a:rPr>
              <a:t>The five teams successfully presented online their presentations on the set topics in front of their classmates. The teachers’ team headed by the principal of First Language School Mr Angel Mitev</a:t>
            </a:r>
            <a:r>
              <a:rPr lang="bg-BG" sz="1200" dirty="0">
                <a:solidFill>
                  <a:schemeClr val="bg1"/>
                </a:solidFill>
                <a:latin typeface="Verdana" panose="020B0604030504040204" pitchFamily="34" charset="0"/>
                <a:ea typeface="Verdana" panose="020B0604030504040204" pitchFamily="34" charset="0"/>
              </a:rPr>
              <a:t> </a:t>
            </a:r>
            <a:r>
              <a:rPr lang="en-US" sz="1200" dirty="0">
                <a:solidFill>
                  <a:schemeClr val="bg1"/>
                </a:solidFill>
                <a:latin typeface="Verdana" panose="020B0604030504040204" pitchFamily="34" charset="0"/>
                <a:ea typeface="Verdana" panose="020B0604030504040204" pitchFamily="34" charset="0"/>
              </a:rPr>
              <a:t>included Mrs. Gergana Gerova, Mr Rumen Todorov, Mrs. Diana Darelova, Mrs. Dobrinka Todorova and Mrs. Milena Ilieva</a:t>
            </a:r>
            <a:r>
              <a:rPr lang="ru-RU" sz="1200" b="0" i="0" dirty="0">
                <a:solidFill>
                  <a:schemeClr val="bg1"/>
                </a:solidFill>
                <a:effectLst/>
                <a:latin typeface="Verdana" panose="020B0604030504040204" pitchFamily="34" charset="0"/>
                <a:ea typeface="Verdana" panose="020B0604030504040204" pitchFamily="34" charset="0"/>
              </a:rPr>
              <a:t>. </a:t>
            </a:r>
            <a:endParaRPr lang="bg-BG" sz="1200" dirty="0">
              <a:solidFill>
                <a:schemeClr val="bg1"/>
              </a:solidFill>
              <a:latin typeface="Verdana" panose="020B0604030504040204" pitchFamily="34" charset="0"/>
              <a:ea typeface="Verdana" panose="020B0604030504040204" pitchFamily="34" charset="0"/>
            </a:endParaRPr>
          </a:p>
        </p:txBody>
      </p:sp>
      <p:pic>
        <p:nvPicPr>
          <p:cNvPr id="5" name="Picture 4">
            <a:extLst>
              <a:ext uri="{FF2B5EF4-FFF2-40B4-BE49-F238E27FC236}">
                <a16:creationId xmlns:a16="http://schemas.microsoft.com/office/drawing/2014/main" id="{DA47221D-6CDE-4892-AAE3-DCB91F07798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60439" y="1938717"/>
            <a:ext cx="3503517" cy="2014566"/>
          </a:xfrm>
          <a:prstGeom prst="rect">
            <a:avLst/>
          </a:prstGeom>
        </p:spPr>
      </p:pic>
      <p:pic>
        <p:nvPicPr>
          <p:cNvPr id="7" name="Picture 6">
            <a:extLst>
              <a:ext uri="{FF2B5EF4-FFF2-40B4-BE49-F238E27FC236}">
                <a16:creationId xmlns:a16="http://schemas.microsoft.com/office/drawing/2014/main" id="{2DC5DE8E-8D2C-4CD2-B054-8D20D19F7FF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88943" y="4268248"/>
            <a:ext cx="3872216" cy="2014565"/>
          </a:xfrm>
          <a:prstGeom prst="rect">
            <a:avLst/>
          </a:prstGeom>
        </p:spPr>
      </p:pic>
      <p:pic>
        <p:nvPicPr>
          <p:cNvPr id="9" name="Picture 8">
            <a:extLst>
              <a:ext uri="{FF2B5EF4-FFF2-40B4-BE49-F238E27FC236}">
                <a16:creationId xmlns:a16="http://schemas.microsoft.com/office/drawing/2014/main" id="{D13F2F3C-BB98-4052-BFF9-00CA1A9A4A4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586197" y="4286258"/>
            <a:ext cx="3244646" cy="1996555"/>
          </a:xfrm>
          <a:prstGeom prst="rect">
            <a:avLst/>
          </a:prstGeom>
        </p:spPr>
      </p:pic>
      <p:pic>
        <p:nvPicPr>
          <p:cNvPr id="11" name="Picture 10">
            <a:extLst>
              <a:ext uri="{FF2B5EF4-FFF2-40B4-BE49-F238E27FC236}">
                <a16:creationId xmlns:a16="http://schemas.microsoft.com/office/drawing/2014/main" id="{CE9E85B8-9857-4B1D-8F7D-F29F1C6CC2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8962" y="1902536"/>
            <a:ext cx="3519115" cy="2014566"/>
          </a:xfrm>
          <a:prstGeom prst="rect">
            <a:avLst/>
          </a:prstGeom>
        </p:spPr>
      </p:pic>
      <p:pic>
        <p:nvPicPr>
          <p:cNvPr id="13" name="Picture 12">
            <a:extLst>
              <a:ext uri="{FF2B5EF4-FFF2-40B4-BE49-F238E27FC236}">
                <a16:creationId xmlns:a16="http://schemas.microsoft.com/office/drawing/2014/main" id="{5222900D-50AB-471E-8705-EE03CDA903CA}"/>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8225019" y="4268248"/>
            <a:ext cx="3244646" cy="1943408"/>
          </a:xfrm>
          <a:prstGeom prst="rect">
            <a:avLst/>
          </a:prstGeom>
        </p:spPr>
      </p:pic>
      <p:pic>
        <p:nvPicPr>
          <p:cNvPr id="15" name="Picture 14">
            <a:extLst>
              <a:ext uri="{FF2B5EF4-FFF2-40B4-BE49-F238E27FC236}">
                <a16:creationId xmlns:a16="http://schemas.microsoft.com/office/drawing/2014/main" id="{FD4B8E98-5529-4082-8FD3-BCA0E96AB28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25019" y="1902536"/>
            <a:ext cx="3519116" cy="1959315"/>
          </a:xfrm>
          <a:prstGeom prst="rect">
            <a:avLst/>
          </a:prstGeom>
        </p:spPr>
      </p:pic>
    </p:spTree>
    <p:extLst>
      <p:ext uri="{BB962C8B-B14F-4D97-AF65-F5344CB8AC3E}">
        <p14:creationId xmlns:p14="http://schemas.microsoft.com/office/powerpoint/2010/main" val="271045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7D555D-E19A-4124-B4D7-0A265D35A465}"/>
              </a:ext>
            </a:extLst>
          </p:cNvPr>
          <p:cNvSpPr>
            <a:spLocks noGrp="1"/>
          </p:cNvSpPr>
          <p:nvPr>
            <p:ph idx="1"/>
          </p:nvPr>
        </p:nvSpPr>
        <p:spPr>
          <a:xfrm>
            <a:off x="819150" y="4277584"/>
            <a:ext cx="6098128" cy="2130432"/>
          </a:xfrm>
        </p:spPr>
        <p:txBody>
          <a:bodyPr>
            <a:noAutofit/>
          </a:bodyPr>
          <a:lstStyle/>
          <a:p>
            <a:pPr marL="0" indent="0" algn="just">
              <a:buNone/>
            </a:pPr>
            <a:r>
              <a:rPr lang="en-US" sz="1800" b="1" i="0" dirty="0">
                <a:solidFill>
                  <a:schemeClr val="tx1"/>
                </a:solidFill>
                <a:effectLst/>
                <a:latin typeface="Verdana" panose="020B0604030504040204" pitchFamily="34" charset="0"/>
                <a:ea typeface="Verdana" panose="020B0604030504040204" pitchFamily="34" charset="0"/>
              </a:rPr>
              <a:t>The model 1:1</a:t>
            </a:r>
            <a:r>
              <a:rPr lang="ru-RU" sz="1800" b="1" i="0" dirty="0">
                <a:solidFill>
                  <a:schemeClr val="tx1"/>
                </a:solidFill>
                <a:effectLst/>
                <a:latin typeface="Verdana" panose="020B0604030504040204" pitchFamily="34" charset="0"/>
                <a:ea typeface="Verdana" panose="020B0604030504040204" pitchFamily="34" charset="0"/>
              </a:rPr>
              <a:t>:</a:t>
            </a:r>
            <a:endParaRPr lang="en-US" sz="1800" b="1" i="0" dirty="0">
              <a:solidFill>
                <a:schemeClr val="tx1"/>
              </a:solidFill>
              <a:effectLst/>
              <a:latin typeface="Verdana" panose="020B0604030504040204" pitchFamily="34" charset="0"/>
              <a:ea typeface="Verdana" panose="020B0604030504040204" pitchFamily="34" charset="0"/>
            </a:endParaRPr>
          </a:p>
          <a:p>
            <a:pPr marL="0" indent="0" algn="just">
              <a:buNone/>
            </a:pPr>
            <a:endParaRPr lang="ru-RU" sz="1800" b="1" i="0" dirty="0">
              <a:solidFill>
                <a:schemeClr val="bg1"/>
              </a:solidFill>
              <a:effectLst/>
              <a:latin typeface="Verdana" panose="020B0604030504040204" pitchFamily="34" charset="0"/>
              <a:ea typeface="Verdana" panose="020B0604030504040204" pitchFamily="34" charset="0"/>
            </a:endParaRPr>
          </a:p>
          <a:p>
            <a:pPr algn="just"/>
            <a:r>
              <a:rPr lang="en-US" sz="1200" b="0" i="0" dirty="0">
                <a:solidFill>
                  <a:schemeClr val="bg1"/>
                </a:solidFill>
                <a:effectLst/>
                <a:latin typeface="Verdana" panose="020B0604030504040204" pitchFamily="34" charset="0"/>
                <a:ea typeface="Verdana" panose="020B0604030504040204" pitchFamily="34" charset="0"/>
              </a:rPr>
              <a:t>Allows the use of digital technologies as source and platform</a:t>
            </a:r>
            <a:endParaRPr lang="ru-RU" sz="1200" b="0" i="0" dirty="0">
              <a:solidFill>
                <a:schemeClr val="bg1"/>
              </a:solidFill>
              <a:effectLst/>
              <a:latin typeface="Verdana" panose="020B0604030504040204" pitchFamily="34" charset="0"/>
              <a:ea typeface="Verdana" panose="020B0604030504040204" pitchFamily="34" charset="0"/>
            </a:endParaRPr>
          </a:p>
          <a:p>
            <a:pPr algn="just"/>
            <a:r>
              <a:rPr lang="en-US" sz="1200" dirty="0">
                <a:solidFill>
                  <a:schemeClr val="bg1"/>
                </a:solidFill>
                <a:latin typeface="Verdana" panose="020B0604030504040204" pitchFamily="34" charset="0"/>
                <a:ea typeface="Verdana" panose="020B0604030504040204" pitchFamily="34" charset="0"/>
              </a:rPr>
              <a:t>Places the student in the centre of the learning process</a:t>
            </a:r>
            <a:endParaRPr lang="ru-RU" sz="1200" b="0" i="0" dirty="0">
              <a:solidFill>
                <a:schemeClr val="bg1"/>
              </a:solidFill>
              <a:effectLst/>
              <a:latin typeface="Verdana" panose="020B0604030504040204" pitchFamily="34" charset="0"/>
              <a:ea typeface="Verdana" panose="020B0604030504040204" pitchFamily="34" charset="0"/>
            </a:endParaRPr>
          </a:p>
          <a:p>
            <a:pPr algn="just"/>
            <a:r>
              <a:rPr lang="en-US" sz="1200" b="0" i="0" dirty="0">
                <a:solidFill>
                  <a:schemeClr val="bg1"/>
                </a:solidFill>
                <a:effectLst/>
                <a:latin typeface="Verdana" panose="020B0604030504040204" pitchFamily="34" charset="0"/>
                <a:ea typeface="Verdana" panose="020B0604030504040204" pitchFamily="34" charset="0"/>
              </a:rPr>
              <a:t>Changes the teacher into a mentor, instructor, analyzer and motivator</a:t>
            </a:r>
            <a:endParaRPr lang="ru-RU" sz="1200" b="0" i="0" dirty="0">
              <a:solidFill>
                <a:schemeClr val="bg1"/>
              </a:solidFill>
              <a:effectLst/>
              <a:latin typeface="Verdana" panose="020B0604030504040204" pitchFamily="34" charset="0"/>
              <a:ea typeface="Verdana" panose="020B0604030504040204" pitchFamily="34" charset="0"/>
            </a:endParaRPr>
          </a:p>
          <a:p>
            <a:pPr algn="just"/>
            <a:r>
              <a:rPr lang="en-US" sz="1200" b="0" i="0" dirty="0">
                <a:solidFill>
                  <a:schemeClr val="bg1"/>
                </a:solidFill>
                <a:effectLst/>
                <a:latin typeface="Verdana" panose="020B0604030504040204" pitchFamily="34" charset="0"/>
                <a:ea typeface="Verdana" panose="020B0604030504040204" pitchFamily="34" charset="0"/>
              </a:rPr>
              <a:t>Transforms the students </a:t>
            </a:r>
            <a:r>
              <a:rPr lang="en-US" sz="1200" dirty="0">
                <a:solidFill>
                  <a:schemeClr val="bg1"/>
                </a:solidFill>
                <a:latin typeface="Verdana" panose="020B0604030504040204" pitchFamily="34" charset="0"/>
                <a:ea typeface="Verdana" panose="020B0604030504040204" pitchFamily="34" charset="0"/>
              </a:rPr>
              <a:t> into designers of learning content</a:t>
            </a:r>
            <a:endParaRPr lang="ru-RU" sz="1200" b="0" i="0" dirty="0">
              <a:solidFill>
                <a:schemeClr val="bg1"/>
              </a:solidFill>
              <a:effectLst/>
              <a:latin typeface="Verdana" panose="020B060403050404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F68A2E9A-92AB-4D7F-920B-1998BAFAFE5E}"/>
              </a:ext>
            </a:extLst>
          </p:cNvPr>
          <p:cNvSpPr txBox="1"/>
          <p:nvPr/>
        </p:nvSpPr>
        <p:spPr>
          <a:xfrm>
            <a:off x="819150" y="574905"/>
            <a:ext cx="6348566" cy="830997"/>
          </a:xfrm>
          <a:prstGeom prst="rect">
            <a:avLst/>
          </a:prstGeom>
          <a:noFill/>
        </p:spPr>
        <p:txBody>
          <a:bodyPr wrap="square" rtlCol="0">
            <a:spAutoFit/>
          </a:bodyPr>
          <a:lstStyle/>
          <a:p>
            <a:pPr marL="0" indent="0">
              <a:buNone/>
            </a:pPr>
            <a:r>
              <a:rPr lang="en-US" sz="4800" dirty="0">
                <a:latin typeface="Verdana" panose="020B0604030504040204" pitchFamily="34" charset="0"/>
                <a:ea typeface="Verdana" panose="020B0604030504040204" pitchFamily="34" charset="0"/>
              </a:rPr>
              <a:t>THE MODEL </a:t>
            </a:r>
            <a:r>
              <a:rPr lang="ru-RU" sz="4800" b="0" i="0" dirty="0">
                <a:effectLst/>
                <a:latin typeface="Verdana" panose="020B0604030504040204" pitchFamily="34" charset="0"/>
                <a:ea typeface="Verdana" panose="020B0604030504040204" pitchFamily="34" charset="0"/>
              </a:rPr>
              <a:t>1:1</a:t>
            </a:r>
          </a:p>
        </p:txBody>
      </p:sp>
      <p:sp>
        <p:nvSpPr>
          <p:cNvPr id="9" name="TextBox 8">
            <a:extLst>
              <a:ext uri="{FF2B5EF4-FFF2-40B4-BE49-F238E27FC236}">
                <a16:creationId xmlns:a16="http://schemas.microsoft.com/office/drawing/2014/main" id="{0D88B6CA-CC7F-43FA-9B03-1A4F3291EC13}"/>
              </a:ext>
            </a:extLst>
          </p:cNvPr>
          <p:cNvSpPr txBox="1"/>
          <p:nvPr/>
        </p:nvSpPr>
        <p:spPr>
          <a:xfrm>
            <a:off x="819150" y="1405903"/>
            <a:ext cx="6209723" cy="2769989"/>
          </a:xfrm>
          <a:prstGeom prst="rect">
            <a:avLst/>
          </a:prstGeom>
          <a:noFill/>
        </p:spPr>
        <p:txBody>
          <a:bodyPr wrap="square" rtlCol="0">
            <a:spAutoFit/>
          </a:bodyPr>
          <a:lstStyle/>
          <a:p>
            <a:r>
              <a:rPr lang="en-US" b="1" i="0" dirty="0">
                <a:effectLst/>
                <a:latin typeface="Verdana" panose="020B0604030504040204" pitchFamily="34" charset="0"/>
                <a:ea typeface="Verdana" panose="020B0604030504040204" pitchFamily="34" charset="0"/>
              </a:rPr>
              <a:t>First language school </a:t>
            </a:r>
            <a:r>
              <a:rPr lang="en-US" b="1" dirty="0">
                <a:latin typeface="Verdana" panose="020B0604030504040204" pitchFamily="34" charset="0"/>
                <a:ea typeface="Verdana" panose="020B0604030504040204" pitchFamily="34" charset="0"/>
              </a:rPr>
              <a:t>started school year </a:t>
            </a:r>
            <a:r>
              <a:rPr lang="ru-RU" b="1" i="0" dirty="0">
                <a:effectLst/>
                <a:latin typeface="Verdana" panose="020B0604030504040204" pitchFamily="34" charset="0"/>
                <a:ea typeface="Verdana" panose="020B0604030504040204" pitchFamily="34" charset="0"/>
              </a:rPr>
              <a:t>2020/2021</a:t>
            </a:r>
            <a:r>
              <a:rPr lang="en-US" b="1" i="0" dirty="0">
                <a:effectLst/>
                <a:latin typeface="Verdana" panose="020B0604030504040204" pitchFamily="34" charset="0"/>
                <a:ea typeface="Verdana" panose="020B0604030504040204" pitchFamily="34" charset="0"/>
              </a:rPr>
              <a:t> with Google for education pilot programme and a class equipped with Chromebooks</a:t>
            </a:r>
          </a:p>
          <a:p>
            <a:pPr marL="0" indent="0" algn="just">
              <a:buNone/>
            </a:pPr>
            <a:endParaRPr lang="ru-RU" b="1" i="0" dirty="0">
              <a:solidFill>
                <a:schemeClr val="bg1"/>
              </a:solidFill>
              <a:effectLst/>
              <a:latin typeface="Verdana" panose="020B0604030504040204" pitchFamily="34" charset="0"/>
              <a:ea typeface="Verdana" panose="020B0604030504040204" pitchFamily="34" charset="0"/>
            </a:endParaRPr>
          </a:p>
          <a:p>
            <a:pPr algn="just"/>
            <a:r>
              <a:rPr lang="en-US" sz="1200" dirty="0">
                <a:solidFill>
                  <a:schemeClr val="bg1"/>
                </a:solidFill>
                <a:latin typeface="Verdana" panose="020B0604030504040204" pitchFamily="34" charset="0"/>
                <a:ea typeface="Verdana" panose="020B0604030504040204" pitchFamily="34" charset="0"/>
              </a:rPr>
              <a:t>Each student and teacher has their own </a:t>
            </a:r>
            <a:r>
              <a:rPr lang="en-US" sz="1200" dirty="0">
                <a:latin typeface="Verdana" panose="020B0604030504040204" pitchFamily="34" charset="0"/>
                <a:ea typeface="Verdana" panose="020B0604030504040204" pitchFamily="34" charset="0"/>
              </a:rPr>
              <a:t>Chromebook </a:t>
            </a:r>
            <a:r>
              <a:rPr lang="en-US" sz="1200" dirty="0">
                <a:solidFill>
                  <a:schemeClr val="bg1"/>
                </a:solidFill>
                <a:latin typeface="Verdana" panose="020B0604030504040204" pitchFamily="34" charset="0"/>
                <a:ea typeface="Verdana" panose="020B0604030504040204" pitchFamily="34" charset="0"/>
              </a:rPr>
              <a:t>electronic device (a personal device, which allows you to study anywhere and at any time)</a:t>
            </a:r>
            <a:r>
              <a:rPr lang="en-US" sz="1200" b="0" i="0" dirty="0">
                <a:solidFill>
                  <a:schemeClr val="bg1"/>
                </a:solidFill>
                <a:effectLst/>
                <a:latin typeface="Verdana" panose="020B0604030504040204" pitchFamily="34" charset="0"/>
                <a:ea typeface="Verdana" panose="020B0604030504040204" pitchFamily="34" charset="0"/>
              </a:rPr>
              <a:t> and a personal account connected with it.</a:t>
            </a:r>
            <a:r>
              <a:rPr lang="ru-RU" sz="1200" b="0" i="0" dirty="0">
                <a:solidFill>
                  <a:schemeClr val="bg1"/>
                </a:solidFill>
                <a:effectLst/>
                <a:latin typeface="Verdana" panose="020B0604030504040204" pitchFamily="34" charset="0"/>
                <a:ea typeface="Verdana" panose="020B0604030504040204" pitchFamily="34" charset="0"/>
              </a:rPr>
              <a:t> </a:t>
            </a:r>
            <a:endParaRPr lang="en-US" sz="1200" b="0" i="0" dirty="0">
              <a:solidFill>
                <a:schemeClr val="bg1"/>
              </a:solidFill>
              <a:effectLst/>
              <a:latin typeface="Verdana" panose="020B0604030504040204" pitchFamily="34" charset="0"/>
              <a:ea typeface="Verdana" panose="020B0604030504040204" pitchFamily="34" charset="0"/>
            </a:endParaRPr>
          </a:p>
          <a:p>
            <a:pPr marL="0" indent="0" algn="just">
              <a:buNone/>
            </a:pPr>
            <a:endParaRPr lang="en-US" sz="1200" b="0" i="0" dirty="0">
              <a:solidFill>
                <a:schemeClr val="bg1"/>
              </a:solidFill>
              <a:effectLst/>
              <a:latin typeface="Verdana" panose="020B0604030504040204" pitchFamily="34" charset="0"/>
              <a:ea typeface="Verdana" panose="020B0604030504040204" pitchFamily="34" charset="0"/>
            </a:endParaRPr>
          </a:p>
          <a:p>
            <a:pPr marL="0" indent="0" algn="just">
              <a:buNone/>
            </a:pPr>
            <a:r>
              <a:rPr lang="en-US" sz="1200" b="0" i="0" dirty="0">
                <a:solidFill>
                  <a:schemeClr val="bg1"/>
                </a:solidFill>
                <a:effectLst/>
                <a:latin typeface="Verdana" panose="020B0604030504040204" pitchFamily="34" charset="0"/>
                <a:ea typeface="Verdana" panose="020B0604030504040204" pitchFamily="34" charset="0"/>
              </a:rPr>
              <a:t>The mobile classroom enhances the students and teachers’ classroom and digital skills for them to create real products and content related to the curriculum.</a:t>
            </a:r>
          </a:p>
        </p:txBody>
      </p:sp>
      <p:pic>
        <p:nvPicPr>
          <p:cNvPr id="11" name="Picture 10">
            <a:extLst>
              <a:ext uri="{FF2B5EF4-FFF2-40B4-BE49-F238E27FC236}">
                <a16:creationId xmlns:a16="http://schemas.microsoft.com/office/drawing/2014/main" id="{B4F09580-21BF-4E9F-B98E-C22712BB28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1839" y="3649980"/>
            <a:ext cx="3599009" cy="2379345"/>
          </a:xfrm>
          <a:prstGeom prst="rect">
            <a:avLst/>
          </a:prstGeom>
        </p:spPr>
      </p:pic>
      <p:pic>
        <p:nvPicPr>
          <p:cNvPr id="13" name="Picture 12">
            <a:extLst>
              <a:ext uri="{FF2B5EF4-FFF2-40B4-BE49-F238E27FC236}">
                <a16:creationId xmlns:a16="http://schemas.microsoft.com/office/drawing/2014/main" id="{BD0ED17C-D328-4EB0-BD94-E0E84C8E25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3503" y="1197060"/>
            <a:ext cx="1987345" cy="1987345"/>
          </a:xfrm>
          <a:prstGeom prst="rect">
            <a:avLst/>
          </a:prstGeom>
        </p:spPr>
      </p:pic>
    </p:spTree>
    <p:extLst>
      <p:ext uri="{BB962C8B-B14F-4D97-AF65-F5344CB8AC3E}">
        <p14:creationId xmlns:p14="http://schemas.microsoft.com/office/powerpoint/2010/main" val="2613845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EE549-CE65-4630-A6E8-86DD06FB339D}"/>
              </a:ext>
            </a:extLst>
          </p:cNvPr>
          <p:cNvSpPr>
            <a:spLocks noGrp="1"/>
          </p:cNvSpPr>
          <p:nvPr>
            <p:ph type="title"/>
          </p:nvPr>
        </p:nvSpPr>
        <p:spPr>
          <a:xfrm>
            <a:off x="771522" y="4005994"/>
            <a:ext cx="11325226" cy="1507067"/>
          </a:xfrm>
        </p:spPr>
        <p:txBody>
          <a:bodyPr>
            <a:noAutofit/>
          </a:bodyPr>
          <a:lstStyle/>
          <a:p>
            <a:pPr rtl="0">
              <a:lnSpc>
                <a:spcPct val="150000"/>
              </a:lnSpc>
              <a:spcBef>
                <a:spcPts val="0"/>
              </a:spcBef>
              <a:spcAft>
                <a:spcPts val="0"/>
              </a:spcAft>
            </a:pPr>
            <a:r>
              <a:rPr lang="en-US" sz="1800" b="1" i="0" u="none" strike="noStrike" dirty="0">
                <a:effectLst/>
                <a:latin typeface="Verdana" panose="020B0604030504040204" pitchFamily="34" charset="0"/>
                <a:ea typeface="Verdana" panose="020B0604030504040204" pitchFamily="34" charset="0"/>
              </a:rPr>
              <a:t>Name of the project</a:t>
            </a:r>
            <a:r>
              <a:rPr lang="ru-RU" sz="1800" b="1" i="0" u="none" strike="noStrike" dirty="0">
                <a:effectLst/>
                <a:latin typeface="Verdana" panose="020B0604030504040204" pitchFamily="34" charset="0"/>
                <a:ea typeface="Verdana" panose="020B0604030504040204" pitchFamily="34" charset="0"/>
              </a:rPr>
              <a:t>:</a:t>
            </a:r>
            <a:r>
              <a:rPr lang="ru-RU" sz="1800" b="0" i="0" u="none" strike="noStrike" dirty="0">
                <a:effectLst/>
                <a:latin typeface="Verdana" panose="020B0604030504040204" pitchFamily="34" charset="0"/>
                <a:ea typeface="Verdana" panose="020B0604030504040204" pitchFamily="34" charset="0"/>
              </a:rPr>
              <a:t> </a:t>
            </a:r>
            <a:r>
              <a:rPr lang="en-US" sz="1800" b="0" i="0" u="none" strike="noStrike" dirty="0">
                <a:solidFill>
                  <a:schemeClr val="bg1"/>
                </a:solidFill>
                <a:effectLst/>
                <a:latin typeface="Verdana" panose="020B0604030504040204" pitchFamily="34" charset="0"/>
                <a:ea typeface="Verdana" panose="020B0604030504040204" pitchFamily="34" charset="0"/>
              </a:rPr>
              <a:t>Energy in science</a:t>
            </a:r>
            <a:br>
              <a:rPr lang="ru-RU" sz="1800" b="0" dirty="0">
                <a:solidFill>
                  <a:schemeClr val="bg1"/>
                </a:solidFill>
                <a:effectLst/>
                <a:latin typeface="Verdana" panose="020B0604030504040204" pitchFamily="34" charset="0"/>
                <a:ea typeface="Verdana" panose="020B0604030504040204" pitchFamily="34" charset="0"/>
              </a:rPr>
            </a:br>
            <a:br>
              <a:rPr lang="ru-RU" sz="1800" b="0" dirty="0">
                <a:solidFill>
                  <a:schemeClr val="bg1"/>
                </a:solidFill>
                <a:effectLst/>
                <a:latin typeface="Verdana" panose="020B0604030504040204" pitchFamily="34" charset="0"/>
                <a:ea typeface="Verdana" panose="020B0604030504040204" pitchFamily="34" charset="0"/>
              </a:rPr>
            </a:br>
            <a:r>
              <a:rPr lang="en-US" sz="1800" b="1" i="0" u="none" strike="noStrike" dirty="0">
                <a:effectLst/>
                <a:latin typeface="Verdana" panose="020B0604030504040204" pitchFamily="34" charset="0"/>
                <a:ea typeface="Verdana" panose="020B0604030504040204" pitchFamily="34" charset="0"/>
              </a:rPr>
              <a:t>participating students</a:t>
            </a:r>
            <a:r>
              <a:rPr lang="ru-RU" sz="1800" b="1" i="0" u="none" strike="noStrike" dirty="0">
                <a:effectLst/>
                <a:latin typeface="Verdana" panose="020B0604030504040204" pitchFamily="34" charset="0"/>
                <a:ea typeface="Verdana" panose="020B0604030504040204" pitchFamily="34" charset="0"/>
              </a:rPr>
              <a:t>:</a:t>
            </a:r>
            <a:r>
              <a:rPr lang="ru-RU" sz="1800" b="0" i="0" u="none" strike="noStrike" dirty="0">
                <a:effectLst/>
                <a:latin typeface="Verdana" panose="020B0604030504040204" pitchFamily="34" charset="0"/>
                <a:ea typeface="Verdana" panose="020B0604030504040204" pitchFamily="34" charset="0"/>
              </a:rPr>
              <a:t> </a:t>
            </a:r>
            <a:r>
              <a:rPr lang="ru-RU" sz="1800" b="0" i="0" u="none" strike="noStrike" dirty="0">
                <a:solidFill>
                  <a:schemeClr val="bg1"/>
                </a:solidFill>
                <a:effectLst/>
                <a:latin typeface="Verdana" panose="020B0604030504040204" pitchFamily="34" charset="0"/>
                <a:ea typeface="Verdana" panose="020B0604030504040204" pitchFamily="34" charset="0"/>
              </a:rPr>
              <a:t>9.</a:t>
            </a:r>
            <a:r>
              <a:rPr lang="en-US" sz="1800" b="0" i="0" u="none" strike="noStrike" dirty="0">
                <a:solidFill>
                  <a:schemeClr val="bg1"/>
                </a:solidFill>
                <a:effectLst/>
                <a:latin typeface="Verdana" panose="020B0604030504040204" pitchFamily="34" charset="0"/>
                <a:ea typeface="Verdana" panose="020B0604030504040204" pitchFamily="34" charset="0"/>
              </a:rPr>
              <a:t>g class (27 students)</a:t>
            </a:r>
            <a:br>
              <a:rPr lang="ru-RU" sz="1800" b="0" dirty="0">
                <a:effectLst/>
                <a:latin typeface="Verdana" panose="020B0604030504040204" pitchFamily="34" charset="0"/>
                <a:ea typeface="Verdana" panose="020B0604030504040204" pitchFamily="34" charset="0"/>
              </a:rPr>
            </a:br>
            <a:br>
              <a:rPr lang="ru-RU" sz="1800" b="0" dirty="0">
                <a:effectLst/>
                <a:latin typeface="Verdana" panose="020B0604030504040204" pitchFamily="34" charset="0"/>
                <a:ea typeface="Verdana" panose="020B0604030504040204" pitchFamily="34" charset="0"/>
              </a:rPr>
            </a:br>
            <a:r>
              <a:rPr lang="en-US" sz="1800" b="1" i="0" u="none" strike="noStrike" dirty="0">
                <a:effectLst/>
                <a:latin typeface="Verdana" panose="020B0604030504040204" pitchFamily="34" charset="0"/>
                <a:ea typeface="Verdana" panose="020B0604030504040204" pitchFamily="34" charset="0"/>
              </a:rPr>
              <a:t>School subjects included</a:t>
            </a:r>
            <a:r>
              <a:rPr lang="ru-RU" sz="1800" b="1" i="0" u="none" strike="noStrike" dirty="0">
                <a:effectLst/>
                <a:latin typeface="Verdana" panose="020B0604030504040204" pitchFamily="34" charset="0"/>
                <a:ea typeface="Verdana" panose="020B0604030504040204" pitchFamily="34" charset="0"/>
              </a:rPr>
              <a:t>:</a:t>
            </a:r>
            <a:r>
              <a:rPr lang="ru-RU" sz="1800" b="0" i="0" u="none" strike="noStrike" dirty="0">
                <a:effectLst/>
                <a:latin typeface="Verdana" panose="020B0604030504040204" pitchFamily="34" charset="0"/>
                <a:ea typeface="Verdana" panose="020B0604030504040204" pitchFamily="34" charset="0"/>
              </a:rPr>
              <a:t> </a:t>
            </a:r>
            <a:r>
              <a:rPr lang="en-US" sz="1800" b="0" i="0" u="none" strike="noStrike" dirty="0">
                <a:solidFill>
                  <a:schemeClr val="bg1"/>
                </a:solidFill>
                <a:effectLst/>
                <a:latin typeface="Verdana" panose="020B0604030504040204" pitchFamily="34" charset="0"/>
                <a:ea typeface="Verdana" panose="020B0604030504040204" pitchFamily="34" charset="0"/>
              </a:rPr>
              <a:t>English</a:t>
            </a:r>
            <a:r>
              <a:rPr lang="ru-RU" sz="1800" b="0" i="0" u="none" strike="noStrike" dirty="0">
                <a:solidFill>
                  <a:schemeClr val="bg1"/>
                </a:solidFill>
                <a:effectLst/>
                <a:latin typeface="Verdana" panose="020B0604030504040204" pitchFamily="34" charset="0"/>
                <a:ea typeface="Verdana" panose="020B0604030504040204" pitchFamily="34" charset="0"/>
              </a:rPr>
              <a:t>, </a:t>
            </a:r>
            <a:r>
              <a:rPr lang="en-US" sz="1800" b="0" i="0" u="none" strike="noStrike" dirty="0">
                <a:solidFill>
                  <a:schemeClr val="bg1"/>
                </a:solidFill>
                <a:effectLst/>
                <a:latin typeface="Verdana" panose="020B0604030504040204" pitchFamily="34" charset="0"/>
                <a:ea typeface="Verdana" panose="020B0604030504040204" pitchFamily="34" charset="0"/>
              </a:rPr>
              <a:t>mathematics</a:t>
            </a:r>
            <a:r>
              <a:rPr lang="ru-RU" sz="1800" b="0" i="0" u="none" strike="noStrike" dirty="0">
                <a:solidFill>
                  <a:schemeClr val="bg1"/>
                </a:solidFill>
                <a:effectLst/>
                <a:latin typeface="Verdana" panose="020B0604030504040204" pitchFamily="34" charset="0"/>
                <a:ea typeface="Verdana" panose="020B0604030504040204" pitchFamily="34" charset="0"/>
              </a:rPr>
              <a:t>,</a:t>
            </a:r>
            <a:r>
              <a:rPr lang="en-US" sz="1800" b="0" i="0" u="none" strike="noStrike" dirty="0">
                <a:solidFill>
                  <a:schemeClr val="bg1"/>
                </a:solidFill>
                <a:effectLst/>
                <a:latin typeface="Verdana" panose="020B0604030504040204" pitchFamily="34" charset="0"/>
                <a:ea typeface="Verdana" panose="020B0604030504040204" pitchFamily="34" charset="0"/>
              </a:rPr>
              <a:t> geography, biology and physics</a:t>
            </a:r>
            <a:endParaRPr lang="bg-BG" sz="1800" dirty="0">
              <a:solidFill>
                <a:schemeClr val="bg1"/>
              </a:solidFill>
              <a:latin typeface="Verdana" panose="020B0604030504040204" pitchFamily="34" charset="0"/>
              <a:ea typeface="Verdana" panose="020B0604030504040204" pitchFamily="34" charset="0"/>
            </a:endParaRPr>
          </a:p>
        </p:txBody>
      </p:sp>
      <p:sp>
        <p:nvSpPr>
          <p:cNvPr id="3" name="Content Placeholder 2">
            <a:extLst>
              <a:ext uri="{FF2B5EF4-FFF2-40B4-BE49-F238E27FC236}">
                <a16:creationId xmlns:a16="http://schemas.microsoft.com/office/drawing/2014/main" id="{5E6CA927-9EB9-4B1A-B4C8-E71FDB7D4F95}"/>
              </a:ext>
            </a:extLst>
          </p:cNvPr>
          <p:cNvSpPr>
            <a:spLocks noGrp="1"/>
          </p:cNvSpPr>
          <p:nvPr>
            <p:ph idx="1"/>
          </p:nvPr>
        </p:nvSpPr>
        <p:spPr>
          <a:xfrm>
            <a:off x="681037" y="389094"/>
            <a:ext cx="11744325" cy="1507067"/>
          </a:xfrm>
        </p:spPr>
        <p:txBody>
          <a:bodyPr>
            <a:noAutofit/>
          </a:bodyPr>
          <a:lstStyle/>
          <a:p>
            <a:pPr marL="0" indent="0">
              <a:buNone/>
            </a:pPr>
            <a:r>
              <a:rPr lang="en-US" sz="4800" i="0" u="none" strike="noStrike" dirty="0">
                <a:solidFill>
                  <a:schemeClr val="tx1"/>
                </a:solidFill>
                <a:effectLst/>
                <a:latin typeface="Verdana" panose="020B0604030504040204" pitchFamily="34" charset="0"/>
                <a:ea typeface="Verdana" panose="020B0604030504040204" pitchFamily="34" charset="0"/>
              </a:rPr>
              <a:t>PROJECT-</a:t>
            </a:r>
            <a:r>
              <a:rPr lang="de-DE" sz="4800" i="0" u="none" strike="noStrike" dirty="0">
                <a:solidFill>
                  <a:schemeClr val="tx1"/>
                </a:solidFill>
                <a:effectLst/>
                <a:latin typeface="Verdana" panose="020B0604030504040204" pitchFamily="34" charset="0"/>
                <a:ea typeface="Verdana" panose="020B0604030504040204" pitchFamily="34" charset="0"/>
              </a:rPr>
              <a:t>BASED EDUCATION</a:t>
            </a:r>
          </a:p>
          <a:p>
            <a:pPr marL="0" indent="0">
              <a:buNone/>
            </a:pPr>
            <a:r>
              <a:rPr lang="de-DE" sz="4800" dirty="0">
                <a:solidFill>
                  <a:schemeClr val="tx1"/>
                </a:solidFill>
                <a:latin typeface="Verdana" panose="020B0604030504040204" pitchFamily="34" charset="0"/>
                <a:ea typeface="Verdana" panose="020B0604030504040204" pitchFamily="34" charset="0"/>
              </a:rPr>
              <a:t>THE MODEL</a:t>
            </a:r>
            <a:r>
              <a:rPr lang="bg-BG" sz="4800" dirty="0">
                <a:solidFill>
                  <a:schemeClr val="tx1"/>
                </a:solidFill>
                <a:latin typeface="Verdana" panose="020B0604030504040204" pitchFamily="34" charset="0"/>
                <a:ea typeface="Verdana" panose="020B0604030504040204" pitchFamily="34" charset="0"/>
              </a:rPr>
              <a:t> 1:1</a:t>
            </a:r>
          </a:p>
        </p:txBody>
      </p:sp>
      <p:sp>
        <p:nvSpPr>
          <p:cNvPr id="4" name="TextBox 3">
            <a:extLst>
              <a:ext uri="{FF2B5EF4-FFF2-40B4-BE49-F238E27FC236}">
                <a16:creationId xmlns:a16="http://schemas.microsoft.com/office/drawing/2014/main" id="{42580892-D3E8-40F7-8528-4DA7240B57FE}"/>
              </a:ext>
            </a:extLst>
          </p:cNvPr>
          <p:cNvSpPr txBox="1"/>
          <p:nvPr/>
        </p:nvSpPr>
        <p:spPr>
          <a:xfrm>
            <a:off x="771522" y="2021010"/>
            <a:ext cx="10953751" cy="830997"/>
          </a:xfrm>
          <a:prstGeom prst="rect">
            <a:avLst/>
          </a:prstGeom>
          <a:noFill/>
        </p:spPr>
        <p:txBody>
          <a:bodyPr wrap="square" rtlCol="0">
            <a:spAutoFit/>
          </a:bodyPr>
          <a:lstStyle/>
          <a:p>
            <a:pPr marL="0" indent="0" algn="just">
              <a:buNone/>
            </a:pPr>
            <a:r>
              <a:rPr lang="de-DE" sz="1200" dirty="0">
                <a:latin typeface="Verdana" panose="020B0604030504040204" pitchFamily="34" charset="0"/>
                <a:ea typeface="Verdana" panose="020B0604030504040204" pitchFamily="34" charset="0"/>
              </a:rPr>
              <a:t>PBE</a:t>
            </a:r>
            <a:r>
              <a:rPr lang="ru-RU" sz="1200" b="0" i="0" dirty="0">
                <a:solidFill>
                  <a:srgbClr val="212529"/>
                </a:solidFill>
                <a:effectLst/>
                <a:latin typeface="Verdana" panose="020B0604030504040204" pitchFamily="34" charset="0"/>
                <a:ea typeface="Verdana" panose="020B0604030504040204" pitchFamily="34" charset="0"/>
              </a:rPr>
              <a:t> </a:t>
            </a:r>
            <a:r>
              <a:rPr lang="de-DE" sz="1200" b="0" i="0" dirty="0">
                <a:solidFill>
                  <a:srgbClr val="212529"/>
                </a:solidFill>
                <a:effectLst/>
                <a:latin typeface="Verdana" panose="020B0604030504040204" pitchFamily="34" charset="0"/>
                <a:ea typeface="Verdana" panose="020B0604030504040204" pitchFamily="34" charset="0"/>
              </a:rPr>
              <a:t>is a learning strateg</a:t>
            </a:r>
            <a:r>
              <a:rPr lang="en-US" sz="1200" b="0" i="0" dirty="0">
                <a:solidFill>
                  <a:srgbClr val="212529"/>
                </a:solidFill>
                <a:effectLst/>
                <a:latin typeface="Verdana" panose="020B0604030504040204" pitchFamily="34" charset="0"/>
                <a:ea typeface="Verdana" panose="020B0604030504040204" pitchFamily="34" charset="0"/>
              </a:rPr>
              <a:t>y</a:t>
            </a:r>
            <a:r>
              <a:rPr lang="de-DE" sz="1200" b="0" i="0" dirty="0">
                <a:solidFill>
                  <a:srgbClr val="212529"/>
                </a:solidFill>
                <a:effectLst/>
                <a:latin typeface="Verdana" panose="020B0604030504040204" pitchFamily="34" charset="0"/>
                <a:ea typeface="Verdana" panose="020B0604030504040204" pitchFamily="34" charset="0"/>
              </a:rPr>
              <a:t> </a:t>
            </a:r>
            <a:r>
              <a:rPr lang="en-US" sz="1200" dirty="0">
                <a:solidFill>
                  <a:srgbClr val="212529"/>
                </a:solidFill>
                <a:latin typeface="Verdana" panose="020B0604030504040204" pitchFamily="34" charset="0"/>
                <a:ea typeface="Verdana" panose="020B0604030504040204" pitchFamily="34" charset="0"/>
              </a:rPr>
              <a:t>ranging over a variety of</a:t>
            </a:r>
            <a:r>
              <a:rPr lang="de-DE" sz="1200" b="0" i="0" dirty="0">
                <a:solidFill>
                  <a:srgbClr val="212529"/>
                </a:solidFill>
                <a:effectLst/>
                <a:latin typeface="Verdana" panose="020B0604030504040204" pitchFamily="34" charset="0"/>
                <a:ea typeface="Verdana" panose="020B0604030504040204" pitchFamily="34" charset="0"/>
              </a:rPr>
              <a:t> school subjects. The teacher encourages the students to identify through research a real local or global top-level world issue, devise a solution for the problem with supporting evidence and present their ideas in an interesting and interactive way by using modern means to visualize data. First Language School started with a project-based educaction as part of the Google Education Model 1:1</a:t>
            </a:r>
            <a:endParaRPr lang="bg-BG" sz="1200" dirty="0">
              <a:latin typeface="Verdana" panose="020B0604030504040204" pitchFamily="34" charset="0"/>
              <a:ea typeface="Verdana" panose="020B0604030504040204" pitchFamily="34" charset="0"/>
            </a:endParaRPr>
          </a:p>
        </p:txBody>
      </p:sp>
      <p:sp>
        <p:nvSpPr>
          <p:cNvPr id="5" name="TextBox 4">
            <a:extLst>
              <a:ext uri="{FF2B5EF4-FFF2-40B4-BE49-F238E27FC236}">
                <a16:creationId xmlns:a16="http://schemas.microsoft.com/office/drawing/2014/main" id="{B23BA9AB-5437-432C-ACC5-3136B21233C8}"/>
              </a:ext>
            </a:extLst>
          </p:cNvPr>
          <p:cNvSpPr txBox="1"/>
          <p:nvPr/>
        </p:nvSpPr>
        <p:spPr>
          <a:xfrm>
            <a:off x="771522" y="2976856"/>
            <a:ext cx="10910887" cy="369332"/>
          </a:xfrm>
          <a:prstGeom prst="rect">
            <a:avLst/>
          </a:prstGeom>
          <a:noFill/>
        </p:spPr>
        <p:txBody>
          <a:bodyPr wrap="square" rtlCol="0">
            <a:spAutoFit/>
          </a:bodyPr>
          <a:lstStyle/>
          <a:p>
            <a:pPr marL="0" indent="0">
              <a:buNone/>
            </a:pPr>
            <a:r>
              <a:rPr lang="en-US" b="1" i="0" u="none" strike="noStrike" dirty="0">
                <a:effectLst/>
                <a:latin typeface="Verdana" panose="020B0604030504040204" pitchFamily="34" charset="0"/>
                <a:ea typeface="Verdana" panose="020B0604030504040204" pitchFamily="34" charset="0"/>
              </a:rPr>
              <a:t>PROJECT-BASED WEEK </a:t>
            </a:r>
            <a:r>
              <a:rPr lang="ru-RU" i="0" u="none" strike="noStrike" dirty="0">
                <a:solidFill>
                  <a:schemeClr val="bg1"/>
                </a:solidFill>
                <a:effectLst/>
                <a:latin typeface="Verdana" panose="020B0604030504040204" pitchFamily="34" charset="0"/>
                <a:ea typeface="Verdana" panose="020B0604030504040204" pitchFamily="34" charset="0"/>
              </a:rPr>
              <a:t>10 – 14</a:t>
            </a:r>
            <a:r>
              <a:rPr lang="en-US" i="0" u="none" strike="noStrike" dirty="0">
                <a:solidFill>
                  <a:schemeClr val="bg1"/>
                </a:solidFill>
                <a:effectLst/>
                <a:latin typeface="Verdana" panose="020B0604030504040204" pitchFamily="34" charset="0"/>
                <a:ea typeface="Verdana" panose="020B0604030504040204" pitchFamily="34" charset="0"/>
              </a:rPr>
              <a:t> May </a:t>
            </a:r>
            <a:r>
              <a:rPr lang="ru-RU" i="0" u="none" strike="noStrike" dirty="0">
                <a:solidFill>
                  <a:schemeClr val="bg1"/>
                </a:solidFill>
                <a:effectLst/>
                <a:latin typeface="Verdana" panose="020B0604030504040204" pitchFamily="34" charset="0"/>
                <a:ea typeface="Verdana" panose="020B0604030504040204" pitchFamily="34" charset="0"/>
              </a:rPr>
              <a:t>2021</a:t>
            </a:r>
            <a:endParaRPr lang="en-US" i="0" u="none" strike="noStrike" dirty="0">
              <a:solidFill>
                <a:schemeClr val="bg1"/>
              </a:solidFill>
              <a:effectLst/>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024756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9A27E2F3-DE3B-4E19-ACE9-1E3D477DD4A4}"/>
              </a:ext>
            </a:extLst>
          </p:cNvPr>
          <p:cNvGraphicFramePr>
            <a:graphicFrameLocks noGrp="1"/>
          </p:cNvGraphicFramePr>
          <p:nvPr>
            <p:extLst>
              <p:ext uri="{D42A27DB-BD31-4B8C-83A1-F6EECF244321}">
                <p14:modId xmlns:p14="http://schemas.microsoft.com/office/powerpoint/2010/main" val="2667188276"/>
              </p:ext>
            </p:extLst>
          </p:nvPr>
        </p:nvGraphicFramePr>
        <p:xfrm>
          <a:off x="226142" y="1470056"/>
          <a:ext cx="11444748" cy="4427215"/>
        </p:xfrm>
        <a:graphic>
          <a:graphicData uri="http://schemas.openxmlformats.org/drawingml/2006/table">
            <a:tbl>
              <a:tblPr firstRow="1" bandRow="1">
                <a:tableStyleId>{5C22544A-7EE6-4342-B048-85BDC9FD1C3A}</a:tableStyleId>
              </a:tblPr>
              <a:tblGrid>
                <a:gridCol w="2074606">
                  <a:extLst>
                    <a:ext uri="{9D8B030D-6E8A-4147-A177-3AD203B41FA5}">
                      <a16:colId xmlns:a16="http://schemas.microsoft.com/office/drawing/2014/main" val="2883066526"/>
                    </a:ext>
                  </a:extLst>
                </a:gridCol>
                <a:gridCol w="9370142">
                  <a:extLst>
                    <a:ext uri="{9D8B030D-6E8A-4147-A177-3AD203B41FA5}">
                      <a16:colId xmlns:a16="http://schemas.microsoft.com/office/drawing/2014/main" val="500935194"/>
                    </a:ext>
                  </a:extLst>
                </a:gridCol>
              </a:tblGrid>
              <a:tr h="358728">
                <a:tc>
                  <a:txBody>
                    <a:bodyPr/>
                    <a:lstStyle/>
                    <a:p>
                      <a:r>
                        <a:rPr lang="en-US" sz="1200" dirty="0">
                          <a:latin typeface="Verdana" panose="020B0604030504040204" pitchFamily="34" charset="0"/>
                          <a:ea typeface="Verdana" panose="020B0604030504040204" pitchFamily="34" charset="0"/>
                        </a:rPr>
                        <a:t>SUBJECT</a:t>
                      </a:r>
                      <a:endParaRPr lang="bg-BG" sz="1200" dirty="0">
                        <a:latin typeface="Verdana" panose="020B0604030504040204" pitchFamily="34" charset="0"/>
                        <a:ea typeface="Verdana" panose="020B0604030504040204" pitchFamily="34" charset="0"/>
                      </a:endParaRPr>
                    </a:p>
                  </a:txBody>
                  <a:tcPr/>
                </a:tc>
                <a:tc>
                  <a:txBody>
                    <a:bodyPr/>
                    <a:lstStyle/>
                    <a:p>
                      <a:r>
                        <a:rPr lang="en-US" sz="1200" dirty="0">
                          <a:latin typeface="Verdana" panose="020B0604030504040204" pitchFamily="34" charset="0"/>
                          <a:ea typeface="Verdana" panose="020B0604030504040204" pitchFamily="34" charset="0"/>
                        </a:rPr>
                        <a:t>EXPECTED RESULTS</a:t>
                      </a:r>
                      <a:endParaRPr lang="bg-BG" sz="120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3597458047"/>
                  </a:ext>
                </a:extLst>
              </a:tr>
              <a:tr h="157317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rPr>
                        <a:t>ENGLISH</a:t>
                      </a:r>
                      <a:endParaRPr lang="bg-BG" sz="1200" b="1" dirty="0">
                        <a:latin typeface="Verdana" panose="020B0604030504040204" pitchFamily="34" charset="0"/>
                        <a:ea typeface="Verdana" panose="020B0604030504040204" pitchFamily="34" charset="0"/>
                      </a:endParaRPr>
                    </a:p>
                    <a:p>
                      <a:endParaRPr lang="bg-BG" sz="1200" dirty="0">
                        <a:latin typeface="Verdana" panose="020B0604030504040204" pitchFamily="34" charset="0"/>
                        <a:ea typeface="Verdana" panose="020B0604030504040204" pitchFamily="34" charset="0"/>
                      </a:endParaRPr>
                    </a:p>
                  </a:txBody>
                  <a:tcPr/>
                </a:tc>
                <a:tc>
                  <a:txBody>
                    <a:bodyPr/>
                    <a:lstStyle/>
                    <a:p>
                      <a:pPr rtl="0"/>
                      <a:r>
                        <a:rPr lang="en-US" sz="1200" b="1" i="0" u="none" strike="noStrike" kern="1200" dirty="0">
                          <a:solidFill>
                            <a:schemeClr val="dk1"/>
                          </a:solidFill>
                          <a:effectLst/>
                          <a:latin typeface="Verdana" panose="020B0604030504040204" pitchFamily="34" charset="0"/>
                          <a:ea typeface="Verdana" panose="020B0604030504040204" pitchFamily="34" charset="0"/>
                          <a:cs typeface="+mn-cs"/>
                        </a:rPr>
                        <a:t>Students will be able to</a:t>
                      </a:r>
                      <a:r>
                        <a:rPr lang="ru-RU" sz="1200" b="1" i="0" u="none" strike="noStrike" kern="1200" dirty="0">
                          <a:solidFill>
                            <a:schemeClr val="dk1"/>
                          </a:solidFill>
                          <a:effectLst/>
                          <a:latin typeface="Verdana" panose="020B0604030504040204" pitchFamily="34" charset="0"/>
                          <a:ea typeface="Verdana" panose="020B0604030504040204" pitchFamily="34" charset="0"/>
                          <a:cs typeface="+mn-cs"/>
                        </a:rPr>
                        <a:t>:</a:t>
                      </a:r>
                      <a:endParaRPr lang="ru-RU" sz="1200" b="1" dirty="0">
                        <a:effectLst/>
                        <a:latin typeface="Verdana" panose="020B0604030504040204" pitchFamily="34" charset="0"/>
                        <a:ea typeface="Verdana" panose="020B0604030504040204" pitchFamily="34" charset="0"/>
                      </a:endParaRPr>
                    </a:p>
                    <a:p>
                      <a:pPr marL="171450" indent="-1714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Learn how to search for information in a foreign language</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pPr marL="171450" indent="-1714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Learn new vocabulary, terminology and useful sources of information throughout their research;</a:t>
                      </a:r>
                      <a:endParaRPr lang="ru-RU" sz="1200" b="0" i="0" u="none" strike="noStrike" kern="1200" dirty="0">
                        <a:solidFill>
                          <a:schemeClr val="dk1"/>
                        </a:solidFill>
                        <a:effectLst/>
                        <a:latin typeface="Verdana" panose="020B0604030504040204" pitchFamily="34" charset="0"/>
                        <a:ea typeface="Verdana" panose="020B0604030504040204" pitchFamily="34" charset="0"/>
                        <a:cs typeface="+mn-cs"/>
                      </a:endParaRPr>
                    </a:p>
                    <a:p>
                      <a:pPr marL="171450" indent="-1714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Practise translating and comparing technical texts in English and Bulgarian</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pPr marL="171450" indent="-1714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Heighten their motivation for learning and self-confidence in foreign language proficiency ;</a:t>
                      </a:r>
                      <a:endParaRPr lang="ru-RU" sz="1200" b="0" i="0" u="none" strike="noStrike" kern="1200" dirty="0">
                        <a:solidFill>
                          <a:schemeClr val="dk1"/>
                        </a:solidFill>
                        <a:effectLst/>
                        <a:latin typeface="Verdana" panose="020B0604030504040204" pitchFamily="34" charset="0"/>
                        <a:ea typeface="Verdana" panose="020B0604030504040204" pitchFamily="34" charset="0"/>
                        <a:cs typeface="+mn-cs"/>
                      </a:endParaRPr>
                    </a:p>
                    <a:p>
                      <a:pPr marL="171450" indent="-1714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Learn important skills, such as creativity, independence, responsibility and confidence in their use of English…</a:t>
                      </a:r>
                      <a:endParaRPr lang="ru-RU" sz="1200" b="0" i="0" u="none" strike="noStrike" kern="1200" dirty="0">
                        <a:solidFill>
                          <a:schemeClr val="dk1"/>
                        </a:solidFill>
                        <a:effectLst/>
                        <a:latin typeface="Verdana" panose="020B0604030504040204" pitchFamily="34" charset="0"/>
                        <a:ea typeface="Verdana" panose="020B0604030504040204" pitchFamily="34" charset="0"/>
                        <a:cs typeface="+mn-cs"/>
                      </a:endParaRPr>
                    </a:p>
                  </a:txBody>
                  <a:tcPr/>
                </a:tc>
                <a:extLst>
                  <a:ext uri="{0D108BD9-81ED-4DB2-BD59-A6C34878D82A}">
                    <a16:rowId xmlns:a16="http://schemas.microsoft.com/office/drawing/2014/main" val="2859775152"/>
                  </a:ext>
                </a:extLst>
              </a:tr>
              <a:tr h="1143684">
                <a:tc>
                  <a:txBody>
                    <a:bodyPr/>
                    <a:lstStyle/>
                    <a:p>
                      <a:r>
                        <a:rPr lang="en-US" sz="1200" b="1" dirty="0">
                          <a:latin typeface="Verdana" panose="020B0604030504040204" pitchFamily="34" charset="0"/>
                          <a:ea typeface="Verdana" panose="020B0604030504040204" pitchFamily="34" charset="0"/>
                        </a:rPr>
                        <a:t>MATHEMATICS</a:t>
                      </a:r>
                      <a:endParaRPr lang="bg-BG" sz="1200" b="1" dirty="0">
                        <a:latin typeface="Verdana" panose="020B0604030504040204" pitchFamily="34" charset="0"/>
                        <a:ea typeface="Verdana" panose="020B060403050404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dk1"/>
                          </a:solidFill>
                          <a:effectLst/>
                          <a:latin typeface="Verdana" panose="020B0604030504040204" pitchFamily="34" charset="0"/>
                          <a:ea typeface="Verdana" panose="020B0604030504040204" pitchFamily="34" charset="0"/>
                          <a:cs typeface="+mn-cs"/>
                        </a:rPr>
                        <a:t>Student will learn</a:t>
                      </a:r>
                      <a:r>
                        <a:rPr lang="ru-RU" sz="1200" b="1" i="0" u="none" strike="noStrike" kern="1200" dirty="0">
                          <a:solidFill>
                            <a:schemeClr val="dk1"/>
                          </a:solidFill>
                          <a:effectLst/>
                          <a:latin typeface="Verdana" panose="020B0604030504040204" pitchFamily="34" charset="0"/>
                          <a:ea typeface="Verdana" panose="020B0604030504040204" pitchFamily="34" charset="0"/>
                          <a:cs typeface="+mn-cs"/>
                        </a:rPr>
                        <a:t>:</a:t>
                      </a:r>
                      <a:endParaRPr lang="ru-RU" sz="1200" b="1" dirty="0">
                        <a:effectLst/>
                        <a:latin typeface="Verdana" panose="020B0604030504040204" pitchFamily="34" charset="0"/>
                        <a:ea typeface="Verdana" panose="020B0604030504040204" pitchFamily="34" charset="0"/>
                      </a:endParaRPr>
                    </a:p>
                    <a:p>
                      <a:pPr marL="171450" indent="-171450">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Various ways to present data from their research by </a:t>
                      </a:r>
                      <a:r>
                        <a:rPr lang="de-DE" sz="1200" b="0" i="0" u="none" strike="noStrike" kern="1200" dirty="0">
                          <a:solidFill>
                            <a:schemeClr val="dk1"/>
                          </a:solidFill>
                          <a:effectLst/>
                          <a:latin typeface="Verdana" panose="020B0604030504040204" pitchFamily="34" charset="0"/>
                          <a:ea typeface="Verdana" panose="020B0604030504040204" pitchFamily="34" charset="0"/>
                          <a:cs typeface="+mn-cs"/>
                        </a:rPr>
                        <a:t>using statistical methods</a:t>
                      </a: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a:t>
                      </a:r>
                      <a:endParaRPr lang="ru-RU" sz="1200" b="0" i="0" u="none" strike="noStrike" kern="1200" dirty="0">
                        <a:solidFill>
                          <a:schemeClr val="dk1"/>
                        </a:solidFill>
                        <a:effectLst/>
                        <a:latin typeface="Verdana" panose="020B0604030504040204" pitchFamily="34" charset="0"/>
                        <a:ea typeface="Verdana" panose="020B0604030504040204" pitchFamily="34" charset="0"/>
                        <a:cs typeface="+mn-cs"/>
                      </a:endParaRPr>
                    </a:p>
                    <a:p>
                      <a:pPr marL="171450" indent="-171450">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Graphical representation of interdependence between two variables and geometry methods;</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 </a:t>
                      </a:r>
                    </a:p>
                    <a:p>
                      <a:pPr marL="171450" indent="-171450">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How to use different programmes for graphical representation of the gathered information on the topic for the purpose of visualization;</a:t>
                      </a:r>
                      <a:endParaRPr lang="bg-BG" sz="120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314625977"/>
                  </a:ext>
                </a:extLst>
              </a:tr>
              <a:tr h="1351626">
                <a:tc>
                  <a:txBody>
                    <a:bodyPr/>
                    <a:lstStyle/>
                    <a:p>
                      <a:r>
                        <a:rPr lang="en-US" sz="1200" b="1" i="0" u="none" kern="1200" dirty="0">
                          <a:solidFill>
                            <a:schemeClr val="dk1"/>
                          </a:solidFill>
                          <a:effectLst/>
                          <a:latin typeface="Verdana" panose="020B0604030504040204" pitchFamily="34" charset="0"/>
                          <a:ea typeface="Verdana" panose="020B0604030504040204" pitchFamily="34" charset="0"/>
                          <a:cs typeface="+mn-cs"/>
                        </a:rPr>
                        <a:t>GEOGRAPHY</a:t>
                      </a:r>
                      <a:r>
                        <a:rPr lang="bg-BG" sz="1800" b="1" i="0" u="sng" kern="1200" dirty="0">
                          <a:solidFill>
                            <a:schemeClr val="dk1"/>
                          </a:solidFill>
                          <a:effectLst/>
                          <a:latin typeface="+mn-lt"/>
                          <a:ea typeface="+mn-ea"/>
                          <a:cs typeface="+mn-cs"/>
                        </a:rPr>
                        <a:t> </a:t>
                      </a:r>
                      <a:endParaRPr lang="bg-BG" sz="1200" dirty="0">
                        <a:latin typeface="Verdana" panose="020B0604030504040204" pitchFamily="34" charset="0"/>
                        <a:ea typeface="Verdana" panose="020B0604030504040204" pitchFamily="34" charset="0"/>
                      </a:endParaRPr>
                    </a:p>
                  </a:txBody>
                  <a:tcPr/>
                </a:tc>
                <a:tc>
                  <a:txBody>
                    <a:bodyPr/>
                    <a:lstStyle/>
                    <a:p>
                      <a:r>
                        <a:rPr lang="en-US" sz="1200" b="1" dirty="0">
                          <a:latin typeface="Verdana" panose="020B0604030504040204" pitchFamily="34" charset="0"/>
                          <a:ea typeface="Verdana" panose="020B0604030504040204" pitchFamily="34" charset="0"/>
                        </a:rPr>
                        <a:t>Students will know</a:t>
                      </a:r>
                      <a:r>
                        <a:rPr lang="bg-BG" sz="1200" b="1" dirty="0">
                          <a:latin typeface="Verdana" panose="020B0604030504040204" pitchFamily="34" charset="0"/>
                          <a:ea typeface="Verdana" panose="020B0604030504040204" pitchFamily="34" charset="0"/>
                        </a:rPr>
                        <a:t>:</a:t>
                      </a:r>
                    </a:p>
                    <a:p>
                      <a:pPr marL="285750" indent="-2857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New skills for extracting and systematizing scientific information</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pPr marL="285750" indent="-285750" rtl="0" fontAlgn="base">
                        <a:buFont typeface="Wingdings" panose="05000000000000000000" pitchFamily="2" charset="2"/>
                        <a:buChar char="ü"/>
                      </a:pP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Find cause an effect</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pPr marL="285750" indent="-2857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How to compare by primary features and processes</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pPr marL="285750" indent="-2857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How to draw conclusions and perform </a:t>
                      </a:r>
                      <a:r>
                        <a:rPr lang="en-GB" sz="1200" b="0" i="0" kern="1200" dirty="0">
                          <a:solidFill>
                            <a:schemeClr val="dk1"/>
                          </a:solidFill>
                          <a:effectLst/>
                          <a:latin typeface="Verdana" panose="020B0604030504040204" pitchFamily="34" charset="0"/>
                          <a:ea typeface="Verdana" panose="020B0604030504040204" pitchFamily="34" charset="0"/>
                          <a:cs typeface="+mn-cs"/>
                        </a:rPr>
                        <a:t>quantitative evaluation of </a:t>
                      </a: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information;</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endParaRPr lang="bg-BG" sz="120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2972758016"/>
                  </a:ext>
                </a:extLst>
              </a:tr>
            </a:tbl>
          </a:graphicData>
        </a:graphic>
      </p:graphicFrame>
      <p:sp>
        <p:nvSpPr>
          <p:cNvPr id="5" name="TextBox 4">
            <a:extLst>
              <a:ext uri="{FF2B5EF4-FFF2-40B4-BE49-F238E27FC236}">
                <a16:creationId xmlns:a16="http://schemas.microsoft.com/office/drawing/2014/main" id="{94CFF062-A1A4-4A81-8DE9-4EDD60ACF050}"/>
              </a:ext>
            </a:extLst>
          </p:cNvPr>
          <p:cNvSpPr txBox="1"/>
          <p:nvPr/>
        </p:nvSpPr>
        <p:spPr>
          <a:xfrm>
            <a:off x="226142" y="191288"/>
            <a:ext cx="10520517" cy="769441"/>
          </a:xfrm>
          <a:prstGeom prst="rect">
            <a:avLst/>
          </a:prstGeom>
          <a:noFill/>
        </p:spPr>
        <p:txBody>
          <a:bodyPr wrap="square" rtlCol="0">
            <a:spAutoFit/>
          </a:bodyPr>
          <a:lstStyle/>
          <a:p>
            <a:r>
              <a:rPr lang="en-US" sz="4400" dirty="0">
                <a:latin typeface="Verdana" panose="020B0604030504040204" pitchFamily="34" charset="0"/>
                <a:ea typeface="Verdana" panose="020B0604030504040204" pitchFamily="34" charset="0"/>
              </a:rPr>
              <a:t>Project’s objectives overview</a:t>
            </a:r>
            <a:endParaRPr lang="bg-BG" sz="44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1866469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8C150E6-4F71-458C-939E-3D1FCC319F67}"/>
              </a:ext>
            </a:extLst>
          </p:cNvPr>
          <p:cNvSpPr txBox="1"/>
          <p:nvPr/>
        </p:nvSpPr>
        <p:spPr>
          <a:xfrm>
            <a:off x="304800" y="228667"/>
            <a:ext cx="10520517" cy="1446550"/>
          </a:xfrm>
          <a:prstGeom prst="rect">
            <a:avLst/>
          </a:prstGeom>
          <a:noFill/>
        </p:spPr>
        <p:txBody>
          <a:bodyPr wrap="square" rtlCol="0">
            <a:spAutoFit/>
          </a:bodyPr>
          <a:lstStyle/>
          <a:p>
            <a:r>
              <a:rPr lang="en-US" sz="4400" dirty="0">
                <a:latin typeface="Verdana" panose="020B0604030504040204" pitchFamily="34" charset="0"/>
                <a:ea typeface="Verdana" panose="020B0604030504040204" pitchFamily="34" charset="0"/>
              </a:rPr>
              <a:t>Project’s objectives overview</a:t>
            </a:r>
            <a:endParaRPr lang="bg-BG" sz="4400" dirty="0">
              <a:latin typeface="Verdana" panose="020B0604030504040204" pitchFamily="34" charset="0"/>
              <a:ea typeface="Verdana" panose="020B0604030504040204" pitchFamily="34" charset="0"/>
            </a:endParaRPr>
          </a:p>
          <a:p>
            <a:endParaRPr lang="bg-BG" sz="4400" dirty="0">
              <a:latin typeface="Verdana" panose="020B0604030504040204" pitchFamily="34" charset="0"/>
              <a:ea typeface="Verdana" panose="020B0604030504040204" pitchFamily="34" charset="0"/>
            </a:endParaRPr>
          </a:p>
        </p:txBody>
      </p:sp>
      <p:graphicFrame>
        <p:nvGraphicFramePr>
          <p:cNvPr id="5" name="Table 4">
            <a:extLst>
              <a:ext uri="{FF2B5EF4-FFF2-40B4-BE49-F238E27FC236}">
                <a16:creationId xmlns:a16="http://schemas.microsoft.com/office/drawing/2014/main" id="{8B0E5FDA-AADB-4B7F-85D0-30A95EB67412}"/>
              </a:ext>
            </a:extLst>
          </p:cNvPr>
          <p:cNvGraphicFramePr>
            <a:graphicFrameLocks noGrp="1"/>
          </p:cNvGraphicFramePr>
          <p:nvPr>
            <p:extLst>
              <p:ext uri="{D42A27DB-BD31-4B8C-83A1-F6EECF244321}">
                <p14:modId xmlns:p14="http://schemas.microsoft.com/office/powerpoint/2010/main" val="59406213"/>
              </p:ext>
            </p:extLst>
          </p:nvPr>
        </p:nvGraphicFramePr>
        <p:xfrm>
          <a:off x="304800" y="998108"/>
          <a:ext cx="11425084" cy="5238493"/>
        </p:xfrm>
        <a:graphic>
          <a:graphicData uri="http://schemas.openxmlformats.org/drawingml/2006/table">
            <a:tbl>
              <a:tblPr firstRow="1" bandRow="1">
                <a:tableStyleId>{5C22544A-7EE6-4342-B048-85BDC9FD1C3A}</a:tableStyleId>
              </a:tblPr>
              <a:tblGrid>
                <a:gridCol w="2071041">
                  <a:extLst>
                    <a:ext uri="{9D8B030D-6E8A-4147-A177-3AD203B41FA5}">
                      <a16:colId xmlns:a16="http://schemas.microsoft.com/office/drawing/2014/main" val="2883066526"/>
                    </a:ext>
                  </a:extLst>
                </a:gridCol>
                <a:gridCol w="9354043">
                  <a:extLst>
                    <a:ext uri="{9D8B030D-6E8A-4147-A177-3AD203B41FA5}">
                      <a16:colId xmlns:a16="http://schemas.microsoft.com/office/drawing/2014/main" val="500935194"/>
                    </a:ext>
                  </a:extLst>
                </a:gridCol>
              </a:tblGrid>
              <a:tr h="293338">
                <a:tc>
                  <a:txBody>
                    <a:bodyPr/>
                    <a:lstStyle/>
                    <a:p>
                      <a:r>
                        <a:rPr lang="en-US" sz="1200" dirty="0">
                          <a:latin typeface="Verdana" panose="020B0604030504040204" pitchFamily="34" charset="0"/>
                          <a:ea typeface="Verdana" panose="020B0604030504040204" pitchFamily="34" charset="0"/>
                        </a:rPr>
                        <a:t>SUBJECT</a:t>
                      </a:r>
                      <a:endParaRPr lang="bg-BG" sz="1200" dirty="0">
                        <a:latin typeface="Verdana" panose="020B0604030504040204" pitchFamily="34" charset="0"/>
                        <a:ea typeface="Verdana" panose="020B0604030504040204" pitchFamily="34" charset="0"/>
                      </a:endParaRPr>
                    </a:p>
                  </a:txBody>
                  <a:tcPr/>
                </a:tc>
                <a:tc>
                  <a:txBody>
                    <a:bodyPr/>
                    <a:lstStyle/>
                    <a:p>
                      <a:r>
                        <a:rPr lang="en-US" sz="1200" dirty="0">
                          <a:latin typeface="Verdana" panose="020B0604030504040204" pitchFamily="34" charset="0"/>
                          <a:ea typeface="Verdana" panose="020B0604030504040204" pitchFamily="34" charset="0"/>
                        </a:rPr>
                        <a:t>EXPECTED RESULTS</a:t>
                      </a:r>
                      <a:endParaRPr lang="bg-BG" sz="120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3597458047"/>
                  </a:ext>
                </a:extLst>
              </a:tr>
              <a:tr h="143208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rPr>
                        <a:t>BIOLOGY</a:t>
                      </a:r>
                      <a:endParaRPr lang="bg-BG" sz="1200" b="1" dirty="0">
                        <a:latin typeface="Verdana" panose="020B0604030504040204" pitchFamily="34" charset="0"/>
                        <a:ea typeface="Verdana" panose="020B0604030504040204" pitchFamily="34" charset="0"/>
                      </a:endParaRPr>
                    </a:p>
                    <a:p>
                      <a:endParaRPr lang="bg-BG" sz="1200" dirty="0">
                        <a:latin typeface="Verdana" panose="020B0604030504040204" pitchFamily="34" charset="0"/>
                        <a:ea typeface="Verdana" panose="020B0604030504040204" pitchFamily="34" charset="0"/>
                      </a:endParaRPr>
                    </a:p>
                  </a:txBody>
                  <a:tcPr/>
                </a:tc>
                <a:tc>
                  <a:txBody>
                    <a:bodyPr/>
                    <a:lstStyle/>
                    <a:p>
                      <a:pPr rtl="0"/>
                      <a:r>
                        <a:rPr lang="en-US" sz="1200" b="1" i="0" u="none" strike="noStrike" kern="1200" dirty="0">
                          <a:solidFill>
                            <a:schemeClr val="dk1"/>
                          </a:solidFill>
                          <a:effectLst/>
                          <a:latin typeface="Verdana" panose="020B0604030504040204" pitchFamily="34" charset="0"/>
                          <a:ea typeface="Verdana" panose="020B0604030504040204" pitchFamily="34" charset="0"/>
                          <a:cs typeface="+mn-cs"/>
                        </a:rPr>
                        <a:t>Students will be able to</a:t>
                      </a:r>
                      <a:r>
                        <a:rPr lang="ru-RU" sz="1200" b="1" i="0" u="none" strike="noStrike" kern="1200" dirty="0">
                          <a:solidFill>
                            <a:schemeClr val="dk1"/>
                          </a:solidFill>
                          <a:effectLst/>
                          <a:latin typeface="Verdana" panose="020B0604030504040204" pitchFamily="34" charset="0"/>
                          <a:ea typeface="Verdana" panose="020B0604030504040204" pitchFamily="34" charset="0"/>
                          <a:cs typeface="+mn-cs"/>
                        </a:rPr>
                        <a:t>:</a:t>
                      </a:r>
                      <a:endParaRPr lang="ru-RU" sz="1200" b="1" dirty="0">
                        <a:effectLst/>
                        <a:latin typeface="Verdana" panose="020B0604030504040204" pitchFamily="34" charset="0"/>
                        <a:ea typeface="Verdana" panose="020B0604030504040204" pitchFamily="34" charset="0"/>
                      </a:endParaRPr>
                    </a:p>
                    <a:p>
                      <a:pPr marL="171450" indent="-171450" rtl="0">
                        <a:buFont typeface="Wingdings" panose="05000000000000000000" pitchFamily="2" charset="2"/>
                        <a:buChar char="ü"/>
                      </a:pP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 </a:t>
                      </a: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connect structure to function presented in texts and images</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endParaRPr lang="ru-RU" sz="1200" b="0" dirty="0">
                        <a:effectLst/>
                        <a:latin typeface="Verdana" panose="020B0604030504040204" pitchFamily="34" charset="0"/>
                        <a:ea typeface="Verdana" panose="020B0604030504040204" pitchFamily="34" charset="0"/>
                      </a:endParaRPr>
                    </a:p>
                    <a:p>
                      <a:pPr marL="171450" indent="-171450" rtl="0">
                        <a:buFont typeface="Wingdings" panose="05000000000000000000" pitchFamily="2" charset="2"/>
                        <a:buChar char="ü"/>
                      </a:pP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 </a:t>
                      </a: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recognize and re-create schematically the molecule of the main source of energy in the </a:t>
                      </a:r>
                      <a:r>
                        <a:rPr lang="en-GB" sz="1200" b="0" i="0" kern="1200" dirty="0">
                          <a:solidFill>
                            <a:schemeClr val="dk1"/>
                          </a:solidFill>
                          <a:effectLst/>
                          <a:latin typeface="Verdana" panose="020B0604030504040204" pitchFamily="34" charset="0"/>
                          <a:ea typeface="Verdana" panose="020B0604030504040204" pitchFamily="34" charset="0"/>
                          <a:cs typeface="+mn-cs"/>
                        </a:rPr>
                        <a:t>eukaryotic </a:t>
                      </a: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 cell</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 </a:t>
                      </a:r>
                      <a:endParaRPr lang="ru-RU" sz="1200" b="0" dirty="0">
                        <a:effectLst/>
                        <a:latin typeface="Verdana" panose="020B0604030504040204" pitchFamily="34" charset="0"/>
                        <a:ea typeface="Verdana" panose="020B0604030504040204" pitchFamily="34" charset="0"/>
                      </a:endParaRPr>
                    </a:p>
                    <a:p>
                      <a:pPr marL="171450" indent="-171450" rtl="0">
                        <a:buFont typeface="Wingdings" panose="05000000000000000000" pitchFamily="2" charset="2"/>
                        <a:buChar char="ü"/>
                      </a:pP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 </a:t>
                      </a: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describe, trace and compare in a diagram or model the anabolic and catabolic processes in the cell</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endParaRPr lang="ru-RU" sz="1200" b="0" dirty="0">
                        <a:effectLst/>
                        <a:latin typeface="Verdana" panose="020B0604030504040204" pitchFamily="34" charset="0"/>
                        <a:ea typeface="Verdana" panose="020B0604030504040204" pitchFamily="34" charset="0"/>
                      </a:endParaRPr>
                    </a:p>
                    <a:p>
                      <a:pPr marL="171450" indent="-171450" rtl="0">
                        <a:buFont typeface="Wingdings" panose="05000000000000000000" pitchFamily="2" charset="2"/>
                        <a:buChar char="ü"/>
                      </a:pP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 </a:t>
                      </a: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relate processes in the cell to the structures responsible for them</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endParaRPr lang="ru-RU" sz="1200" b="0" dirty="0">
                        <a:effectLst/>
                        <a:latin typeface="Verdana" panose="020B0604030504040204" pitchFamily="34" charset="0"/>
                        <a:ea typeface="Verdana" panose="020B0604030504040204" pitchFamily="34" charset="0"/>
                      </a:endParaRPr>
                    </a:p>
                    <a:p>
                      <a:pPr marL="171450" indent="-171450" rtl="0">
                        <a:buFont typeface="Wingdings" panose="05000000000000000000" pitchFamily="2" charset="2"/>
                        <a:buChar char="ü"/>
                      </a:pP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 </a:t>
                      </a: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advance arguments for the importance of the metabolic processes for the functioning of the cell;…</a:t>
                      </a:r>
                      <a:endParaRPr lang="bg-BG" sz="1200" b="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2859775152"/>
                  </a:ext>
                </a:extLst>
              </a:tr>
              <a:tr h="1592826">
                <a:tc>
                  <a:txBody>
                    <a:bodyPr/>
                    <a:lstStyle/>
                    <a:p>
                      <a:r>
                        <a:rPr lang="en-US" sz="1200" b="1" dirty="0">
                          <a:latin typeface="Verdana" panose="020B0604030504040204" pitchFamily="34" charset="0"/>
                          <a:ea typeface="Verdana" panose="020B0604030504040204" pitchFamily="34" charset="0"/>
                        </a:rPr>
                        <a:t>PHYSICS</a:t>
                      </a:r>
                      <a:endParaRPr lang="bg-BG" sz="1200" b="1" dirty="0">
                        <a:latin typeface="Verdana" panose="020B0604030504040204" pitchFamily="34" charset="0"/>
                        <a:ea typeface="Verdana" panose="020B060403050404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dk1"/>
                          </a:solidFill>
                          <a:effectLst/>
                          <a:latin typeface="Verdana" panose="020B0604030504040204" pitchFamily="34" charset="0"/>
                          <a:ea typeface="Verdana" panose="020B0604030504040204" pitchFamily="34" charset="0"/>
                          <a:cs typeface="+mn-cs"/>
                        </a:rPr>
                        <a:t>Students will be able to</a:t>
                      </a:r>
                      <a:r>
                        <a:rPr lang="ru-RU" sz="1200" b="1" i="0" u="none" strike="noStrike" kern="1200" dirty="0">
                          <a:solidFill>
                            <a:schemeClr val="dk1"/>
                          </a:solidFill>
                          <a:effectLst/>
                          <a:latin typeface="Verdana" panose="020B0604030504040204" pitchFamily="34" charset="0"/>
                          <a:ea typeface="Verdana" panose="020B0604030504040204" pitchFamily="34" charset="0"/>
                          <a:cs typeface="+mn-cs"/>
                        </a:rPr>
                        <a:t>:</a:t>
                      </a:r>
                      <a:endParaRPr lang="ru-RU" sz="1200" b="1" dirty="0">
                        <a:effectLst/>
                        <a:latin typeface="Verdana" panose="020B0604030504040204" pitchFamily="34" charset="0"/>
                        <a:ea typeface="Verdana" panose="020B0604030504040204" pitchFamily="34" charset="0"/>
                      </a:endParaRPr>
                    </a:p>
                    <a:p>
                      <a:pPr marL="171450" indent="-171450">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Formulate and apply the Law of Conservation of Energy; </a:t>
                      </a:r>
                    </a:p>
                    <a:p>
                      <a:pPr marL="171450" indent="-171450">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Analyze examples and experiments showing the conversion of energy</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pPr marL="171450" indent="-171450">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Describe a diagram of the working principle of a heat engine</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 </a:t>
                      </a: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and calculate </a:t>
                      </a:r>
                      <a:r>
                        <a:rPr lang="en-US" sz="1200" b="0" i="0" u="none" strike="noStrike" kern="1200" dirty="0">
                          <a:solidFill>
                            <a:schemeClr val="bg1"/>
                          </a:solidFill>
                          <a:effectLst/>
                          <a:latin typeface="Verdana" panose="020B0604030504040204" pitchFamily="34" charset="0"/>
                          <a:ea typeface="Verdana" panose="020B0604030504040204" pitchFamily="34" charset="0"/>
                          <a:cs typeface="+mn-cs"/>
                        </a:rPr>
                        <a:t>its efficiency</a:t>
                      </a:r>
                      <a:r>
                        <a:rPr lang="en-GB" sz="1200" b="0" i="0" u="none" kern="1200" dirty="0">
                          <a:solidFill>
                            <a:schemeClr val="bg1"/>
                          </a:solidFill>
                          <a:effectLst/>
                          <a:latin typeface="Verdana" panose="020B0604030504040204" pitchFamily="34" charset="0"/>
                          <a:ea typeface="Verdana" panose="020B0604030504040204" pitchFamily="34" charset="0"/>
                          <a:cs typeface="+mn-cs"/>
                        </a:rPr>
                        <a:t> </a:t>
                      </a:r>
                      <a:r>
                        <a:rPr lang="en-GB" sz="1200" b="0" i="0" u="none" strike="noStrike" kern="1200" dirty="0">
                          <a:solidFill>
                            <a:schemeClr val="bg1"/>
                          </a:solidFill>
                          <a:effectLst/>
                          <a:latin typeface="Verdana" panose="020B0604030504040204" pitchFamily="34" charset="0"/>
                          <a:ea typeface="Verdana" panose="020B0604030504040204" pitchFamily="34" charset="0"/>
                          <a:cs typeface="+mn-cs"/>
                        </a:rPr>
                        <a:t>coefficient</a:t>
                      </a:r>
                      <a:r>
                        <a:rPr lang="en-GB" sz="1200" b="1" i="0" u="none" strike="noStrike" kern="1200" dirty="0">
                          <a:solidFill>
                            <a:schemeClr val="bg1"/>
                          </a:solidFill>
                          <a:effectLst/>
                          <a:latin typeface="Verdana" panose="020B0604030504040204" pitchFamily="34" charset="0"/>
                          <a:ea typeface="Verdana" panose="020B0604030504040204" pitchFamily="34" charset="0"/>
                          <a:cs typeface="+mn-cs"/>
                        </a:rPr>
                        <a:t>;</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 </a:t>
                      </a:r>
                      <a:endParaRPr lang="en-US" sz="1200" b="0" i="0" u="none" strike="noStrike" kern="1200" dirty="0">
                        <a:solidFill>
                          <a:schemeClr val="dk1"/>
                        </a:solidFill>
                        <a:effectLst/>
                        <a:latin typeface="Verdana" panose="020B0604030504040204" pitchFamily="34" charset="0"/>
                        <a:ea typeface="Verdana" panose="020B0604030504040204" pitchFamily="34" charset="0"/>
                        <a:cs typeface="+mn-cs"/>
                      </a:endParaRPr>
                    </a:p>
                    <a:p>
                      <a:pPr marL="171450" indent="-171450">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Compare basic characteristics of electric cars and internal combustion engines</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pPr marL="171450" indent="-171450">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Discuss the role of the heat engines and their impact on the environment</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pPr marL="171450" indent="-171450">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Discuss options for reducing environmental pollution through the use of renewable sources of energy;</a:t>
                      </a:r>
                      <a:endParaRPr lang="ru-RU" sz="1200" b="0" i="0" u="none" strike="noStrike" kern="1200" dirty="0">
                        <a:solidFill>
                          <a:schemeClr val="dk1"/>
                        </a:solidFill>
                        <a:effectLst/>
                        <a:latin typeface="Verdana" panose="020B0604030504040204" pitchFamily="34" charset="0"/>
                        <a:ea typeface="Verdana" panose="020B0604030504040204" pitchFamily="34" charset="0"/>
                        <a:cs typeface="+mn-cs"/>
                      </a:endParaRPr>
                    </a:p>
                    <a:p>
                      <a:pPr marL="171450" indent="-171450">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Learn about the use of solar energy</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txBody>
                  <a:tcPr/>
                </a:tc>
                <a:extLst>
                  <a:ext uri="{0D108BD9-81ED-4DB2-BD59-A6C34878D82A}">
                    <a16:rowId xmlns:a16="http://schemas.microsoft.com/office/drawing/2014/main" val="314625977"/>
                  </a:ext>
                </a:extLst>
              </a:tr>
              <a:tr h="1121582">
                <a:tc>
                  <a:txBody>
                    <a:bodyPr/>
                    <a:lstStyle/>
                    <a:p>
                      <a:r>
                        <a:rPr lang="en-US" sz="1200" b="1" dirty="0">
                          <a:solidFill>
                            <a:schemeClr val="bg1"/>
                          </a:solidFill>
                          <a:latin typeface="Verdana" panose="020B0604030504040204" pitchFamily="34" charset="0"/>
                          <a:ea typeface="Verdana" panose="020B0604030504040204" pitchFamily="34" charset="0"/>
                        </a:rPr>
                        <a:t>GENERAL</a:t>
                      </a:r>
                      <a:r>
                        <a:rPr lang="bg-BG" sz="1200" b="1" dirty="0">
                          <a:solidFill>
                            <a:schemeClr val="bg1"/>
                          </a:solidFill>
                          <a:latin typeface="Verdana" panose="020B0604030504040204" pitchFamily="34" charset="0"/>
                          <a:ea typeface="Verdana" panose="020B0604030504040204" pitchFamily="34" charset="0"/>
                        </a:rPr>
                        <a:t>:</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dk1"/>
                          </a:solidFill>
                          <a:effectLst/>
                          <a:latin typeface="Verdana" panose="020B0604030504040204" pitchFamily="34" charset="0"/>
                          <a:ea typeface="Verdana" panose="020B0604030504040204" pitchFamily="34" charset="0"/>
                          <a:cs typeface="+mn-cs"/>
                        </a:rPr>
                        <a:t>Students will be able to</a:t>
                      </a:r>
                      <a:r>
                        <a:rPr lang="ru-RU" sz="1200" b="1" i="0" u="none" strike="noStrike" kern="1200" dirty="0">
                          <a:solidFill>
                            <a:schemeClr val="dk1"/>
                          </a:solidFill>
                          <a:effectLst/>
                          <a:latin typeface="Verdana" panose="020B0604030504040204" pitchFamily="34" charset="0"/>
                          <a:ea typeface="Verdana" panose="020B0604030504040204" pitchFamily="34" charset="0"/>
                          <a:cs typeface="+mn-cs"/>
                        </a:rPr>
                        <a:t>:</a:t>
                      </a:r>
                      <a:endParaRPr lang="ru-RU" sz="1200" b="1" dirty="0">
                        <a:effectLst/>
                        <a:latin typeface="Verdana" panose="020B0604030504040204" pitchFamily="34" charset="0"/>
                        <a:ea typeface="Verdana" panose="020B0604030504040204" pitchFamily="34" charset="0"/>
                      </a:endParaRPr>
                    </a:p>
                    <a:p>
                      <a:pPr marL="171450" indent="-171450" rtl="0">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Collect and process data on a set topic</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endParaRPr lang="ru-RU" sz="1200" b="0" dirty="0">
                        <a:effectLst/>
                        <a:latin typeface="Verdana" panose="020B0604030504040204" pitchFamily="34" charset="0"/>
                        <a:ea typeface="Verdana" panose="020B0604030504040204" pitchFamily="34" charset="0"/>
                      </a:endParaRPr>
                    </a:p>
                    <a:p>
                      <a:pPr marL="171450" indent="-171450" rtl="0">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Find cause and effect</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endParaRPr lang="ru-RU" sz="1200" b="0" dirty="0">
                        <a:effectLst/>
                        <a:latin typeface="Verdana" panose="020B0604030504040204" pitchFamily="34" charset="0"/>
                        <a:ea typeface="Verdana" panose="020B0604030504040204" pitchFamily="34" charset="0"/>
                      </a:endParaRPr>
                    </a:p>
                    <a:p>
                      <a:pPr marL="171450" indent="-1714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Understand and use models, graphics, images and statistical data in their work</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pPr marL="171450" indent="-1714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Work in a team with allocated work</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pPr marL="171450" indent="-1714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Support their view complying with the rules for discussions</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pPr marL="171450" indent="-1714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Develop collaboration skills;</a:t>
                      </a:r>
                      <a:endParaRPr lang="ru-RU" sz="1200" b="0" i="0" u="none" strike="noStrike" kern="1200" dirty="0">
                        <a:solidFill>
                          <a:schemeClr val="dk1"/>
                        </a:solidFill>
                        <a:effectLst/>
                        <a:latin typeface="Verdana" panose="020B0604030504040204" pitchFamily="34" charset="0"/>
                        <a:ea typeface="Verdana" panose="020B0604030504040204" pitchFamily="34" charset="0"/>
                        <a:cs typeface="+mn-cs"/>
                      </a:endParaRPr>
                    </a:p>
                    <a:p>
                      <a:pPr marL="171450" indent="-1714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Develop presentational skills</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pPr marL="171450" indent="-171450" rtl="0" fontAlgn="base">
                        <a:buFont typeface="Wingdings" panose="05000000000000000000" pitchFamily="2" charset="2"/>
                        <a:buChar char="ü"/>
                      </a:pPr>
                      <a:r>
                        <a:rPr lang="en-US" sz="1200" b="0" i="0" u="none" strike="noStrike" kern="1200" dirty="0">
                          <a:solidFill>
                            <a:schemeClr val="dk1"/>
                          </a:solidFill>
                          <a:effectLst/>
                          <a:latin typeface="Verdana" panose="020B0604030504040204" pitchFamily="34" charset="0"/>
                          <a:ea typeface="Verdana" panose="020B0604030504040204" pitchFamily="34" charset="0"/>
                          <a:cs typeface="+mn-cs"/>
                        </a:rPr>
                        <a:t>Learn how to use new digital applications and work together online simultaneously</a:t>
                      </a:r>
                      <a:r>
                        <a:rPr lang="ru-RU" sz="1200" b="0" i="0" u="none" strike="noStrike" kern="1200" dirty="0">
                          <a:solidFill>
                            <a:schemeClr val="dk1"/>
                          </a:solidFill>
                          <a:effectLst/>
                          <a:latin typeface="Verdana" panose="020B0604030504040204" pitchFamily="34" charset="0"/>
                          <a:ea typeface="Verdana" panose="020B0604030504040204" pitchFamily="34" charset="0"/>
                          <a:cs typeface="+mn-cs"/>
                        </a:rPr>
                        <a:t>;</a:t>
                      </a:r>
                    </a:p>
                    <a:p>
                      <a:endParaRPr lang="bg-BG" sz="120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2972758016"/>
                  </a:ext>
                </a:extLst>
              </a:tr>
            </a:tbl>
          </a:graphicData>
        </a:graphic>
      </p:graphicFrame>
    </p:spTree>
    <p:extLst>
      <p:ext uri="{BB962C8B-B14F-4D97-AF65-F5344CB8AC3E}">
        <p14:creationId xmlns:p14="http://schemas.microsoft.com/office/powerpoint/2010/main" val="3439825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EE32275-FF8E-4C1D-9E96-BAA5B686A1F9}"/>
              </a:ext>
            </a:extLst>
          </p:cNvPr>
          <p:cNvSpPr txBox="1"/>
          <p:nvPr/>
        </p:nvSpPr>
        <p:spPr>
          <a:xfrm>
            <a:off x="590550" y="581025"/>
            <a:ext cx="8347157" cy="584775"/>
          </a:xfrm>
          <a:prstGeom prst="rect">
            <a:avLst/>
          </a:prstGeom>
          <a:noFill/>
        </p:spPr>
        <p:txBody>
          <a:bodyPr wrap="none" rtlCol="0">
            <a:spAutoFit/>
          </a:bodyPr>
          <a:lstStyle/>
          <a:p>
            <a:r>
              <a:rPr lang="en-US" sz="3200" dirty="0">
                <a:latin typeface="Verdana" panose="020B0604030504040204" pitchFamily="34" charset="0"/>
                <a:ea typeface="Verdana" panose="020B0604030504040204" pitchFamily="34" charset="0"/>
              </a:rPr>
              <a:t>PLANNING OF TEACHERS’ ACTIVITIES</a:t>
            </a:r>
            <a:endParaRPr lang="bg-BG" sz="3200" dirty="0">
              <a:latin typeface="Verdana" panose="020B060403050404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5D19773D-EC98-4FDD-BA73-C43598CB0354}"/>
              </a:ext>
            </a:extLst>
          </p:cNvPr>
          <p:cNvSpPr txBox="1"/>
          <p:nvPr/>
        </p:nvSpPr>
        <p:spPr>
          <a:xfrm>
            <a:off x="704849" y="1443841"/>
            <a:ext cx="11133189" cy="5632311"/>
          </a:xfrm>
          <a:prstGeom prst="rect">
            <a:avLst/>
          </a:prstGeom>
          <a:noFill/>
        </p:spPr>
        <p:txBody>
          <a:bodyPr wrap="square" rtlCol="0">
            <a:spAutoFit/>
          </a:bodyPr>
          <a:lstStyle/>
          <a:p>
            <a:pPr marL="285750" indent="-285750">
              <a:buFont typeface="Wingdings" panose="05000000000000000000" pitchFamily="2" charset="2"/>
              <a:buChar char="Ø"/>
            </a:pPr>
            <a:r>
              <a:rPr lang="en-US" dirty="0">
                <a:latin typeface="Verdana" panose="020B0604030504040204" pitchFamily="34" charset="0"/>
                <a:ea typeface="Verdana" panose="020B0604030504040204" pitchFamily="34" charset="0"/>
              </a:rPr>
              <a:t>CHOICE OF A TOPIC FOR THE PROJECT</a:t>
            </a:r>
            <a:endParaRPr lang="bg-BG" dirty="0">
              <a:latin typeface="Verdana" panose="020B0604030504040204" pitchFamily="34" charset="0"/>
              <a:ea typeface="Verdana" panose="020B0604030504040204" pitchFamily="34" charset="0"/>
            </a:endParaRPr>
          </a:p>
          <a:p>
            <a:pPr marL="285750" indent="-285750">
              <a:buFont typeface="Wingdings" panose="05000000000000000000" pitchFamily="2" charset="2"/>
              <a:buChar char="Ø"/>
            </a:pPr>
            <a:endParaRPr lang="bg-BG" dirty="0">
              <a:latin typeface="Verdana" panose="020B0604030504040204" pitchFamily="34" charset="0"/>
              <a:ea typeface="Verdana" panose="020B0604030504040204" pitchFamily="34" charset="0"/>
            </a:endParaRPr>
          </a:p>
          <a:p>
            <a:r>
              <a:rPr lang="en-US" sz="1200" dirty="0">
                <a:solidFill>
                  <a:schemeClr val="bg1"/>
                </a:solidFill>
                <a:latin typeface="Verdana" panose="020B0604030504040204" pitchFamily="34" charset="0"/>
                <a:ea typeface="Verdana" panose="020B0604030504040204" pitchFamily="34" charset="0"/>
              </a:rPr>
              <a:t>Based on the current learning content of all school subjects, their specificity and point of intersection and the topics’ global importance and students’ interest</a:t>
            </a:r>
            <a:endParaRPr lang="bg-BG" sz="1200" dirty="0">
              <a:solidFill>
                <a:schemeClr val="bg1"/>
              </a:solidFill>
              <a:latin typeface="Verdana" panose="020B0604030504040204" pitchFamily="34" charset="0"/>
              <a:ea typeface="Verdana" panose="020B0604030504040204" pitchFamily="34" charset="0"/>
            </a:endParaRPr>
          </a:p>
          <a:p>
            <a:endParaRPr lang="bg-BG" dirty="0">
              <a:latin typeface="Verdana" panose="020B0604030504040204" pitchFamily="34" charset="0"/>
              <a:ea typeface="Verdana" panose="020B0604030504040204" pitchFamily="34" charset="0"/>
            </a:endParaRPr>
          </a:p>
          <a:p>
            <a:pPr marL="285750" indent="-285750">
              <a:buFont typeface="Wingdings" panose="05000000000000000000" pitchFamily="2" charset="2"/>
              <a:buChar char="Ø"/>
            </a:pPr>
            <a:r>
              <a:rPr lang="en-US" dirty="0">
                <a:latin typeface="Verdana" panose="020B0604030504040204" pitchFamily="34" charset="0"/>
                <a:ea typeface="Verdana" panose="020B0604030504040204" pitchFamily="34" charset="0"/>
              </a:rPr>
              <a:t>CHOICE OF SUBTOPICS</a:t>
            </a:r>
          </a:p>
          <a:p>
            <a:endParaRPr lang="bg-BG" dirty="0">
              <a:latin typeface="Verdana" panose="020B0604030504040204" pitchFamily="34" charset="0"/>
              <a:ea typeface="Verdana" panose="020B0604030504040204" pitchFamily="34" charset="0"/>
            </a:endParaRPr>
          </a:p>
          <a:p>
            <a:r>
              <a:rPr lang="en-US" sz="1200" b="0" i="0" u="none" strike="noStrike" dirty="0">
                <a:solidFill>
                  <a:srgbClr val="000000"/>
                </a:solidFill>
                <a:effectLst/>
                <a:latin typeface="Verdana" panose="020B0604030504040204" pitchFamily="34" charset="0"/>
                <a:ea typeface="Verdana" panose="020B0604030504040204" pitchFamily="34" charset="0"/>
              </a:rPr>
              <a:t>Subtopics explore the main topic in a more detailed and comprehensive way</a:t>
            </a:r>
            <a:endParaRPr lang="ru-RU" sz="1200" b="0" i="0" u="none" strike="noStrike" dirty="0">
              <a:solidFill>
                <a:srgbClr val="000000"/>
              </a:solidFill>
              <a:effectLst/>
              <a:latin typeface="Verdana" panose="020B0604030504040204" pitchFamily="34" charset="0"/>
              <a:ea typeface="Verdana" panose="020B0604030504040204" pitchFamily="34" charset="0"/>
            </a:endParaRPr>
          </a:p>
          <a:p>
            <a:endParaRPr lang="ru-RU" sz="1800" b="0" i="0" u="none" strike="noStrike" dirty="0">
              <a:solidFill>
                <a:srgbClr val="000000"/>
              </a:solidFill>
              <a:effectLst/>
              <a:latin typeface="Verdana" panose="020B0604030504040204" pitchFamily="34" charset="0"/>
              <a:ea typeface="Verdana" panose="020B0604030504040204" pitchFamily="34" charset="0"/>
            </a:endParaRPr>
          </a:p>
          <a:p>
            <a:pPr marL="285750" indent="-285750">
              <a:buFont typeface="Wingdings" panose="05000000000000000000" pitchFamily="2" charset="2"/>
              <a:buChar char="Ø"/>
            </a:pPr>
            <a:r>
              <a:rPr lang="en-US" b="0" i="0" u="none" strike="noStrike" dirty="0">
                <a:effectLst/>
                <a:latin typeface="Verdana" panose="020B0604030504040204" pitchFamily="34" charset="0"/>
                <a:ea typeface="Verdana" panose="020B0604030504040204" pitchFamily="34" charset="0"/>
              </a:rPr>
              <a:t>LIST FOR STUDENTS OF </a:t>
            </a:r>
            <a:r>
              <a:rPr lang="en-US" dirty="0">
                <a:latin typeface="Verdana" panose="020B0604030504040204" pitchFamily="34" charset="0"/>
                <a:ea typeface="Verdana" panose="020B0604030504040204" pitchFamily="34" charset="0"/>
              </a:rPr>
              <a:t>CONTENT AND CRITERIA </a:t>
            </a:r>
            <a:endParaRPr lang="bg-BG" b="0" i="0" u="none" strike="noStrike" dirty="0">
              <a:effectLst/>
              <a:latin typeface="Verdana" panose="020B0604030504040204" pitchFamily="34" charset="0"/>
              <a:ea typeface="Verdana" panose="020B0604030504040204" pitchFamily="34" charset="0"/>
            </a:endParaRPr>
          </a:p>
          <a:p>
            <a:pPr marL="285750" indent="-285750">
              <a:buFont typeface="Wingdings" panose="05000000000000000000" pitchFamily="2" charset="2"/>
              <a:buChar char="Ø"/>
            </a:pPr>
            <a:endParaRPr lang="bg-BG" dirty="0">
              <a:latin typeface="Verdana" panose="020B0604030504040204" pitchFamily="34" charset="0"/>
              <a:ea typeface="Verdana" panose="020B0604030504040204" pitchFamily="34" charset="0"/>
            </a:endParaRPr>
          </a:p>
          <a:p>
            <a:r>
              <a:rPr lang="en-US" sz="1200" dirty="0">
                <a:solidFill>
                  <a:schemeClr val="bg1"/>
                </a:solidFill>
                <a:latin typeface="Verdana" panose="020B0604030504040204" pitchFamily="34" charset="0"/>
                <a:ea typeface="Verdana" panose="020B0604030504040204" pitchFamily="34" charset="0"/>
              </a:rPr>
              <a:t>A guide to what to include from the learning content and self-evaluation card for each member of a team</a:t>
            </a:r>
            <a:endParaRPr lang="bg-BG" sz="1200" dirty="0">
              <a:solidFill>
                <a:schemeClr val="bg1"/>
              </a:solidFill>
              <a:latin typeface="Verdana" panose="020B0604030504040204" pitchFamily="34" charset="0"/>
              <a:ea typeface="Verdana" panose="020B0604030504040204" pitchFamily="34" charset="0"/>
            </a:endParaRPr>
          </a:p>
          <a:p>
            <a:endParaRPr lang="bg-BG" dirty="0">
              <a:latin typeface="Verdana" panose="020B0604030504040204" pitchFamily="34" charset="0"/>
              <a:ea typeface="Verdana" panose="020B0604030504040204" pitchFamily="34" charset="0"/>
            </a:endParaRPr>
          </a:p>
          <a:p>
            <a:pPr marL="285750" indent="-285750">
              <a:buFont typeface="Wingdings" panose="05000000000000000000" pitchFamily="2" charset="2"/>
              <a:buChar char="Ø"/>
            </a:pPr>
            <a:r>
              <a:rPr lang="en-US" dirty="0">
                <a:latin typeface="Verdana" panose="020B0604030504040204" pitchFamily="34" charset="0"/>
                <a:ea typeface="Verdana" panose="020B0604030504040204" pitchFamily="34" charset="0"/>
              </a:rPr>
              <a:t>GROUPING STUDENTS IN TEAMS</a:t>
            </a:r>
            <a:endParaRPr lang="ru-RU" dirty="0">
              <a:latin typeface="Verdana" panose="020B0604030504040204" pitchFamily="34" charset="0"/>
              <a:ea typeface="Verdana" panose="020B0604030504040204" pitchFamily="34" charset="0"/>
            </a:endParaRPr>
          </a:p>
          <a:p>
            <a:endParaRPr lang="ru-RU" dirty="0">
              <a:latin typeface="Verdana" panose="020B0604030504040204" pitchFamily="34" charset="0"/>
              <a:ea typeface="Verdana" panose="020B0604030504040204" pitchFamily="34" charset="0"/>
            </a:endParaRPr>
          </a:p>
          <a:p>
            <a:r>
              <a:rPr lang="en-US" sz="1200" dirty="0">
                <a:solidFill>
                  <a:schemeClr val="bg1"/>
                </a:solidFill>
                <a:latin typeface="Verdana" panose="020B0604030504040204" pitchFamily="34" charset="0"/>
                <a:ea typeface="Verdana" panose="020B0604030504040204" pitchFamily="34" charset="0"/>
              </a:rPr>
              <a:t>Dividing 27 students in 5 teams and assigning a subtopic</a:t>
            </a:r>
            <a:r>
              <a:rPr lang="bg-BG" sz="1200" dirty="0">
                <a:solidFill>
                  <a:schemeClr val="bg1"/>
                </a:solidFill>
                <a:latin typeface="Verdana" panose="020B0604030504040204" pitchFamily="34" charset="0"/>
                <a:ea typeface="Verdana" panose="020B0604030504040204" pitchFamily="34" charset="0"/>
              </a:rPr>
              <a:t> </a:t>
            </a:r>
            <a:r>
              <a:rPr lang="en-US" sz="1200" dirty="0">
                <a:solidFill>
                  <a:schemeClr val="bg1"/>
                </a:solidFill>
                <a:latin typeface="Verdana" panose="020B0604030504040204" pitchFamily="34" charset="0"/>
                <a:ea typeface="Verdana" panose="020B0604030504040204" pitchFamily="34" charset="0"/>
              </a:rPr>
              <a:t>to each team</a:t>
            </a:r>
            <a:endParaRPr lang="ru-RU" sz="1200" dirty="0">
              <a:solidFill>
                <a:schemeClr val="bg1"/>
              </a:solidFill>
              <a:latin typeface="Verdana" panose="020B0604030504040204" pitchFamily="34" charset="0"/>
              <a:ea typeface="Verdana" panose="020B0604030504040204" pitchFamily="34" charset="0"/>
            </a:endParaRPr>
          </a:p>
          <a:p>
            <a:endParaRPr lang="ru-RU" sz="1200" dirty="0">
              <a:solidFill>
                <a:schemeClr val="bg1"/>
              </a:solidFill>
              <a:latin typeface="Verdana" panose="020B0604030504040204" pitchFamily="34" charset="0"/>
              <a:ea typeface="Verdana" panose="020B0604030504040204" pitchFamily="34" charset="0"/>
            </a:endParaRPr>
          </a:p>
          <a:p>
            <a:pPr marL="285750" indent="-285750">
              <a:buFont typeface="Wingdings" panose="05000000000000000000" pitchFamily="2" charset="2"/>
              <a:buChar char="Ø"/>
            </a:pPr>
            <a:r>
              <a:rPr lang="en-US" dirty="0">
                <a:latin typeface="Verdana" panose="020B0604030504040204" pitchFamily="34" charset="0"/>
                <a:ea typeface="Verdana" panose="020B0604030504040204" pitchFamily="34" charset="0"/>
              </a:rPr>
              <a:t>PROJECT INTRODUCTION WORKSHOP</a:t>
            </a:r>
            <a:endParaRPr lang="bg-BG" dirty="0">
              <a:latin typeface="Verdana" panose="020B0604030504040204" pitchFamily="34" charset="0"/>
              <a:ea typeface="Verdana" panose="020B0604030504040204" pitchFamily="34" charset="0"/>
            </a:endParaRPr>
          </a:p>
          <a:p>
            <a:pPr marL="285750" indent="-285750">
              <a:buFont typeface="Wingdings" panose="05000000000000000000" pitchFamily="2" charset="2"/>
              <a:buChar char="Ø"/>
            </a:pPr>
            <a:endParaRPr lang="bg-BG" dirty="0">
              <a:latin typeface="Verdana" panose="020B0604030504040204" pitchFamily="34" charset="0"/>
              <a:ea typeface="Verdana" panose="020B0604030504040204" pitchFamily="34" charset="0"/>
            </a:endParaRPr>
          </a:p>
          <a:p>
            <a:r>
              <a:rPr lang="en-US" sz="1200" dirty="0">
                <a:solidFill>
                  <a:schemeClr val="bg1"/>
                </a:solidFill>
                <a:latin typeface="Verdana" panose="020B0604030504040204" pitchFamily="34" charset="0"/>
                <a:ea typeface="Verdana" panose="020B0604030504040204" pitchFamily="34" charset="0"/>
              </a:rPr>
              <a:t>Introducing the project and topics to the class, assigning teams, providing guidelines and criteria for successful results.</a:t>
            </a:r>
            <a:endParaRPr lang="ru-RU" sz="1200" dirty="0">
              <a:solidFill>
                <a:schemeClr val="bg1"/>
              </a:solidFill>
              <a:latin typeface="Verdana" panose="020B0604030504040204" pitchFamily="34" charset="0"/>
              <a:ea typeface="Verdana" panose="020B0604030504040204" pitchFamily="34" charset="0"/>
            </a:endParaRPr>
          </a:p>
          <a:p>
            <a:endParaRPr lang="ru-RU" sz="1200" dirty="0">
              <a:solidFill>
                <a:schemeClr val="bg1"/>
              </a:solidFill>
              <a:latin typeface="Verdana" panose="020B0604030504040204" pitchFamily="34" charset="0"/>
              <a:ea typeface="Verdana" panose="020B0604030504040204" pitchFamily="34" charset="0"/>
            </a:endParaRPr>
          </a:p>
          <a:p>
            <a:endParaRPr lang="bg-BG"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1688314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6EE498-8BA9-41D9-B0E4-AF8933D09FE0}"/>
              </a:ext>
            </a:extLst>
          </p:cNvPr>
          <p:cNvSpPr txBox="1"/>
          <p:nvPr/>
        </p:nvSpPr>
        <p:spPr>
          <a:xfrm>
            <a:off x="432620" y="524429"/>
            <a:ext cx="11353801" cy="830997"/>
          </a:xfrm>
          <a:prstGeom prst="rect">
            <a:avLst/>
          </a:prstGeom>
          <a:noFill/>
        </p:spPr>
        <p:txBody>
          <a:bodyPr wrap="square" rtlCol="0">
            <a:spAutoFit/>
          </a:bodyPr>
          <a:lstStyle/>
          <a:p>
            <a:r>
              <a:rPr lang="en-US" sz="4800" dirty="0">
                <a:solidFill>
                  <a:schemeClr val="tx1"/>
                </a:solidFill>
                <a:latin typeface="Verdana" panose="020B0604030504040204" pitchFamily="34" charset="0"/>
                <a:ea typeface="Verdana" panose="020B0604030504040204" pitchFamily="34" charset="0"/>
              </a:rPr>
              <a:t>PROJECT </a:t>
            </a:r>
            <a:r>
              <a:rPr lang="bg-BG" sz="4800" dirty="0">
                <a:solidFill>
                  <a:schemeClr val="tx1"/>
                </a:solidFill>
                <a:latin typeface="Verdana" panose="020B0604030504040204" pitchFamily="34" charset="0"/>
                <a:ea typeface="Verdana" panose="020B0604030504040204" pitchFamily="34" charset="0"/>
              </a:rPr>
              <a:t> </a:t>
            </a:r>
            <a:r>
              <a:rPr lang="en-US" sz="4800" dirty="0">
                <a:solidFill>
                  <a:schemeClr val="tx1"/>
                </a:solidFill>
                <a:latin typeface="Verdana" panose="020B0604030504040204" pitchFamily="34" charset="0"/>
                <a:ea typeface="Verdana" panose="020B0604030504040204" pitchFamily="34" charset="0"/>
              </a:rPr>
              <a:t>“Energy in science”</a:t>
            </a:r>
            <a:endParaRPr lang="bg-BG" sz="4800" dirty="0">
              <a:latin typeface="Verdana" panose="020B060403050404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D03B22FB-35CE-4DF6-AD11-93FA6FBA4C5C}"/>
              </a:ext>
            </a:extLst>
          </p:cNvPr>
          <p:cNvSpPr txBox="1"/>
          <p:nvPr/>
        </p:nvSpPr>
        <p:spPr>
          <a:xfrm>
            <a:off x="426781" y="2795982"/>
            <a:ext cx="1640642" cy="369332"/>
          </a:xfrm>
          <a:prstGeom prst="rect">
            <a:avLst/>
          </a:prstGeom>
          <a:noFill/>
        </p:spPr>
        <p:txBody>
          <a:bodyPr wrap="none" rtlCol="0">
            <a:spAutoFit/>
          </a:bodyPr>
          <a:lstStyle/>
          <a:p>
            <a:r>
              <a:rPr lang="en-US" dirty="0">
                <a:latin typeface="Verdana" panose="020B0604030504040204" pitchFamily="34" charset="0"/>
                <a:ea typeface="Verdana" panose="020B0604030504040204" pitchFamily="34" charset="0"/>
              </a:rPr>
              <a:t>SUBTOPICS</a:t>
            </a:r>
            <a:r>
              <a:rPr lang="bg-BG" dirty="0">
                <a:latin typeface="Verdana" panose="020B0604030504040204" pitchFamily="34" charset="0"/>
                <a:ea typeface="Verdana" panose="020B0604030504040204" pitchFamily="34" charset="0"/>
              </a:rPr>
              <a:t>:</a:t>
            </a:r>
            <a:endParaRPr lang="bg-BG" dirty="0">
              <a:solidFill>
                <a:schemeClr val="bg1"/>
              </a:solidFill>
              <a:latin typeface="Verdana" panose="020B0604030504040204" pitchFamily="34" charset="0"/>
              <a:ea typeface="Verdana" panose="020B0604030504040204" pitchFamily="34" charset="0"/>
            </a:endParaRPr>
          </a:p>
        </p:txBody>
      </p:sp>
      <p:sp>
        <p:nvSpPr>
          <p:cNvPr id="5" name="TextBox 4">
            <a:extLst>
              <a:ext uri="{FF2B5EF4-FFF2-40B4-BE49-F238E27FC236}">
                <a16:creationId xmlns:a16="http://schemas.microsoft.com/office/drawing/2014/main" id="{98C30EA5-BF14-4DAD-AF68-3B66B4C1AC32}"/>
              </a:ext>
            </a:extLst>
          </p:cNvPr>
          <p:cNvSpPr txBox="1"/>
          <p:nvPr/>
        </p:nvSpPr>
        <p:spPr>
          <a:xfrm>
            <a:off x="899025" y="3214009"/>
            <a:ext cx="11227823" cy="3447098"/>
          </a:xfrm>
          <a:prstGeom prst="rect">
            <a:avLst/>
          </a:prstGeom>
          <a:noFill/>
        </p:spPr>
        <p:txBody>
          <a:bodyPr wrap="square" rtlCol="0">
            <a:spAutoFit/>
          </a:bodyPr>
          <a:lstStyle/>
          <a:p>
            <a:pPr marL="285750" indent="-285750" algn="just">
              <a:lnSpc>
                <a:spcPct val="200000"/>
              </a:lnSpc>
              <a:buFont typeface="Wingdings" panose="05000000000000000000" pitchFamily="2" charset="2"/>
              <a:buChar char="Ø"/>
            </a:pPr>
            <a:r>
              <a:rPr lang="en-US" sz="2000" b="1" dirty="0">
                <a:solidFill>
                  <a:schemeClr val="bg1"/>
                </a:solidFill>
                <a:latin typeface="Verdana" panose="020B0604030504040204" pitchFamily="34" charset="0"/>
                <a:ea typeface="Verdana" panose="020B0604030504040204" pitchFamily="34" charset="0"/>
              </a:rPr>
              <a:t>Internal combustion engines, electric cars and the future</a:t>
            </a:r>
            <a:endParaRPr lang="en-US" sz="2000" b="1" i="0" u="none" strike="noStrike" dirty="0">
              <a:solidFill>
                <a:schemeClr val="bg1"/>
              </a:solidFill>
              <a:effectLst/>
              <a:latin typeface="Verdana" panose="020B0604030504040204" pitchFamily="34" charset="0"/>
              <a:ea typeface="Verdana" panose="020B0604030504040204" pitchFamily="34" charset="0"/>
            </a:endParaRPr>
          </a:p>
          <a:p>
            <a:pPr marL="285750" indent="-285750" algn="just" rtl="0">
              <a:lnSpc>
                <a:spcPct val="200000"/>
              </a:lnSpc>
              <a:spcBef>
                <a:spcPts val="0"/>
              </a:spcBef>
              <a:spcAft>
                <a:spcPts val="0"/>
              </a:spcAft>
              <a:buFont typeface="Wingdings" panose="05000000000000000000" pitchFamily="2" charset="2"/>
              <a:buChar char="Ø"/>
            </a:pPr>
            <a:r>
              <a:rPr lang="en-US" sz="2000" b="1" dirty="0">
                <a:solidFill>
                  <a:schemeClr val="bg1"/>
                </a:solidFill>
                <a:latin typeface="Verdana" panose="020B0604030504040204" pitchFamily="34" charset="0"/>
                <a:ea typeface="Verdana" panose="020B0604030504040204" pitchFamily="34" charset="0"/>
              </a:rPr>
              <a:t>Renewable sources of</a:t>
            </a:r>
            <a:r>
              <a:rPr lang="en-US" sz="2000" b="1" i="0" u="none" strike="noStrike" dirty="0">
                <a:solidFill>
                  <a:schemeClr val="bg1"/>
                </a:solidFill>
                <a:effectLst/>
                <a:latin typeface="Verdana" panose="020B0604030504040204" pitchFamily="34" charset="0"/>
                <a:ea typeface="Verdana" panose="020B0604030504040204" pitchFamily="34" charset="0"/>
              </a:rPr>
              <a:t> energy  - advantages and disadvantages</a:t>
            </a:r>
          </a:p>
          <a:p>
            <a:pPr marL="285750" indent="-285750" algn="just" rtl="0">
              <a:lnSpc>
                <a:spcPct val="200000"/>
              </a:lnSpc>
              <a:spcBef>
                <a:spcPts val="0"/>
              </a:spcBef>
              <a:spcAft>
                <a:spcPts val="0"/>
              </a:spcAft>
              <a:buFont typeface="Wingdings" panose="05000000000000000000" pitchFamily="2" charset="2"/>
              <a:buChar char="Ø"/>
            </a:pPr>
            <a:r>
              <a:rPr lang="en-US" sz="2000" b="1" i="0" u="none" strike="noStrike" dirty="0">
                <a:solidFill>
                  <a:schemeClr val="bg1"/>
                </a:solidFill>
                <a:effectLst/>
                <a:latin typeface="Verdana" panose="020B0604030504040204" pitchFamily="34" charset="0"/>
                <a:ea typeface="Verdana" panose="020B0604030504040204" pitchFamily="34" charset="0"/>
              </a:rPr>
              <a:t>Thermal pollution and environmental protection</a:t>
            </a:r>
          </a:p>
          <a:p>
            <a:pPr marL="285750" indent="-285750" algn="just" rtl="0">
              <a:lnSpc>
                <a:spcPct val="200000"/>
              </a:lnSpc>
              <a:spcBef>
                <a:spcPts val="0"/>
              </a:spcBef>
              <a:spcAft>
                <a:spcPts val="0"/>
              </a:spcAft>
              <a:buFont typeface="Wingdings" panose="05000000000000000000" pitchFamily="2" charset="2"/>
              <a:buChar char="Ø"/>
            </a:pPr>
            <a:r>
              <a:rPr lang="en-US" sz="2000" b="1" i="0" u="none" strike="noStrike" dirty="0">
                <a:solidFill>
                  <a:schemeClr val="bg1"/>
                </a:solidFill>
                <a:effectLst/>
                <a:latin typeface="Verdana" panose="020B0604030504040204" pitchFamily="34" charset="0"/>
                <a:ea typeface="Verdana" panose="020B0604030504040204" pitchFamily="34" charset="0"/>
              </a:rPr>
              <a:t>Modern renewable energy sources and environmental protection</a:t>
            </a:r>
          </a:p>
          <a:p>
            <a:pPr marL="285750" indent="-285750" algn="just" rtl="0">
              <a:lnSpc>
                <a:spcPct val="200000"/>
              </a:lnSpc>
              <a:spcBef>
                <a:spcPts val="0"/>
              </a:spcBef>
              <a:spcAft>
                <a:spcPts val="0"/>
              </a:spcAft>
              <a:buFont typeface="Wingdings" panose="05000000000000000000" pitchFamily="2" charset="2"/>
              <a:buChar char="Ø"/>
            </a:pPr>
            <a:r>
              <a:rPr lang="en-US" sz="2000" b="1" i="0" u="none" strike="noStrike" dirty="0">
                <a:solidFill>
                  <a:schemeClr val="bg1"/>
                </a:solidFill>
                <a:effectLst/>
                <a:latin typeface="Verdana" panose="020B0604030504040204" pitchFamily="34" charset="0"/>
                <a:ea typeface="Verdana" panose="020B0604030504040204" pitchFamily="34" charset="0"/>
              </a:rPr>
              <a:t>Photovoltaics</a:t>
            </a:r>
            <a:r>
              <a:rPr lang="bg-BG" sz="2000" b="1" i="0" u="none" strike="noStrike" dirty="0">
                <a:solidFill>
                  <a:schemeClr val="bg1"/>
                </a:solidFill>
                <a:effectLst/>
                <a:latin typeface="Verdana" panose="020B0604030504040204" pitchFamily="34" charset="0"/>
                <a:ea typeface="Verdana" panose="020B0604030504040204" pitchFamily="34" charset="0"/>
              </a:rPr>
              <a:t> (</a:t>
            </a:r>
            <a:r>
              <a:rPr lang="en-US" sz="2000" b="1" i="0" u="none" strike="noStrike" dirty="0">
                <a:solidFill>
                  <a:schemeClr val="bg1"/>
                </a:solidFill>
                <a:effectLst/>
                <a:latin typeface="Verdana" panose="020B0604030504040204" pitchFamily="34" charset="0"/>
                <a:ea typeface="Verdana" panose="020B0604030504040204" pitchFamily="34" charset="0"/>
              </a:rPr>
              <a:t>solar energy</a:t>
            </a:r>
            <a:r>
              <a:rPr lang="bg-BG" sz="2000" b="1" i="0" u="none" strike="noStrike" dirty="0">
                <a:solidFill>
                  <a:schemeClr val="bg1"/>
                </a:solidFill>
                <a:effectLst/>
                <a:latin typeface="Verdana" panose="020B0604030504040204" pitchFamily="34" charset="0"/>
                <a:ea typeface="Verdana" panose="020B0604030504040204" pitchFamily="34" charset="0"/>
              </a:rPr>
              <a:t>)</a:t>
            </a:r>
            <a:endParaRPr lang="bg-BG" sz="2000" b="0" dirty="0">
              <a:solidFill>
                <a:schemeClr val="bg1"/>
              </a:solidFill>
              <a:effectLst/>
              <a:latin typeface="Verdana" panose="020B0604030504040204" pitchFamily="34" charset="0"/>
              <a:ea typeface="Verdana" panose="020B0604030504040204" pitchFamily="34" charset="0"/>
            </a:endParaRPr>
          </a:p>
          <a:p>
            <a:pPr algn="just"/>
            <a:endParaRPr lang="bg-BG" dirty="0">
              <a:latin typeface="Verdana" panose="020B0604030504040204" pitchFamily="34" charset="0"/>
              <a:ea typeface="Verdana" panose="020B0604030504040204" pitchFamily="34" charset="0"/>
            </a:endParaRPr>
          </a:p>
        </p:txBody>
      </p:sp>
      <p:sp>
        <p:nvSpPr>
          <p:cNvPr id="7" name="TextBox 6">
            <a:extLst>
              <a:ext uri="{FF2B5EF4-FFF2-40B4-BE49-F238E27FC236}">
                <a16:creationId xmlns:a16="http://schemas.microsoft.com/office/drawing/2014/main" id="{61BC8B61-C61F-4F1F-81B6-7EDBD8BB04D4}"/>
              </a:ext>
            </a:extLst>
          </p:cNvPr>
          <p:cNvSpPr txBox="1"/>
          <p:nvPr/>
        </p:nvSpPr>
        <p:spPr>
          <a:xfrm>
            <a:off x="426780" y="1623232"/>
            <a:ext cx="3014509"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rPr>
              <a:t>PROJECT LANGUAGE</a:t>
            </a:r>
            <a:r>
              <a:rPr lang="bg-BG" dirty="0">
                <a:latin typeface="Verdana" panose="020B0604030504040204" pitchFamily="34" charset="0"/>
                <a:ea typeface="Verdana" panose="020B0604030504040204" pitchFamily="34" charset="0"/>
              </a:rPr>
              <a:t>:</a:t>
            </a:r>
            <a:endParaRPr lang="bg-BG" dirty="0">
              <a:solidFill>
                <a:schemeClr val="bg1"/>
              </a:solidFill>
              <a:latin typeface="Verdana" panose="020B0604030504040204" pitchFamily="34" charset="0"/>
              <a:ea typeface="Verdana" panose="020B0604030504040204" pitchFamily="34" charset="0"/>
            </a:endParaRPr>
          </a:p>
        </p:txBody>
      </p:sp>
      <p:sp>
        <p:nvSpPr>
          <p:cNvPr id="8" name="TextBox 7">
            <a:extLst>
              <a:ext uri="{FF2B5EF4-FFF2-40B4-BE49-F238E27FC236}">
                <a16:creationId xmlns:a16="http://schemas.microsoft.com/office/drawing/2014/main" id="{1209307B-C14B-4575-AB66-D111559F96C0}"/>
              </a:ext>
            </a:extLst>
          </p:cNvPr>
          <p:cNvSpPr txBox="1"/>
          <p:nvPr/>
        </p:nvSpPr>
        <p:spPr>
          <a:xfrm>
            <a:off x="983226" y="2060315"/>
            <a:ext cx="4503174" cy="400110"/>
          </a:xfrm>
          <a:prstGeom prst="rect">
            <a:avLst/>
          </a:prstGeom>
          <a:noFill/>
        </p:spPr>
        <p:txBody>
          <a:bodyPr wrap="square" rtlCol="0">
            <a:spAutoFit/>
          </a:bodyPr>
          <a:lstStyle/>
          <a:p>
            <a:pPr marL="171450" indent="-171450">
              <a:buFont typeface="Wingdings" panose="05000000000000000000" pitchFamily="2" charset="2"/>
              <a:buChar char="Ø"/>
            </a:pPr>
            <a:r>
              <a:rPr lang="en-US" sz="2000" b="1" dirty="0">
                <a:solidFill>
                  <a:schemeClr val="bg1"/>
                </a:solidFill>
                <a:latin typeface="Verdana" panose="020B0604030504040204" pitchFamily="34" charset="0"/>
                <a:ea typeface="Verdana" panose="020B0604030504040204" pitchFamily="34" charset="0"/>
              </a:rPr>
              <a:t>English</a:t>
            </a:r>
            <a:endParaRPr lang="bg-BG" sz="20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9418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891960B-30B5-47C8-BD7E-8E348D0C9936}"/>
              </a:ext>
            </a:extLst>
          </p:cNvPr>
          <p:cNvSpPr txBox="1"/>
          <p:nvPr/>
        </p:nvSpPr>
        <p:spPr>
          <a:xfrm>
            <a:off x="322975" y="267718"/>
            <a:ext cx="10867104" cy="830997"/>
          </a:xfrm>
          <a:prstGeom prst="rect">
            <a:avLst/>
          </a:prstGeom>
          <a:noFill/>
        </p:spPr>
        <p:txBody>
          <a:bodyPr wrap="square">
            <a:spAutoFit/>
          </a:bodyPr>
          <a:lstStyle/>
          <a:p>
            <a:r>
              <a:rPr lang="en-US" sz="4800" dirty="0">
                <a:latin typeface="Verdana" panose="020B0604030504040204" pitchFamily="34" charset="0"/>
                <a:ea typeface="Verdana" panose="020B0604030504040204" pitchFamily="34" charset="0"/>
              </a:rPr>
              <a:t>LEARNING CONTENT</a:t>
            </a:r>
            <a:endParaRPr lang="bg-BG" sz="4800" dirty="0">
              <a:latin typeface="Verdana" panose="020B060403050404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A12F317C-074C-4EB3-9775-DC97A3447426}"/>
              </a:ext>
            </a:extLst>
          </p:cNvPr>
          <p:cNvSpPr txBox="1"/>
          <p:nvPr/>
        </p:nvSpPr>
        <p:spPr>
          <a:xfrm>
            <a:off x="8770729" y="2073375"/>
            <a:ext cx="2419350" cy="307777"/>
          </a:xfrm>
          <a:prstGeom prst="rect">
            <a:avLst/>
          </a:prstGeom>
          <a:noFill/>
        </p:spPr>
        <p:txBody>
          <a:bodyPr wrap="square" rtlCol="0">
            <a:spAutoFit/>
          </a:bodyPr>
          <a:lstStyle/>
          <a:p>
            <a:r>
              <a:rPr lang="en-US" sz="1400" b="1" i="0" u="none" strike="noStrike" dirty="0">
                <a:solidFill>
                  <a:srgbClr val="000000"/>
                </a:solidFill>
                <a:effectLst/>
                <a:latin typeface="Verdana" panose="020B0604030504040204" pitchFamily="34" charset="0"/>
                <a:ea typeface="Verdana" panose="020B0604030504040204" pitchFamily="34" charset="0"/>
              </a:rPr>
              <a:t>GEOGRAPHY</a:t>
            </a:r>
            <a:endParaRPr lang="bg-BG" sz="1400" b="1" dirty="0">
              <a:latin typeface="Verdana" panose="020B0604030504040204" pitchFamily="34" charset="0"/>
              <a:ea typeface="Verdana" panose="020B0604030504040204" pitchFamily="34" charset="0"/>
            </a:endParaRPr>
          </a:p>
        </p:txBody>
      </p:sp>
      <p:sp>
        <p:nvSpPr>
          <p:cNvPr id="5" name="TextBox 4">
            <a:extLst>
              <a:ext uri="{FF2B5EF4-FFF2-40B4-BE49-F238E27FC236}">
                <a16:creationId xmlns:a16="http://schemas.microsoft.com/office/drawing/2014/main" id="{18DBC124-4F96-4A9C-966E-84F80358D75F}"/>
              </a:ext>
            </a:extLst>
          </p:cNvPr>
          <p:cNvSpPr txBox="1"/>
          <p:nvPr/>
        </p:nvSpPr>
        <p:spPr>
          <a:xfrm>
            <a:off x="8680009" y="2589641"/>
            <a:ext cx="3135729" cy="3656001"/>
          </a:xfrm>
          <a:prstGeom prst="rect">
            <a:avLst/>
          </a:prstGeom>
          <a:solidFill>
            <a:srgbClr val="92D050"/>
          </a:solidFill>
        </p:spPr>
        <p:txBody>
          <a:bodyPr wrap="square" rtlCol="0">
            <a:spAutoFit/>
          </a:bodyPr>
          <a:lstStyle/>
          <a:p>
            <a:pPr rtl="0" fontAlgn="base">
              <a:lnSpc>
                <a:spcPct val="150000"/>
              </a:lnSpc>
              <a:spcBef>
                <a:spcPts val="0"/>
              </a:spcBef>
              <a:spcAft>
                <a:spcPts val="0"/>
              </a:spcAft>
              <a:buFont typeface="+mj-lt"/>
              <a:buAutoNum type="arabicPeriod"/>
            </a:pPr>
            <a:r>
              <a:rPr lang="en-US" sz="1200" b="0" i="0" u="none" strike="noStrike" dirty="0">
                <a:solidFill>
                  <a:srgbClr val="000000"/>
                </a:solidFill>
                <a:effectLst/>
                <a:latin typeface="Verdana" panose="020B0604030504040204" pitchFamily="34" charset="0"/>
                <a:ea typeface="Verdana" panose="020B0604030504040204" pitchFamily="34" charset="0"/>
              </a:rPr>
              <a:t>Energy sources</a:t>
            </a:r>
            <a:r>
              <a:rPr lang="ru-RU" sz="1200" b="0" i="0" u="none" strike="noStrike" dirty="0">
                <a:solidFill>
                  <a:srgbClr val="000000"/>
                </a:solidFill>
                <a:effectLst/>
                <a:latin typeface="Verdana" panose="020B0604030504040204" pitchFamily="34" charset="0"/>
                <a:ea typeface="Verdana" panose="020B0604030504040204" pitchFamily="34" charset="0"/>
              </a:rPr>
              <a:t>:</a:t>
            </a:r>
          </a:p>
          <a:p>
            <a:pPr fontAlgn="base">
              <a:lnSpc>
                <a:spcPct val="150000"/>
              </a:lnSpc>
            </a:pPr>
            <a:r>
              <a:rPr lang="ru-RU" sz="1200" b="0" i="0" u="none" strike="noStrike" dirty="0">
                <a:solidFill>
                  <a:srgbClr val="000000"/>
                </a:solidFill>
                <a:effectLst/>
                <a:latin typeface="Verdana" panose="020B0604030504040204" pitchFamily="34" charset="0"/>
                <a:ea typeface="Verdana" panose="020B0604030504040204" pitchFamily="34" charset="0"/>
              </a:rPr>
              <a:t>а) </a:t>
            </a:r>
            <a:r>
              <a:rPr lang="en-US" sz="1200" b="0" i="0" u="none" strike="noStrike" dirty="0">
                <a:solidFill>
                  <a:srgbClr val="000000"/>
                </a:solidFill>
                <a:effectLst/>
                <a:latin typeface="Verdana" panose="020B0604030504040204" pitchFamily="34" charset="0"/>
                <a:ea typeface="Verdana" panose="020B0604030504040204" pitchFamily="34" charset="0"/>
              </a:rPr>
              <a:t>conventional</a:t>
            </a:r>
            <a:r>
              <a:rPr lang="ru-RU" sz="1200" b="0" i="0" u="none" strike="noStrike" dirty="0">
                <a:solidFill>
                  <a:srgbClr val="000000"/>
                </a:solidFill>
                <a:effectLst/>
                <a:latin typeface="Verdana" panose="020B0604030504040204" pitchFamily="34" charset="0"/>
                <a:ea typeface="Verdana" panose="020B0604030504040204" pitchFamily="34" charset="0"/>
              </a:rPr>
              <a:t> (</a:t>
            </a:r>
            <a:r>
              <a:rPr lang="en-US" sz="1200" b="0" i="0" u="none" strike="noStrike" dirty="0">
                <a:solidFill>
                  <a:srgbClr val="000000"/>
                </a:solidFill>
                <a:effectLst/>
                <a:latin typeface="Verdana" panose="020B0604030504040204" pitchFamily="34" charset="0"/>
                <a:ea typeface="Verdana" panose="020B0604030504040204" pitchFamily="34" charset="0"/>
              </a:rPr>
              <a:t>generation and distribution</a:t>
            </a:r>
            <a:r>
              <a:rPr lang="ru-RU" sz="1200" b="0" i="0" u="none" strike="noStrike" dirty="0">
                <a:solidFill>
                  <a:srgbClr val="000000"/>
                </a:solidFill>
                <a:effectLst/>
                <a:latin typeface="Verdana" panose="020B0604030504040204" pitchFamily="34" charset="0"/>
                <a:ea typeface="Verdana" panose="020B0604030504040204" pitchFamily="34" charset="0"/>
              </a:rPr>
              <a:t>)</a:t>
            </a:r>
          </a:p>
          <a:p>
            <a:pPr marL="265113" indent="-265113" algn="just" rtl="0" fontAlgn="base">
              <a:lnSpc>
                <a:spcPct val="150000"/>
              </a:lnSpc>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Fossil fuels</a:t>
            </a:r>
            <a:endParaRPr lang="ru-RU" sz="1200" b="0" i="0" u="none" strike="noStrike" dirty="0">
              <a:solidFill>
                <a:srgbClr val="000000"/>
              </a:solidFill>
              <a:effectLst/>
              <a:latin typeface="Verdana" panose="020B0604030504040204" pitchFamily="34" charset="0"/>
              <a:ea typeface="Verdana" panose="020B0604030504040204" pitchFamily="34" charset="0"/>
            </a:endParaRPr>
          </a:p>
          <a:p>
            <a:pPr marL="265113" indent="-265113" algn="just" rtl="0" fontAlgn="base">
              <a:lnSpc>
                <a:spcPct val="150000"/>
              </a:lnSpc>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Mineral fuels</a:t>
            </a:r>
          </a:p>
          <a:p>
            <a:pPr algn="just" rtl="0" fontAlgn="base">
              <a:lnSpc>
                <a:spcPct val="150000"/>
              </a:lnSpc>
              <a:spcBef>
                <a:spcPts val="0"/>
              </a:spcBef>
              <a:spcAft>
                <a:spcPts val="0"/>
              </a:spcAft>
            </a:pPr>
            <a:r>
              <a:rPr lang="en-US" sz="1200" dirty="0">
                <a:solidFill>
                  <a:srgbClr val="000000"/>
                </a:solidFill>
                <a:latin typeface="Verdana" panose="020B0604030504040204" pitchFamily="34" charset="0"/>
                <a:ea typeface="Verdana" panose="020B0604030504040204" pitchFamily="34" charset="0"/>
              </a:rPr>
              <a:t>b</a:t>
            </a:r>
            <a:r>
              <a:rPr lang="ru-RU" sz="1200" b="0" i="0" u="none" strike="noStrike" dirty="0">
                <a:solidFill>
                  <a:srgbClr val="000000"/>
                </a:solidFill>
                <a:effectLst/>
                <a:latin typeface="Verdana" panose="020B0604030504040204" pitchFamily="34" charset="0"/>
                <a:ea typeface="Verdana" panose="020B0604030504040204" pitchFamily="34" charset="0"/>
              </a:rPr>
              <a:t>) </a:t>
            </a:r>
            <a:r>
              <a:rPr lang="en-US" sz="1200" b="0" i="0" u="none" strike="noStrike" dirty="0">
                <a:solidFill>
                  <a:srgbClr val="000000"/>
                </a:solidFill>
                <a:effectLst/>
                <a:latin typeface="Verdana" panose="020B0604030504040204" pitchFamily="34" charset="0"/>
                <a:ea typeface="Verdana" panose="020B0604030504040204" pitchFamily="34" charset="0"/>
              </a:rPr>
              <a:t>alternative</a:t>
            </a:r>
            <a:r>
              <a:rPr lang="ru-RU" sz="1200" b="0" i="0" u="none" strike="noStrike" dirty="0">
                <a:solidFill>
                  <a:srgbClr val="000000"/>
                </a:solidFill>
                <a:effectLst/>
                <a:latin typeface="Verdana" panose="020B0604030504040204" pitchFamily="34" charset="0"/>
                <a:ea typeface="Verdana" panose="020B0604030504040204" pitchFamily="34" charset="0"/>
              </a:rPr>
              <a:t>:</a:t>
            </a:r>
            <a:endParaRPr lang="ru-RU" sz="1200" b="0" dirty="0">
              <a:effectLst/>
              <a:latin typeface="Verdana" panose="020B0604030504040204" pitchFamily="34" charset="0"/>
              <a:ea typeface="Verdana" panose="020B0604030504040204" pitchFamily="34" charset="0"/>
            </a:endParaRPr>
          </a:p>
          <a:p>
            <a:pPr marL="265113" indent="-171450" rtl="0" fontAlgn="base">
              <a:lnSpc>
                <a:spcPct val="150000"/>
              </a:lnSpc>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Solar energy</a:t>
            </a:r>
            <a:r>
              <a:rPr lang="ru-RU" sz="1200" b="0" i="0" u="none" strike="noStrike" dirty="0">
                <a:solidFill>
                  <a:srgbClr val="000000"/>
                </a:solidFill>
                <a:effectLst/>
                <a:latin typeface="Verdana" panose="020B0604030504040204" pitchFamily="34" charset="0"/>
                <a:ea typeface="Verdana" panose="020B0604030504040204" pitchFamily="34" charset="0"/>
              </a:rPr>
              <a:t>;</a:t>
            </a:r>
          </a:p>
          <a:p>
            <a:pPr marL="265113" indent="-171450" rtl="0" fontAlgn="base">
              <a:lnSpc>
                <a:spcPct val="150000"/>
              </a:lnSpc>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Water energy</a:t>
            </a:r>
            <a:r>
              <a:rPr lang="ru-RU" sz="1200" b="0" i="0" u="none" strike="noStrike" dirty="0">
                <a:solidFill>
                  <a:srgbClr val="000000"/>
                </a:solidFill>
                <a:effectLst/>
                <a:latin typeface="Verdana" panose="020B0604030504040204" pitchFamily="34" charset="0"/>
                <a:ea typeface="Verdana" panose="020B0604030504040204" pitchFamily="34" charset="0"/>
              </a:rPr>
              <a:t>;</a:t>
            </a:r>
          </a:p>
          <a:p>
            <a:pPr marL="265113" indent="-171450" rtl="0" fontAlgn="base">
              <a:lnSpc>
                <a:spcPct val="150000"/>
              </a:lnSpc>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Wind energy</a:t>
            </a:r>
            <a:r>
              <a:rPr lang="ru-RU" sz="1200" b="0" i="0" u="none" strike="noStrike" dirty="0">
                <a:solidFill>
                  <a:srgbClr val="000000"/>
                </a:solidFill>
                <a:effectLst/>
                <a:latin typeface="Verdana" panose="020B0604030504040204" pitchFamily="34" charset="0"/>
                <a:ea typeface="Verdana" panose="020B0604030504040204" pitchFamily="34" charset="0"/>
              </a:rPr>
              <a:t>;</a:t>
            </a:r>
          </a:p>
          <a:p>
            <a:pPr marL="265113" indent="-171450" rtl="0" fontAlgn="base">
              <a:lnSpc>
                <a:spcPct val="150000"/>
              </a:lnSpc>
              <a:spcBef>
                <a:spcPts val="0"/>
              </a:spcBef>
              <a:spcAft>
                <a:spcPts val="0"/>
              </a:spcAft>
              <a:buFont typeface="Wingdings" panose="05000000000000000000" pitchFamily="2" charset="2"/>
              <a:buChar char="§"/>
            </a:pPr>
            <a:r>
              <a:rPr lang="en-US" sz="1200" dirty="0">
                <a:solidFill>
                  <a:srgbClr val="000000"/>
                </a:solidFill>
                <a:latin typeface="Verdana" panose="020B0604030504040204" pitchFamily="34" charset="0"/>
                <a:ea typeface="Verdana" panose="020B0604030504040204" pitchFamily="34" charset="0"/>
              </a:rPr>
              <a:t>Thermal </a:t>
            </a:r>
            <a:r>
              <a:rPr lang="en-US" sz="1200" b="0" i="0" u="none" strike="noStrike" dirty="0">
                <a:solidFill>
                  <a:srgbClr val="000000"/>
                </a:solidFill>
                <a:effectLst/>
                <a:latin typeface="Verdana" panose="020B0604030504040204" pitchFamily="34" charset="0"/>
                <a:ea typeface="Verdana" panose="020B0604030504040204" pitchFamily="34" charset="0"/>
              </a:rPr>
              <a:t>energy</a:t>
            </a:r>
            <a:r>
              <a:rPr lang="ru-RU" sz="1200" b="0" i="0" u="none" strike="noStrike" dirty="0">
                <a:solidFill>
                  <a:srgbClr val="000000"/>
                </a:solidFill>
                <a:effectLst/>
                <a:latin typeface="Verdana" panose="020B0604030504040204" pitchFamily="34" charset="0"/>
                <a:ea typeface="Verdana" panose="020B0604030504040204" pitchFamily="34" charset="0"/>
              </a:rPr>
              <a:t>;</a:t>
            </a:r>
          </a:p>
          <a:p>
            <a:pPr marL="265113" indent="-171450" rtl="0" fontAlgn="base">
              <a:lnSpc>
                <a:spcPct val="150000"/>
              </a:lnSpc>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Tidal energy</a:t>
            </a:r>
            <a:r>
              <a:rPr lang="ru-RU" sz="1200" b="0" i="0" u="none" strike="noStrike" dirty="0">
                <a:solidFill>
                  <a:srgbClr val="000000"/>
                </a:solidFill>
                <a:effectLst/>
                <a:latin typeface="Verdana" panose="020B0604030504040204" pitchFamily="34" charset="0"/>
                <a:ea typeface="Verdana" panose="020B0604030504040204" pitchFamily="34" charset="0"/>
              </a:rPr>
              <a:t>.</a:t>
            </a:r>
          </a:p>
          <a:p>
            <a:pPr rtl="0" fontAlgn="base">
              <a:lnSpc>
                <a:spcPct val="150000"/>
              </a:lnSpc>
              <a:spcBef>
                <a:spcPts val="0"/>
              </a:spcBef>
              <a:spcAft>
                <a:spcPts val="0"/>
              </a:spcAft>
              <a:buFont typeface="+mj-lt"/>
              <a:buAutoNum type="arabicPeriod" startAt="2"/>
            </a:pPr>
            <a:r>
              <a:rPr lang="en-US" sz="1200" b="0" i="0" u="none" strike="noStrike" dirty="0">
                <a:solidFill>
                  <a:srgbClr val="000000"/>
                </a:solidFill>
                <a:effectLst/>
                <a:latin typeface="Verdana" panose="020B0604030504040204" pitchFamily="34" charset="0"/>
                <a:ea typeface="Verdana" panose="020B0604030504040204" pitchFamily="34" charset="0"/>
              </a:rPr>
              <a:t>Importance of energy for the economy</a:t>
            </a:r>
            <a:r>
              <a:rPr lang="ru-RU" sz="1200" b="0" i="0" u="none" strike="noStrike" dirty="0">
                <a:solidFill>
                  <a:srgbClr val="000000"/>
                </a:solidFill>
                <a:effectLst/>
                <a:latin typeface="Verdana" panose="020B0604030504040204" pitchFamily="34" charset="0"/>
                <a:ea typeface="Verdana" panose="020B0604030504040204" pitchFamily="34" charset="0"/>
              </a:rPr>
              <a:t>.</a:t>
            </a:r>
            <a:endParaRPr lang="bg-BG" sz="1200" dirty="0">
              <a:latin typeface="Verdana" panose="020B0604030504040204" pitchFamily="34" charset="0"/>
              <a:ea typeface="Verdana" panose="020B0604030504040204" pitchFamily="34" charset="0"/>
            </a:endParaRPr>
          </a:p>
        </p:txBody>
      </p:sp>
      <p:sp>
        <p:nvSpPr>
          <p:cNvPr id="6" name="TextBox 5">
            <a:extLst>
              <a:ext uri="{FF2B5EF4-FFF2-40B4-BE49-F238E27FC236}">
                <a16:creationId xmlns:a16="http://schemas.microsoft.com/office/drawing/2014/main" id="{F142E773-5962-4BFD-8559-8CB838732E21}"/>
              </a:ext>
            </a:extLst>
          </p:cNvPr>
          <p:cNvSpPr txBox="1"/>
          <p:nvPr/>
        </p:nvSpPr>
        <p:spPr>
          <a:xfrm>
            <a:off x="4643075" y="2767954"/>
            <a:ext cx="2419350" cy="307777"/>
          </a:xfrm>
          <a:prstGeom prst="rect">
            <a:avLst/>
          </a:prstGeom>
          <a:noFill/>
        </p:spPr>
        <p:txBody>
          <a:bodyPr wrap="square" rtlCol="0">
            <a:spAutoFit/>
          </a:bodyPr>
          <a:lstStyle/>
          <a:p>
            <a:r>
              <a:rPr lang="en-US" sz="1400" b="1" i="0" u="none" strike="noStrike" dirty="0">
                <a:solidFill>
                  <a:schemeClr val="bg1"/>
                </a:solidFill>
                <a:effectLst/>
                <a:latin typeface="Verdana" panose="020B0604030504040204" pitchFamily="34" charset="0"/>
                <a:ea typeface="Verdana" panose="020B0604030504040204" pitchFamily="34" charset="0"/>
              </a:rPr>
              <a:t>BIOLOGY</a:t>
            </a:r>
            <a:endParaRPr lang="bg-BG" sz="1400" b="1" dirty="0">
              <a:solidFill>
                <a:schemeClr val="bg1"/>
              </a:solidFill>
              <a:latin typeface="Verdana" panose="020B0604030504040204" pitchFamily="34" charset="0"/>
              <a:ea typeface="Verdana" panose="020B0604030504040204" pitchFamily="34" charset="0"/>
            </a:endParaRPr>
          </a:p>
        </p:txBody>
      </p:sp>
      <p:sp>
        <p:nvSpPr>
          <p:cNvPr id="7" name="TextBox 6">
            <a:extLst>
              <a:ext uri="{FF2B5EF4-FFF2-40B4-BE49-F238E27FC236}">
                <a16:creationId xmlns:a16="http://schemas.microsoft.com/office/drawing/2014/main" id="{C4EA3774-B810-483D-BA4F-6668DAA7580D}"/>
              </a:ext>
            </a:extLst>
          </p:cNvPr>
          <p:cNvSpPr txBox="1"/>
          <p:nvPr/>
        </p:nvSpPr>
        <p:spPr>
          <a:xfrm>
            <a:off x="4643075" y="3355813"/>
            <a:ext cx="3763505" cy="3102003"/>
          </a:xfrm>
          <a:prstGeom prst="rect">
            <a:avLst/>
          </a:prstGeom>
          <a:solidFill>
            <a:schemeClr val="accent3">
              <a:lumMod val="20000"/>
              <a:lumOff val="80000"/>
            </a:schemeClr>
          </a:solidFill>
        </p:spPr>
        <p:txBody>
          <a:bodyPr wrap="square" rtlCol="0">
            <a:spAutoFit/>
          </a:bodyPr>
          <a:lstStyle/>
          <a:p>
            <a:pPr algn="just" rtl="0">
              <a:lnSpc>
                <a:spcPct val="150000"/>
              </a:lnSpc>
              <a:spcBef>
                <a:spcPts val="0"/>
              </a:spcBef>
              <a:spcAft>
                <a:spcPts val="0"/>
              </a:spcAft>
            </a:pPr>
            <a:r>
              <a:rPr lang="ru-RU" sz="1200" b="0" i="0" u="none" strike="noStrike" dirty="0">
                <a:solidFill>
                  <a:srgbClr val="000000"/>
                </a:solidFill>
                <a:effectLst/>
                <a:latin typeface="Verdana" panose="020B0604030504040204" pitchFamily="34" charset="0"/>
                <a:ea typeface="Verdana" panose="020B0604030504040204" pitchFamily="34" charset="0"/>
              </a:rPr>
              <a:t>1.</a:t>
            </a:r>
            <a:r>
              <a:rPr lang="en-US" sz="1200" b="0" i="0" u="none" strike="noStrike" dirty="0">
                <a:solidFill>
                  <a:srgbClr val="000000"/>
                </a:solidFill>
                <a:effectLst/>
                <a:latin typeface="Verdana" panose="020B0604030504040204" pitchFamily="34" charset="0"/>
                <a:ea typeface="Verdana" panose="020B0604030504040204" pitchFamily="34" charset="0"/>
              </a:rPr>
              <a:t>Main sources of energy in the eukaryotic cell</a:t>
            </a:r>
            <a:endParaRPr lang="ru-RU" sz="1200" b="0" dirty="0">
              <a:effectLst/>
              <a:latin typeface="Verdana" panose="020B0604030504040204" pitchFamily="34" charset="0"/>
              <a:ea typeface="Verdana" panose="020B0604030504040204" pitchFamily="34" charset="0"/>
            </a:endParaRPr>
          </a:p>
          <a:p>
            <a:pPr algn="just" rtl="0">
              <a:lnSpc>
                <a:spcPct val="150000"/>
              </a:lnSpc>
              <a:spcBef>
                <a:spcPts val="0"/>
              </a:spcBef>
              <a:spcAft>
                <a:spcPts val="0"/>
              </a:spcAft>
            </a:pPr>
            <a:r>
              <a:rPr lang="ru-RU" sz="1200" b="0" i="0" u="none" strike="noStrike" dirty="0">
                <a:solidFill>
                  <a:srgbClr val="000000"/>
                </a:solidFill>
                <a:effectLst/>
                <a:latin typeface="Verdana" panose="020B0604030504040204" pitchFamily="34" charset="0"/>
                <a:ea typeface="Verdana" panose="020B0604030504040204" pitchFamily="34" charset="0"/>
              </a:rPr>
              <a:t>     а)</a:t>
            </a:r>
            <a:r>
              <a:rPr lang="en-GB" sz="1200" b="0" i="0" u="none" strike="noStrike" dirty="0">
                <a:solidFill>
                  <a:srgbClr val="000000"/>
                </a:solidFill>
                <a:effectLst/>
                <a:latin typeface="Verdana" panose="020B0604030504040204" pitchFamily="34" charset="0"/>
                <a:ea typeface="Verdana" panose="020B0604030504040204" pitchFamily="34" charset="0"/>
              </a:rPr>
              <a:t> double membrane organelles</a:t>
            </a:r>
            <a:r>
              <a:rPr lang="ru-RU" sz="1200" b="0" i="0" u="none" strike="noStrike" dirty="0">
                <a:solidFill>
                  <a:srgbClr val="000000"/>
                </a:solidFill>
                <a:effectLst/>
                <a:latin typeface="Verdana" panose="020B0604030504040204" pitchFamily="34" charset="0"/>
                <a:ea typeface="Verdana" panose="020B0604030504040204" pitchFamily="34" charset="0"/>
              </a:rPr>
              <a:t> </a:t>
            </a:r>
            <a:endParaRPr lang="en-US" sz="1200" b="0" i="0" u="none" strike="noStrike" dirty="0">
              <a:solidFill>
                <a:srgbClr val="000000"/>
              </a:solidFill>
              <a:effectLst/>
              <a:latin typeface="Verdana" panose="020B0604030504040204" pitchFamily="34" charset="0"/>
              <a:ea typeface="Verdana" panose="020B0604030504040204" pitchFamily="34" charset="0"/>
            </a:endParaRPr>
          </a:p>
          <a:p>
            <a:pPr algn="just" rtl="0">
              <a:lnSpc>
                <a:spcPct val="150000"/>
              </a:lnSpc>
              <a:spcBef>
                <a:spcPts val="0"/>
              </a:spcBef>
              <a:spcAft>
                <a:spcPts val="0"/>
              </a:spcAft>
            </a:pPr>
            <a:r>
              <a:rPr lang="en-US" sz="1200" dirty="0">
                <a:solidFill>
                  <a:srgbClr val="000000"/>
                </a:solidFill>
                <a:latin typeface="Verdana" panose="020B0604030504040204" pitchFamily="34" charset="0"/>
                <a:ea typeface="Verdana" panose="020B0604030504040204" pitchFamily="34" charset="0"/>
              </a:rPr>
              <a:t>     b</a:t>
            </a:r>
            <a:r>
              <a:rPr lang="ru-RU" sz="1200" b="0" i="0" u="none" strike="noStrike" dirty="0">
                <a:solidFill>
                  <a:srgbClr val="000000"/>
                </a:solidFill>
                <a:effectLst/>
                <a:latin typeface="Verdana" panose="020B0604030504040204" pitchFamily="34" charset="0"/>
                <a:ea typeface="Verdana" panose="020B0604030504040204" pitchFamily="34" charset="0"/>
              </a:rPr>
              <a:t>)</a:t>
            </a:r>
            <a:r>
              <a:rPr lang="en-US" sz="1200" b="1" i="0" dirty="0">
                <a:solidFill>
                  <a:srgbClr val="202124"/>
                </a:solidFill>
                <a:effectLst/>
                <a:latin typeface="arial" panose="020B0604020202020204" pitchFamily="34" charset="0"/>
              </a:rPr>
              <a:t> ATP</a:t>
            </a:r>
            <a:r>
              <a:rPr lang="en-US" sz="1200" dirty="0">
                <a:solidFill>
                  <a:srgbClr val="202124"/>
                </a:solidFill>
                <a:latin typeface="arial" panose="020B0604020202020204" pitchFamily="34" charset="0"/>
              </a:rPr>
              <a:t> - </a:t>
            </a:r>
            <a:r>
              <a:rPr lang="en-US" sz="1200" b="0" i="0" dirty="0">
                <a:solidFill>
                  <a:srgbClr val="202124"/>
                </a:solidFill>
                <a:effectLst/>
                <a:latin typeface="arial" panose="020B0604020202020204" pitchFamily="34" charset="0"/>
              </a:rPr>
              <a:t>the main energy currency of the cel</a:t>
            </a:r>
            <a:r>
              <a:rPr lang="en-US" sz="1200" b="0" i="0" u="none" strike="noStrike" dirty="0">
                <a:solidFill>
                  <a:srgbClr val="000000"/>
                </a:solidFill>
                <a:effectLst/>
                <a:latin typeface="Verdana" panose="020B0604030504040204" pitchFamily="34" charset="0"/>
                <a:ea typeface="Verdana" panose="020B0604030504040204" pitchFamily="34" charset="0"/>
              </a:rPr>
              <a:t>l.</a:t>
            </a:r>
          </a:p>
          <a:p>
            <a:pPr algn="just" rtl="0">
              <a:lnSpc>
                <a:spcPct val="150000"/>
              </a:lnSpc>
              <a:spcBef>
                <a:spcPts val="0"/>
              </a:spcBef>
              <a:spcAft>
                <a:spcPts val="0"/>
              </a:spcAft>
            </a:pPr>
            <a:r>
              <a:rPr lang="en-US" sz="1200" dirty="0">
                <a:solidFill>
                  <a:srgbClr val="000000"/>
                </a:solidFill>
                <a:latin typeface="Verdana" panose="020B0604030504040204" pitchFamily="34" charset="0"/>
                <a:ea typeface="Verdana" panose="020B0604030504040204" pitchFamily="34" charset="0"/>
              </a:rPr>
              <a:t>2</a:t>
            </a:r>
            <a:r>
              <a:rPr lang="ru-RU" sz="1200" b="0" i="0" u="none" strike="noStrike" dirty="0">
                <a:solidFill>
                  <a:srgbClr val="000000"/>
                </a:solidFill>
                <a:effectLst/>
                <a:latin typeface="Verdana" panose="020B0604030504040204" pitchFamily="34" charset="0"/>
                <a:ea typeface="Verdana" panose="020B0604030504040204" pitchFamily="34" charset="0"/>
              </a:rPr>
              <a:t>.</a:t>
            </a:r>
            <a:r>
              <a:rPr lang="en-GB" sz="1200" b="0" i="0" u="none" strike="noStrike" dirty="0">
                <a:solidFill>
                  <a:srgbClr val="000000"/>
                </a:solidFill>
                <a:effectLst/>
                <a:latin typeface="Verdana" panose="020B0604030504040204" pitchFamily="34" charset="0"/>
                <a:ea typeface="Verdana" panose="020B0604030504040204" pitchFamily="34" charset="0"/>
              </a:rPr>
              <a:t> Anabolic (photosynthesis) and catabolic processes</a:t>
            </a:r>
            <a:endParaRPr lang="ru-RU" sz="1200" b="0" dirty="0">
              <a:effectLst/>
              <a:latin typeface="Verdana" panose="020B0604030504040204" pitchFamily="34" charset="0"/>
              <a:ea typeface="Verdana" panose="020B0604030504040204" pitchFamily="34" charset="0"/>
            </a:endParaRPr>
          </a:p>
          <a:p>
            <a:pPr indent="268288" algn="just" rtl="0">
              <a:lnSpc>
                <a:spcPct val="150000"/>
              </a:lnSpc>
              <a:spcBef>
                <a:spcPts val="0"/>
              </a:spcBef>
              <a:spcAft>
                <a:spcPts val="0"/>
              </a:spcAft>
            </a:pPr>
            <a:r>
              <a:rPr lang="ru-RU" sz="1200" b="0" i="0" u="none" strike="noStrike" dirty="0">
                <a:solidFill>
                  <a:srgbClr val="000000"/>
                </a:solidFill>
                <a:effectLst/>
                <a:latin typeface="Verdana" panose="020B0604030504040204" pitchFamily="34" charset="0"/>
                <a:ea typeface="Verdana" panose="020B0604030504040204" pitchFamily="34" charset="0"/>
              </a:rPr>
              <a:t>а)</a:t>
            </a:r>
            <a:r>
              <a:rPr lang="en-US" sz="1200" b="0" i="0" u="none" strike="noStrike" dirty="0">
                <a:solidFill>
                  <a:srgbClr val="000000"/>
                </a:solidFill>
                <a:effectLst/>
                <a:latin typeface="Verdana" panose="020B0604030504040204" pitchFamily="34" charset="0"/>
                <a:ea typeface="Verdana" panose="020B0604030504040204" pitchFamily="34" charset="0"/>
              </a:rPr>
              <a:t>Comparison of anabolic and catabolic process by sources of energy</a:t>
            </a:r>
            <a:endParaRPr lang="ru-RU" sz="1200" b="0" dirty="0">
              <a:effectLst/>
              <a:latin typeface="Verdana" panose="020B0604030504040204" pitchFamily="34" charset="0"/>
              <a:ea typeface="Verdana" panose="020B0604030504040204" pitchFamily="34" charset="0"/>
            </a:endParaRPr>
          </a:p>
          <a:p>
            <a:pPr indent="268288" algn="just" rtl="0">
              <a:lnSpc>
                <a:spcPct val="150000"/>
              </a:lnSpc>
              <a:spcBef>
                <a:spcPts val="0"/>
              </a:spcBef>
              <a:spcAft>
                <a:spcPts val="0"/>
              </a:spcAft>
            </a:pPr>
            <a:r>
              <a:rPr lang="en-US" sz="1200" b="0" i="0" u="none" strike="noStrike" dirty="0">
                <a:solidFill>
                  <a:srgbClr val="000000"/>
                </a:solidFill>
                <a:effectLst/>
                <a:latin typeface="Verdana" panose="020B0604030504040204" pitchFamily="34" charset="0"/>
                <a:ea typeface="Verdana" panose="020B0604030504040204" pitchFamily="34" charset="0"/>
              </a:rPr>
              <a:t>b</a:t>
            </a:r>
            <a:r>
              <a:rPr lang="ru-RU" sz="1200" b="0" i="0" u="none" strike="noStrike" dirty="0">
                <a:solidFill>
                  <a:srgbClr val="000000"/>
                </a:solidFill>
                <a:effectLst/>
                <a:latin typeface="Verdana" panose="020B0604030504040204" pitchFamily="34" charset="0"/>
                <a:ea typeface="Verdana" panose="020B0604030504040204" pitchFamily="34" charset="0"/>
              </a:rPr>
              <a:t>)</a:t>
            </a:r>
            <a:r>
              <a:rPr lang="en-US" sz="1200" b="0" i="0" u="none" strike="noStrike" dirty="0">
                <a:solidFill>
                  <a:srgbClr val="000000"/>
                </a:solidFill>
                <a:effectLst/>
                <a:latin typeface="Verdana" panose="020B0604030504040204" pitchFamily="34" charset="0"/>
                <a:ea typeface="Verdana" panose="020B0604030504040204" pitchFamily="34" charset="0"/>
              </a:rPr>
              <a:t> Importance of energy conversion (light energy and nutrients energy</a:t>
            </a:r>
            <a:r>
              <a:rPr lang="en-US" sz="1200" dirty="0">
                <a:solidFill>
                  <a:srgbClr val="000000"/>
                </a:solidFill>
                <a:latin typeface="Verdana" panose="020B0604030504040204" pitchFamily="34" charset="0"/>
                <a:ea typeface="Verdana" panose="020B0604030504040204" pitchFamily="34" charset="0"/>
              </a:rPr>
              <a:t>) for living organisms</a:t>
            </a:r>
            <a:endParaRPr lang="bg-BG" sz="1200" dirty="0">
              <a:latin typeface="Verdana" panose="020B0604030504040204" pitchFamily="34" charset="0"/>
              <a:ea typeface="Verdana" panose="020B0604030504040204" pitchFamily="34" charset="0"/>
            </a:endParaRPr>
          </a:p>
        </p:txBody>
      </p:sp>
      <p:sp>
        <p:nvSpPr>
          <p:cNvPr id="9" name="TextBox 8">
            <a:extLst>
              <a:ext uri="{FF2B5EF4-FFF2-40B4-BE49-F238E27FC236}">
                <a16:creationId xmlns:a16="http://schemas.microsoft.com/office/drawing/2014/main" id="{1010B439-DFBE-4454-B318-01F603C29BA8}"/>
              </a:ext>
            </a:extLst>
          </p:cNvPr>
          <p:cNvSpPr txBox="1"/>
          <p:nvPr/>
        </p:nvSpPr>
        <p:spPr>
          <a:xfrm>
            <a:off x="405756" y="1721996"/>
            <a:ext cx="3963890" cy="3785652"/>
          </a:xfrm>
          <a:prstGeom prst="rect">
            <a:avLst/>
          </a:prstGeom>
          <a:solidFill>
            <a:schemeClr val="accent6">
              <a:lumMod val="20000"/>
              <a:lumOff val="80000"/>
            </a:schemeClr>
          </a:solidFill>
        </p:spPr>
        <p:txBody>
          <a:bodyPr wrap="square">
            <a:spAutoFit/>
          </a:bodyPr>
          <a:lstStyle/>
          <a:p>
            <a:pPr rtl="0">
              <a:spcBef>
                <a:spcPts val="0"/>
              </a:spcBef>
              <a:spcAft>
                <a:spcPts val="0"/>
              </a:spcAft>
            </a:pPr>
            <a:r>
              <a:rPr lang="ru-RU" sz="1200" b="0" i="0" u="none" strike="noStrike" dirty="0">
                <a:solidFill>
                  <a:srgbClr val="000000"/>
                </a:solidFill>
                <a:effectLst/>
                <a:latin typeface="Verdana" panose="020B0604030504040204" pitchFamily="34" charset="0"/>
                <a:ea typeface="Verdana" panose="020B0604030504040204" pitchFamily="34" charset="0"/>
              </a:rPr>
              <a:t>1.</a:t>
            </a:r>
            <a:r>
              <a:rPr lang="en-US" sz="1200" b="0" i="0" u="none" strike="noStrike" dirty="0">
                <a:solidFill>
                  <a:srgbClr val="000000"/>
                </a:solidFill>
                <a:effectLst/>
                <a:latin typeface="Verdana" panose="020B0604030504040204" pitchFamily="34" charset="0"/>
                <a:ea typeface="Verdana" panose="020B0604030504040204" pitchFamily="34" charset="0"/>
              </a:rPr>
              <a:t> Conservation and conversion of energy</a:t>
            </a:r>
            <a:r>
              <a:rPr lang="ru-RU" sz="1200" b="0" i="0" u="none" strike="noStrike" dirty="0">
                <a:solidFill>
                  <a:srgbClr val="000000"/>
                </a:solidFill>
                <a:effectLst/>
                <a:latin typeface="Verdana" panose="020B0604030504040204" pitchFamily="34" charset="0"/>
                <a:ea typeface="Verdana" panose="020B0604030504040204" pitchFamily="34" charset="0"/>
              </a:rPr>
              <a:t>:</a:t>
            </a:r>
            <a:endParaRPr lang="ru-RU" sz="1200" b="0" dirty="0">
              <a:effectLst/>
              <a:latin typeface="Verdana" panose="020B0604030504040204" pitchFamily="34" charset="0"/>
              <a:ea typeface="Verdana" panose="020B0604030504040204" pitchFamily="34" charset="0"/>
            </a:endParaRPr>
          </a:p>
          <a:p>
            <a:pPr rtl="0">
              <a:spcBef>
                <a:spcPts val="0"/>
              </a:spcBef>
              <a:spcAft>
                <a:spcPts val="0"/>
              </a:spcAft>
            </a:pPr>
            <a:r>
              <a:rPr lang="ru-RU" sz="1200" b="0" i="0" u="none" strike="noStrike" dirty="0">
                <a:solidFill>
                  <a:srgbClr val="000000"/>
                </a:solidFill>
                <a:effectLst/>
                <a:latin typeface="Verdana" panose="020B0604030504040204" pitchFamily="34" charset="0"/>
                <a:ea typeface="Verdana" panose="020B0604030504040204" pitchFamily="34" charset="0"/>
              </a:rPr>
              <a:t>   а/ </a:t>
            </a:r>
            <a:r>
              <a:rPr lang="en-US" sz="1200" b="0" i="0" u="none" strike="noStrike" dirty="0">
                <a:solidFill>
                  <a:srgbClr val="000000"/>
                </a:solidFill>
                <a:effectLst/>
                <a:latin typeface="Verdana" panose="020B0604030504040204" pitchFamily="34" charset="0"/>
                <a:ea typeface="Verdana" panose="020B0604030504040204" pitchFamily="34" charset="0"/>
              </a:rPr>
              <a:t>types of energy</a:t>
            </a:r>
            <a:endParaRPr lang="ru-RU" sz="1200" b="0" dirty="0">
              <a:effectLst/>
              <a:latin typeface="Verdana" panose="020B0604030504040204" pitchFamily="34" charset="0"/>
              <a:ea typeface="Verdana" panose="020B0604030504040204" pitchFamily="34" charset="0"/>
            </a:endParaRPr>
          </a:p>
          <a:p>
            <a:pPr marL="436563" indent="-171450" rtl="0" fontAlgn="base">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Kinetic energy</a:t>
            </a:r>
            <a:endParaRPr lang="ru-RU" sz="1200" b="0" i="0" u="none" strike="noStrike" dirty="0">
              <a:solidFill>
                <a:srgbClr val="000000"/>
              </a:solidFill>
              <a:effectLst/>
              <a:latin typeface="Verdana" panose="020B0604030504040204" pitchFamily="34" charset="0"/>
              <a:ea typeface="Verdana" panose="020B0604030504040204" pitchFamily="34" charset="0"/>
            </a:endParaRPr>
          </a:p>
          <a:p>
            <a:pPr marL="436563" indent="-171450" rtl="0" fontAlgn="base">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Potential energy</a:t>
            </a:r>
            <a:endParaRPr lang="ru-RU" sz="1200" b="0" i="0" u="none" strike="noStrike" dirty="0">
              <a:solidFill>
                <a:srgbClr val="000000"/>
              </a:solidFill>
              <a:effectLst/>
              <a:latin typeface="Verdana" panose="020B0604030504040204" pitchFamily="34" charset="0"/>
              <a:ea typeface="Verdana" panose="020B0604030504040204" pitchFamily="34" charset="0"/>
            </a:endParaRPr>
          </a:p>
          <a:p>
            <a:pPr marL="436563" indent="-171450" rtl="0" fontAlgn="base">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Mechanic energy</a:t>
            </a:r>
            <a:endParaRPr lang="ru-RU" sz="1200" b="0" i="0" u="none" strike="noStrike" dirty="0">
              <a:solidFill>
                <a:srgbClr val="000000"/>
              </a:solidFill>
              <a:effectLst/>
              <a:latin typeface="Verdana" panose="020B0604030504040204" pitchFamily="34" charset="0"/>
              <a:ea typeface="Verdana" panose="020B0604030504040204" pitchFamily="34" charset="0"/>
            </a:endParaRPr>
          </a:p>
          <a:p>
            <a:pPr marL="436563" indent="-171450" rtl="0" fontAlgn="base">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Electric energy</a:t>
            </a:r>
            <a:endParaRPr lang="ru-RU" sz="1200" b="0" i="0" u="none" strike="noStrike" dirty="0">
              <a:solidFill>
                <a:srgbClr val="000000"/>
              </a:solidFill>
              <a:effectLst/>
              <a:latin typeface="Verdana" panose="020B0604030504040204" pitchFamily="34" charset="0"/>
              <a:ea typeface="Verdana" panose="020B0604030504040204" pitchFamily="34" charset="0"/>
            </a:endParaRPr>
          </a:p>
          <a:p>
            <a:pPr marL="436563" indent="-171450" rtl="0" fontAlgn="base">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Internal energy</a:t>
            </a:r>
            <a:endParaRPr lang="ru-RU" sz="1200" b="0" i="0" u="none" strike="noStrike" dirty="0">
              <a:solidFill>
                <a:srgbClr val="000000"/>
              </a:solidFill>
              <a:effectLst/>
              <a:latin typeface="Verdana" panose="020B0604030504040204" pitchFamily="34" charset="0"/>
              <a:ea typeface="Verdana" panose="020B0604030504040204" pitchFamily="34" charset="0"/>
            </a:endParaRPr>
          </a:p>
          <a:p>
            <a:pPr marL="436563" indent="-171450" rtl="0" fontAlgn="base">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Thermal energy</a:t>
            </a:r>
            <a:r>
              <a:rPr lang="ru-RU" sz="1200" b="0" i="0" u="none" strike="noStrike" dirty="0">
                <a:solidFill>
                  <a:srgbClr val="000000"/>
                </a:solidFill>
                <a:effectLst/>
                <a:latin typeface="Verdana" panose="020B0604030504040204" pitchFamily="34" charset="0"/>
                <a:ea typeface="Verdana" panose="020B0604030504040204" pitchFamily="34" charset="0"/>
              </a:rPr>
              <a:t>     </a:t>
            </a:r>
            <a:endParaRPr lang="ru-RU" sz="1200" b="0" dirty="0">
              <a:effectLst/>
              <a:latin typeface="Verdana" panose="020B0604030504040204" pitchFamily="34" charset="0"/>
              <a:ea typeface="Verdana" panose="020B0604030504040204" pitchFamily="34" charset="0"/>
            </a:endParaRPr>
          </a:p>
          <a:p>
            <a:pPr rtl="0">
              <a:spcBef>
                <a:spcPts val="0"/>
              </a:spcBef>
              <a:spcAft>
                <a:spcPts val="0"/>
              </a:spcAft>
            </a:pPr>
            <a:r>
              <a:rPr lang="ru-RU" sz="1200" b="0" i="0" u="none" strike="noStrike" dirty="0">
                <a:solidFill>
                  <a:srgbClr val="000000"/>
                </a:solidFill>
                <a:effectLst/>
                <a:latin typeface="Verdana" panose="020B0604030504040204" pitchFamily="34" charset="0"/>
                <a:ea typeface="Verdana" panose="020B0604030504040204" pitchFamily="34" charset="0"/>
              </a:rPr>
              <a:t>    </a:t>
            </a:r>
            <a:r>
              <a:rPr lang="en-US" sz="1200" b="0" i="0" u="none" strike="noStrike" dirty="0">
                <a:solidFill>
                  <a:srgbClr val="000000"/>
                </a:solidFill>
                <a:effectLst/>
                <a:latin typeface="Verdana" panose="020B0604030504040204" pitchFamily="34" charset="0"/>
                <a:ea typeface="Verdana" panose="020B0604030504040204" pitchFamily="34" charset="0"/>
              </a:rPr>
              <a:t>b</a:t>
            </a:r>
            <a:r>
              <a:rPr lang="ru-RU" sz="1200" b="0" i="0" u="none" strike="noStrike" dirty="0">
                <a:solidFill>
                  <a:srgbClr val="000000"/>
                </a:solidFill>
                <a:effectLst/>
                <a:latin typeface="Verdana" panose="020B0604030504040204" pitchFamily="34" charset="0"/>
                <a:ea typeface="Verdana" panose="020B0604030504040204" pitchFamily="34" charset="0"/>
              </a:rPr>
              <a:t>/</a:t>
            </a:r>
            <a:r>
              <a:rPr lang="en-US" sz="1200" b="0" i="0" u="none" strike="noStrike" dirty="0">
                <a:solidFill>
                  <a:srgbClr val="000000"/>
                </a:solidFill>
                <a:effectLst/>
                <a:latin typeface="Verdana" panose="020B0604030504040204" pitchFamily="34" charset="0"/>
                <a:ea typeface="Verdana" panose="020B0604030504040204" pitchFamily="34" charset="0"/>
              </a:rPr>
              <a:t>conversion of energy</a:t>
            </a:r>
            <a:br>
              <a:rPr lang="ru-RU" sz="1200" b="0" dirty="0">
                <a:effectLst/>
                <a:latin typeface="Verdana" panose="020B0604030504040204" pitchFamily="34" charset="0"/>
                <a:ea typeface="Verdana" panose="020B0604030504040204" pitchFamily="34" charset="0"/>
              </a:rPr>
            </a:br>
            <a:r>
              <a:rPr lang="ru-RU" sz="1200" b="0" i="0" u="none" strike="noStrike" dirty="0">
                <a:solidFill>
                  <a:srgbClr val="000000"/>
                </a:solidFill>
                <a:effectLst/>
                <a:latin typeface="Verdana" panose="020B0604030504040204" pitchFamily="34" charset="0"/>
                <a:ea typeface="Verdana" panose="020B0604030504040204" pitchFamily="34" charset="0"/>
              </a:rPr>
              <a:t>    </a:t>
            </a:r>
            <a:r>
              <a:rPr lang="en-US" sz="1200" b="0" i="0" u="none" strike="noStrike" dirty="0">
                <a:solidFill>
                  <a:srgbClr val="000000"/>
                </a:solidFill>
                <a:effectLst/>
                <a:latin typeface="Verdana" panose="020B0604030504040204" pitchFamily="34" charset="0"/>
                <a:ea typeface="Verdana" panose="020B0604030504040204" pitchFamily="34" charset="0"/>
              </a:rPr>
              <a:t>c</a:t>
            </a:r>
            <a:r>
              <a:rPr lang="ru-RU" sz="1200" b="0" i="0" u="none" strike="noStrike" dirty="0">
                <a:solidFill>
                  <a:srgbClr val="000000"/>
                </a:solidFill>
                <a:effectLst/>
                <a:latin typeface="Verdana" panose="020B0604030504040204" pitchFamily="34" charset="0"/>
                <a:ea typeface="Verdana" panose="020B0604030504040204" pitchFamily="34" charset="0"/>
              </a:rPr>
              <a:t>/</a:t>
            </a:r>
            <a:r>
              <a:rPr lang="en-US" sz="1200" b="0" i="0" u="none" strike="noStrike" dirty="0">
                <a:solidFill>
                  <a:srgbClr val="000000"/>
                </a:solidFill>
                <a:effectLst/>
                <a:latin typeface="Verdana" panose="020B0604030504040204" pitchFamily="34" charset="0"/>
                <a:ea typeface="Verdana" panose="020B0604030504040204" pitchFamily="34" charset="0"/>
              </a:rPr>
              <a:t>efficiency coefficient</a:t>
            </a:r>
            <a:r>
              <a:rPr lang="ru-RU" sz="1200" b="0" i="0" u="none" strike="noStrike" dirty="0">
                <a:solidFill>
                  <a:srgbClr val="000000"/>
                </a:solidFill>
                <a:effectLst/>
                <a:latin typeface="Verdana" panose="020B0604030504040204" pitchFamily="34" charset="0"/>
                <a:ea typeface="Verdana" panose="020B0604030504040204" pitchFamily="34" charset="0"/>
              </a:rPr>
              <a:t>;</a:t>
            </a:r>
            <a:endParaRPr lang="ru-RU" sz="1200" b="0" dirty="0">
              <a:effectLst/>
              <a:latin typeface="Verdana" panose="020B0604030504040204" pitchFamily="34" charset="0"/>
              <a:ea typeface="Verdana" panose="020B0604030504040204" pitchFamily="34" charset="0"/>
            </a:endParaRPr>
          </a:p>
          <a:p>
            <a:pPr rtl="0">
              <a:spcBef>
                <a:spcPts val="0"/>
              </a:spcBef>
              <a:spcAft>
                <a:spcPts val="0"/>
              </a:spcAft>
            </a:pPr>
            <a:r>
              <a:rPr lang="ru-RU" sz="1200" b="0" i="0" u="none" strike="noStrike" dirty="0">
                <a:solidFill>
                  <a:srgbClr val="000000"/>
                </a:solidFill>
                <a:effectLst/>
                <a:latin typeface="Verdana" panose="020B0604030504040204" pitchFamily="34" charset="0"/>
                <a:ea typeface="Verdana" panose="020B0604030504040204" pitchFamily="34" charset="0"/>
              </a:rPr>
              <a:t>  2.</a:t>
            </a:r>
            <a:r>
              <a:rPr lang="en-US" sz="1200" b="0" i="0" u="none" strike="noStrike" dirty="0">
                <a:solidFill>
                  <a:srgbClr val="000000"/>
                </a:solidFill>
                <a:effectLst/>
                <a:latin typeface="Verdana" panose="020B0604030504040204" pitchFamily="34" charset="0"/>
                <a:ea typeface="Verdana" panose="020B0604030504040204" pitchFamily="34" charset="0"/>
              </a:rPr>
              <a:t> </a:t>
            </a:r>
            <a:r>
              <a:rPr lang="en-US" sz="1200" dirty="0">
                <a:solidFill>
                  <a:srgbClr val="000000"/>
                </a:solidFill>
                <a:latin typeface="Verdana" panose="020B0604030504040204" pitchFamily="34" charset="0"/>
                <a:ea typeface="Verdana" panose="020B0604030504040204" pitchFamily="34" charset="0"/>
              </a:rPr>
              <a:t>H</a:t>
            </a:r>
            <a:r>
              <a:rPr lang="en-US" sz="1200" b="0" i="0" u="none" strike="noStrike" dirty="0">
                <a:solidFill>
                  <a:srgbClr val="000000"/>
                </a:solidFill>
                <a:effectLst/>
                <a:latin typeface="Verdana" panose="020B0604030504040204" pitchFamily="34" charset="0"/>
                <a:ea typeface="Verdana" panose="020B0604030504040204" pitchFamily="34" charset="0"/>
              </a:rPr>
              <a:t>eat engines and internal energy </a:t>
            </a:r>
            <a:r>
              <a:rPr lang="ru-RU" sz="1200" b="0" i="0" u="none" strike="noStrike" dirty="0">
                <a:solidFill>
                  <a:srgbClr val="000000"/>
                </a:solidFill>
                <a:effectLst/>
                <a:latin typeface="Verdana" panose="020B0604030504040204" pitchFamily="34" charset="0"/>
                <a:ea typeface="Verdana" panose="020B0604030504040204" pitchFamily="34" charset="0"/>
              </a:rPr>
              <a:t>:</a:t>
            </a:r>
            <a:endParaRPr lang="ru-RU" sz="1200" b="0" dirty="0">
              <a:effectLst/>
              <a:latin typeface="Verdana" panose="020B0604030504040204" pitchFamily="34" charset="0"/>
              <a:ea typeface="Verdana" panose="020B0604030504040204" pitchFamily="34" charset="0"/>
            </a:endParaRPr>
          </a:p>
          <a:p>
            <a:pPr marL="176213" indent="-87313" rtl="0">
              <a:spcBef>
                <a:spcPts val="0"/>
              </a:spcBef>
              <a:spcAft>
                <a:spcPts val="0"/>
              </a:spcAft>
            </a:pPr>
            <a:r>
              <a:rPr lang="ru-RU" sz="1200" b="0" i="0" u="none" strike="noStrike" dirty="0">
                <a:solidFill>
                  <a:srgbClr val="000000"/>
                </a:solidFill>
                <a:effectLst/>
                <a:latin typeface="Verdana" panose="020B0604030504040204" pitchFamily="34" charset="0"/>
                <a:ea typeface="Verdana" panose="020B0604030504040204" pitchFamily="34" charset="0"/>
              </a:rPr>
              <a:t>   а/ </a:t>
            </a:r>
            <a:r>
              <a:rPr lang="en-US" sz="1200" dirty="0">
                <a:solidFill>
                  <a:srgbClr val="000000"/>
                </a:solidFill>
                <a:latin typeface="Verdana" panose="020B0604030504040204" pitchFamily="34" charset="0"/>
                <a:ea typeface="Verdana" panose="020B0604030504040204" pitchFamily="34" charset="0"/>
              </a:rPr>
              <a:t>T</a:t>
            </a:r>
            <a:r>
              <a:rPr lang="en-US" sz="1200" b="0" i="0" u="none" strike="noStrike" dirty="0">
                <a:solidFill>
                  <a:srgbClr val="000000"/>
                </a:solidFill>
                <a:effectLst/>
                <a:latin typeface="Verdana" panose="020B0604030504040204" pitchFamily="34" charset="0"/>
                <a:ea typeface="Verdana" panose="020B0604030504040204" pitchFamily="34" charset="0"/>
              </a:rPr>
              <a:t>ypes of heat engines</a:t>
            </a:r>
            <a:r>
              <a:rPr lang="ru-RU" sz="1200" b="0" i="0" u="none" strike="noStrike" dirty="0">
                <a:solidFill>
                  <a:srgbClr val="000000"/>
                </a:solidFill>
                <a:effectLst/>
                <a:latin typeface="Verdana" panose="020B0604030504040204" pitchFamily="34" charset="0"/>
                <a:ea typeface="Verdana" panose="020B0604030504040204" pitchFamily="34" charset="0"/>
              </a:rPr>
              <a:t>:</a:t>
            </a:r>
            <a:endParaRPr lang="ru-RU" sz="1200" b="0" dirty="0">
              <a:effectLst/>
              <a:latin typeface="Verdana" panose="020B0604030504040204" pitchFamily="34" charset="0"/>
              <a:ea typeface="Verdana" panose="020B0604030504040204" pitchFamily="34" charset="0"/>
            </a:endParaRPr>
          </a:p>
          <a:p>
            <a:pPr marL="265113" indent="177800" rtl="0" fontAlgn="base">
              <a:spcBef>
                <a:spcPts val="0"/>
              </a:spcBef>
              <a:spcAft>
                <a:spcPts val="0"/>
              </a:spcAft>
              <a:buFont typeface="Wingdings" panose="05000000000000000000" pitchFamily="2" charset="2"/>
              <a:buChar char="§"/>
            </a:pPr>
            <a:r>
              <a:rPr lang="ru-RU" sz="1200" b="0" i="0" u="none" strike="noStrike" dirty="0">
                <a:solidFill>
                  <a:srgbClr val="000000"/>
                </a:solidFill>
                <a:effectLst/>
                <a:latin typeface="Verdana" panose="020B0604030504040204" pitchFamily="34" charset="0"/>
                <a:ea typeface="Verdana" panose="020B0604030504040204" pitchFamily="34" charset="0"/>
              </a:rPr>
              <a:t> </a:t>
            </a:r>
            <a:r>
              <a:rPr lang="en-US" sz="1200" dirty="0">
                <a:solidFill>
                  <a:srgbClr val="000000"/>
                </a:solidFill>
                <a:latin typeface="Verdana" panose="020B0604030504040204" pitchFamily="34" charset="0"/>
                <a:ea typeface="Verdana" panose="020B0604030504040204" pitchFamily="34" charset="0"/>
              </a:rPr>
              <a:t>S</a:t>
            </a:r>
            <a:r>
              <a:rPr lang="en-US" sz="1200" b="0" i="0" u="none" strike="noStrike" dirty="0">
                <a:solidFill>
                  <a:srgbClr val="000000"/>
                </a:solidFill>
                <a:effectLst/>
                <a:latin typeface="Verdana" panose="020B0604030504040204" pitchFamily="34" charset="0"/>
                <a:ea typeface="Verdana" panose="020B0604030504040204" pitchFamily="34" charset="0"/>
              </a:rPr>
              <a:t>team engine</a:t>
            </a:r>
            <a:endParaRPr lang="ru-RU" sz="1200" b="0" i="0" u="none" strike="noStrike" dirty="0">
              <a:solidFill>
                <a:srgbClr val="000000"/>
              </a:solidFill>
              <a:effectLst/>
              <a:latin typeface="Verdana" panose="020B0604030504040204" pitchFamily="34" charset="0"/>
              <a:ea typeface="Verdana" panose="020B0604030504040204" pitchFamily="34" charset="0"/>
            </a:endParaRPr>
          </a:p>
          <a:p>
            <a:pPr marL="265113" indent="177800" rtl="0" fontAlgn="base">
              <a:spcBef>
                <a:spcPts val="0"/>
              </a:spcBef>
              <a:spcAft>
                <a:spcPts val="0"/>
              </a:spcAft>
              <a:buFont typeface="Wingdings" panose="05000000000000000000" pitchFamily="2" charset="2"/>
              <a:buChar char="§"/>
            </a:pPr>
            <a:r>
              <a:rPr lang="ru-RU" sz="1200" b="0" i="0" u="none" strike="noStrike" dirty="0">
                <a:solidFill>
                  <a:srgbClr val="000000"/>
                </a:solidFill>
                <a:effectLst/>
                <a:latin typeface="Verdana" panose="020B0604030504040204" pitchFamily="34" charset="0"/>
                <a:ea typeface="Verdana" panose="020B0604030504040204" pitchFamily="34" charset="0"/>
              </a:rPr>
              <a:t> </a:t>
            </a:r>
            <a:r>
              <a:rPr lang="en-US" sz="1200" dirty="0">
                <a:solidFill>
                  <a:srgbClr val="000000"/>
                </a:solidFill>
                <a:latin typeface="Verdana" panose="020B0604030504040204" pitchFamily="34" charset="0"/>
                <a:ea typeface="Verdana" panose="020B0604030504040204" pitchFamily="34" charset="0"/>
              </a:rPr>
              <a:t>I</a:t>
            </a:r>
            <a:r>
              <a:rPr lang="en-US" sz="1200" b="0" i="0" u="none" strike="noStrike" dirty="0">
                <a:solidFill>
                  <a:srgbClr val="000000"/>
                </a:solidFill>
                <a:effectLst/>
                <a:latin typeface="Verdana" panose="020B0604030504040204" pitchFamily="34" charset="0"/>
                <a:ea typeface="Verdana" panose="020B0604030504040204" pitchFamily="34" charset="0"/>
              </a:rPr>
              <a:t>nternal combustion engine</a:t>
            </a:r>
            <a:endParaRPr lang="ru-RU" sz="1200" b="0" i="0" u="none" strike="noStrike" dirty="0">
              <a:solidFill>
                <a:srgbClr val="000000"/>
              </a:solidFill>
              <a:effectLst/>
              <a:latin typeface="Verdana" panose="020B0604030504040204" pitchFamily="34" charset="0"/>
              <a:ea typeface="Verdana" panose="020B0604030504040204" pitchFamily="34" charset="0"/>
            </a:endParaRPr>
          </a:p>
          <a:p>
            <a:pPr rtl="0">
              <a:spcBef>
                <a:spcPts val="0"/>
              </a:spcBef>
              <a:spcAft>
                <a:spcPts val="0"/>
              </a:spcAft>
            </a:pPr>
            <a:r>
              <a:rPr lang="ru-RU" sz="1200" b="0" i="0" u="none" strike="noStrike" dirty="0">
                <a:solidFill>
                  <a:srgbClr val="000000"/>
                </a:solidFill>
                <a:effectLst/>
                <a:latin typeface="Verdana" panose="020B0604030504040204" pitchFamily="34" charset="0"/>
                <a:ea typeface="Verdana" panose="020B0604030504040204" pitchFamily="34" charset="0"/>
              </a:rPr>
              <a:t>    </a:t>
            </a:r>
            <a:r>
              <a:rPr lang="en-US" sz="1200" b="0" i="0" u="none" strike="noStrike" dirty="0">
                <a:solidFill>
                  <a:srgbClr val="000000"/>
                </a:solidFill>
                <a:effectLst/>
                <a:latin typeface="Verdana" panose="020B0604030504040204" pitchFamily="34" charset="0"/>
                <a:ea typeface="Verdana" panose="020B0604030504040204" pitchFamily="34" charset="0"/>
              </a:rPr>
              <a:t>b</a:t>
            </a:r>
            <a:r>
              <a:rPr lang="ru-RU" sz="1200" b="0" i="0" u="none" strike="noStrike" dirty="0">
                <a:solidFill>
                  <a:srgbClr val="000000"/>
                </a:solidFill>
                <a:effectLst/>
                <a:latin typeface="Verdana" panose="020B0604030504040204" pitchFamily="34" charset="0"/>
                <a:ea typeface="Verdana" panose="020B0604030504040204" pitchFamily="34" charset="0"/>
              </a:rPr>
              <a:t>/</a:t>
            </a:r>
            <a:r>
              <a:rPr lang="en-US" sz="1200" b="0" i="0" u="none" strike="noStrike" dirty="0">
                <a:solidFill>
                  <a:srgbClr val="000000"/>
                </a:solidFill>
                <a:effectLst/>
                <a:latin typeface="Verdana" panose="020B0604030504040204" pitchFamily="34" charset="0"/>
                <a:ea typeface="Verdana" panose="020B0604030504040204" pitchFamily="34" charset="0"/>
              </a:rPr>
              <a:t> Conversion of energy in heat engines – structure and working principle</a:t>
            </a:r>
            <a:endParaRPr lang="ru-RU" sz="1200" b="0" dirty="0">
              <a:effectLst/>
              <a:latin typeface="Verdana" panose="020B0604030504040204" pitchFamily="34" charset="0"/>
              <a:ea typeface="Verdana" panose="020B0604030504040204" pitchFamily="34" charset="0"/>
            </a:endParaRPr>
          </a:p>
          <a:p>
            <a:pPr rtl="0">
              <a:spcBef>
                <a:spcPts val="0"/>
              </a:spcBef>
              <a:spcAft>
                <a:spcPts val="0"/>
              </a:spcAft>
            </a:pPr>
            <a:r>
              <a:rPr lang="ru-RU" sz="1200" b="0" i="0" u="none" strike="noStrike" dirty="0">
                <a:solidFill>
                  <a:srgbClr val="000000"/>
                </a:solidFill>
                <a:effectLst/>
                <a:latin typeface="Verdana" panose="020B0604030504040204" pitchFamily="34" charset="0"/>
                <a:ea typeface="Verdana" panose="020B0604030504040204" pitchFamily="34" charset="0"/>
              </a:rPr>
              <a:t>    </a:t>
            </a:r>
            <a:r>
              <a:rPr lang="en-US" sz="1200" b="0" i="0" u="none" strike="noStrike" dirty="0">
                <a:solidFill>
                  <a:srgbClr val="000000"/>
                </a:solidFill>
                <a:effectLst/>
                <a:latin typeface="Verdana" panose="020B0604030504040204" pitchFamily="34" charset="0"/>
                <a:ea typeface="Verdana" panose="020B0604030504040204" pitchFamily="34" charset="0"/>
              </a:rPr>
              <a:t>c</a:t>
            </a:r>
            <a:r>
              <a:rPr lang="ru-RU" sz="1200" b="0" i="0" u="none" strike="noStrike" dirty="0">
                <a:solidFill>
                  <a:srgbClr val="000000"/>
                </a:solidFill>
                <a:effectLst/>
                <a:latin typeface="Verdana" panose="020B0604030504040204" pitchFamily="34" charset="0"/>
                <a:ea typeface="Verdana" panose="020B0604030504040204" pitchFamily="34" charset="0"/>
              </a:rPr>
              <a:t>/</a:t>
            </a:r>
            <a:r>
              <a:rPr lang="en-US" sz="1200" b="0" i="0" u="none" strike="noStrike" dirty="0">
                <a:solidFill>
                  <a:srgbClr val="000000"/>
                </a:solidFill>
                <a:effectLst/>
                <a:latin typeface="Verdana" panose="020B0604030504040204" pitchFamily="34" charset="0"/>
                <a:ea typeface="Verdana" panose="020B0604030504040204" pitchFamily="34" charset="0"/>
              </a:rPr>
              <a:t>Heat engine efficiency coefficient</a:t>
            </a:r>
            <a:r>
              <a:rPr lang="ru-RU" sz="1200" b="0" i="0" u="none" strike="noStrike" dirty="0">
                <a:solidFill>
                  <a:srgbClr val="000000"/>
                </a:solidFill>
                <a:effectLst/>
                <a:latin typeface="Verdana" panose="020B0604030504040204" pitchFamily="34" charset="0"/>
                <a:ea typeface="Verdana" panose="020B0604030504040204" pitchFamily="34" charset="0"/>
              </a:rPr>
              <a:t>;</a:t>
            </a:r>
            <a:endParaRPr lang="ru-RU" sz="1200" b="0" dirty="0">
              <a:effectLst/>
              <a:latin typeface="Verdana" panose="020B0604030504040204" pitchFamily="34" charset="0"/>
              <a:ea typeface="Verdana" panose="020B0604030504040204" pitchFamily="34" charset="0"/>
            </a:endParaRPr>
          </a:p>
          <a:p>
            <a:pPr rtl="0">
              <a:spcBef>
                <a:spcPts val="0"/>
              </a:spcBef>
              <a:spcAft>
                <a:spcPts val="0"/>
              </a:spcAft>
            </a:pPr>
            <a:r>
              <a:rPr lang="ru-RU" sz="1200" b="0" i="0" u="none" strike="noStrike" dirty="0">
                <a:solidFill>
                  <a:srgbClr val="000000"/>
                </a:solidFill>
                <a:effectLst/>
                <a:latin typeface="Verdana" panose="020B0604030504040204" pitchFamily="34" charset="0"/>
                <a:ea typeface="Verdana" panose="020B0604030504040204" pitchFamily="34" charset="0"/>
              </a:rPr>
              <a:t>    </a:t>
            </a:r>
            <a:r>
              <a:rPr lang="en-US" sz="1200" b="0" i="0" u="none" strike="noStrike" dirty="0">
                <a:solidFill>
                  <a:srgbClr val="000000"/>
                </a:solidFill>
                <a:effectLst/>
                <a:latin typeface="Verdana" panose="020B0604030504040204" pitchFamily="34" charset="0"/>
                <a:ea typeface="Verdana" panose="020B0604030504040204" pitchFamily="34" charset="0"/>
              </a:rPr>
              <a:t>d</a:t>
            </a:r>
            <a:r>
              <a:rPr lang="ru-RU" sz="1200" b="0" i="0" u="none" strike="noStrike" dirty="0">
                <a:solidFill>
                  <a:srgbClr val="000000"/>
                </a:solidFill>
                <a:effectLst/>
                <a:latin typeface="Verdana" panose="020B0604030504040204" pitchFamily="34" charset="0"/>
                <a:ea typeface="Verdana" panose="020B0604030504040204" pitchFamily="34" charset="0"/>
              </a:rPr>
              <a:t>/</a:t>
            </a:r>
            <a:r>
              <a:rPr lang="en-US" sz="1200" dirty="0">
                <a:solidFill>
                  <a:srgbClr val="000000"/>
                </a:solidFill>
                <a:latin typeface="Verdana" panose="020B0604030504040204" pitchFamily="34" charset="0"/>
                <a:ea typeface="Verdana" panose="020B0604030504040204" pitchFamily="34" charset="0"/>
              </a:rPr>
              <a:t>H</a:t>
            </a:r>
            <a:r>
              <a:rPr lang="en-US" sz="1200" b="0" i="0" u="none" strike="noStrike" dirty="0">
                <a:solidFill>
                  <a:srgbClr val="000000"/>
                </a:solidFill>
                <a:effectLst/>
                <a:latin typeface="Verdana" panose="020B0604030504040204" pitchFamily="34" charset="0"/>
                <a:ea typeface="Verdana" panose="020B0604030504040204" pitchFamily="34" charset="0"/>
              </a:rPr>
              <a:t>eat engines and environmental pollution</a:t>
            </a:r>
            <a:endParaRPr lang="ru-RU" sz="1200" b="0" dirty="0">
              <a:effectLst/>
              <a:latin typeface="Verdana" panose="020B0604030504040204" pitchFamily="34" charset="0"/>
              <a:ea typeface="Verdana" panose="020B0604030504040204" pitchFamily="34" charset="0"/>
            </a:endParaRPr>
          </a:p>
          <a:p>
            <a:pPr marL="265113" indent="187325" rtl="0" fontAlgn="base">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Air pollutants</a:t>
            </a:r>
            <a:endParaRPr lang="ru-RU" sz="1200" b="0" i="0" u="none" strike="noStrike" dirty="0">
              <a:solidFill>
                <a:srgbClr val="000000"/>
              </a:solidFill>
              <a:effectLst/>
              <a:latin typeface="Verdana" panose="020B0604030504040204" pitchFamily="34" charset="0"/>
              <a:ea typeface="Verdana" panose="020B0604030504040204" pitchFamily="34" charset="0"/>
            </a:endParaRPr>
          </a:p>
          <a:p>
            <a:pPr marL="265113" indent="187325" rtl="0" fontAlgn="base">
              <a:spcBef>
                <a:spcPts val="0"/>
              </a:spcBef>
              <a:spcAft>
                <a:spcPts val="0"/>
              </a:spcAft>
              <a:buFont typeface="Wingdings" panose="05000000000000000000" pitchFamily="2" charset="2"/>
              <a:buChar char="§"/>
            </a:pPr>
            <a:r>
              <a:rPr lang="en-US" sz="1200" b="0" i="0" u="none" strike="noStrike" dirty="0">
                <a:solidFill>
                  <a:srgbClr val="000000"/>
                </a:solidFill>
                <a:effectLst/>
                <a:latin typeface="Verdana" panose="020B0604030504040204" pitchFamily="34" charset="0"/>
                <a:ea typeface="Verdana" panose="020B0604030504040204" pitchFamily="34" charset="0"/>
              </a:rPr>
              <a:t>Thermal pollution</a:t>
            </a:r>
            <a:endParaRPr lang="ru-RU" sz="1200" b="0" i="0" u="none" strike="noStrike" dirty="0">
              <a:solidFill>
                <a:srgbClr val="000000"/>
              </a:solidFill>
              <a:effectLst/>
              <a:latin typeface="Verdana" panose="020B060403050404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F8E8CF9C-D184-4892-A307-799D371C5917}"/>
              </a:ext>
            </a:extLst>
          </p:cNvPr>
          <p:cNvSpPr txBox="1"/>
          <p:nvPr/>
        </p:nvSpPr>
        <p:spPr>
          <a:xfrm>
            <a:off x="322975" y="1256467"/>
            <a:ext cx="2419350" cy="307777"/>
          </a:xfrm>
          <a:prstGeom prst="rect">
            <a:avLst/>
          </a:prstGeom>
          <a:noFill/>
        </p:spPr>
        <p:txBody>
          <a:bodyPr wrap="square" rtlCol="0">
            <a:spAutoFit/>
          </a:bodyPr>
          <a:lstStyle/>
          <a:p>
            <a:r>
              <a:rPr lang="en-US" sz="1400" b="1" dirty="0">
                <a:solidFill>
                  <a:srgbClr val="000000"/>
                </a:solidFill>
                <a:latin typeface="Verdana" panose="020B0604030504040204" pitchFamily="34" charset="0"/>
                <a:ea typeface="Verdana" panose="020B0604030504040204" pitchFamily="34" charset="0"/>
              </a:rPr>
              <a:t>PHYSICS</a:t>
            </a:r>
            <a:endParaRPr lang="bg-BG" sz="1400" b="1" dirty="0">
              <a:latin typeface="Verdana" panose="020B0604030504040204" pitchFamily="34" charset="0"/>
              <a:ea typeface="Verdana" panose="020B0604030504040204" pitchFamily="34" charset="0"/>
            </a:endParaRPr>
          </a:p>
        </p:txBody>
      </p:sp>
      <p:sp>
        <p:nvSpPr>
          <p:cNvPr id="12" name="TextBox 11">
            <a:extLst>
              <a:ext uri="{FF2B5EF4-FFF2-40B4-BE49-F238E27FC236}">
                <a16:creationId xmlns:a16="http://schemas.microsoft.com/office/drawing/2014/main" id="{9BCC9667-575B-46A5-96BC-9E4512336B65}"/>
              </a:ext>
            </a:extLst>
          </p:cNvPr>
          <p:cNvSpPr txBox="1"/>
          <p:nvPr/>
        </p:nvSpPr>
        <p:spPr>
          <a:xfrm>
            <a:off x="4643076" y="1744806"/>
            <a:ext cx="3763504" cy="609013"/>
          </a:xfrm>
          <a:prstGeom prst="rect">
            <a:avLst/>
          </a:prstGeom>
          <a:solidFill>
            <a:srgbClr val="FFFF99"/>
          </a:solidFill>
        </p:spPr>
        <p:txBody>
          <a:bodyPr wrap="square">
            <a:spAutoFit/>
          </a:bodyPr>
          <a:lstStyle/>
          <a:p>
            <a:pPr algn="just" rtl="0" fontAlgn="base">
              <a:lnSpc>
                <a:spcPct val="150000"/>
              </a:lnSpc>
              <a:spcBef>
                <a:spcPts val="0"/>
              </a:spcBef>
              <a:spcAft>
                <a:spcPts val="0"/>
              </a:spcAft>
            </a:pPr>
            <a:r>
              <a:rPr lang="en-US" sz="1200" i="0" u="none" strike="noStrike" dirty="0">
                <a:solidFill>
                  <a:srgbClr val="000000"/>
                </a:solidFill>
                <a:effectLst/>
                <a:latin typeface="Verdana" panose="020B0604030504040204" pitchFamily="34" charset="0"/>
                <a:ea typeface="Verdana" panose="020B0604030504040204" pitchFamily="34" charset="0"/>
              </a:rPr>
              <a:t>Graphics, tables, histograms, circle charts, etc. in comparing two or more quantities</a:t>
            </a:r>
            <a:endParaRPr lang="bg-BG" sz="1200" dirty="0">
              <a:latin typeface="Verdana" panose="020B0604030504040204" pitchFamily="34" charset="0"/>
              <a:ea typeface="Verdana" panose="020B0604030504040204" pitchFamily="34" charset="0"/>
            </a:endParaRPr>
          </a:p>
        </p:txBody>
      </p:sp>
      <p:sp>
        <p:nvSpPr>
          <p:cNvPr id="17" name="TextBox 16">
            <a:extLst>
              <a:ext uri="{FF2B5EF4-FFF2-40B4-BE49-F238E27FC236}">
                <a16:creationId xmlns:a16="http://schemas.microsoft.com/office/drawing/2014/main" id="{2EDECF08-1512-4920-A327-7FE1A0E21511}"/>
              </a:ext>
            </a:extLst>
          </p:cNvPr>
          <p:cNvSpPr txBox="1"/>
          <p:nvPr/>
        </p:nvSpPr>
        <p:spPr>
          <a:xfrm>
            <a:off x="4546852" y="1224908"/>
            <a:ext cx="2419350" cy="307777"/>
          </a:xfrm>
          <a:prstGeom prst="rect">
            <a:avLst/>
          </a:prstGeom>
          <a:noFill/>
        </p:spPr>
        <p:txBody>
          <a:bodyPr wrap="square" rtlCol="0">
            <a:spAutoFit/>
          </a:bodyPr>
          <a:lstStyle/>
          <a:p>
            <a:r>
              <a:rPr lang="en-US" sz="1400" b="1" i="0" u="none" strike="noStrike" dirty="0">
                <a:solidFill>
                  <a:srgbClr val="000000"/>
                </a:solidFill>
                <a:effectLst/>
                <a:latin typeface="Verdana" panose="020B0604030504040204" pitchFamily="34" charset="0"/>
                <a:ea typeface="Verdana" panose="020B0604030504040204" pitchFamily="34" charset="0"/>
              </a:rPr>
              <a:t>MATHEMATICS</a:t>
            </a:r>
            <a:endParaRPr lang="bg-BG" sz="1400" b="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020950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9">
            <a:extLst>
              <a:ext uri="{FF2B5EF4-FFF2-40B4-BE49-F238E27FC236}">
                <a16:creationId xmlns:a16="http://schemas.microsoft.com/office/drawing/2014/main" id="{5E05658C-D412-4FA6-B750-D4C4D68EB28A}"/>
              </a:ext>
            </a:extLst>
          </p:cNvPr>
          <p:cNvGraphicFramePr>
            <a:graphicFrameLocks noGrp="1"/>
          </p:cNvGraphicFramePr>
          <p:nvPr>
            <p:extLst>
              <p:ext uri="{D42A27DB-BD31-4B8C-83A1-F6EECF244321}">
                <p14:modId xmlns:p14="http://schemas.microsoft.com/office/powerpoint/2010/main" val="29385880"/>
              </p:ext>
            </p:extLst>
          </p:nvPr>
        </p:nvGraphicFramePr>
        <p:xfrm>
          <a:off x="353961" y="1428463"/>
          <a:ext cx="5889523" cy="4549552"/>
        </p:xfrm>
        <a:graphic>
          <a:graphicData uri="http://schemas.openxmlformats.org/drawingml/2006/table">
            <a:tbl>
              <a:tblPr firstRow="1" bandRow="1">
                <a:tableStyleId>{5C22544A-7EE6-4342-B048-85BDC9FD1C3A}</a:tableStyleId>
              </a:tblPr>
              <a:tblGrid>
                <a:gridCol w="2001935">
                  <a:extLst>
                    <a:ext uri="{9D8B030D-6E8A-4147-A177-3AD203B41FA5}">
                      <a16:colId xmlns:a16="http://schemas.microsoft.com/office/drawing/2014/main" val="2403691996"/>
                    </a:ext>
                  </a:extLst>
                </a:gridCol>
                <a:gridCol w="3887588">
                  <a:extLst>
                    <a:ext uri="{9D8B030D-6E8A-4147-A177-3AD203B41FA5}">
                      <a16:colId xmlns:a16="http://schemas.microsoft.com/office/drawing/2014/main" val="232156631"/>
                    </a:ext>
                  </a:extLst>
                </a:gridCol>
              </a:tblGrid>
              <a:tr h="999878">
                <a:tc>
                  <a:txBody>
                    <a:bodyPr/>
                    <a:lstStyle/>
                    <a:p>
                      <a:r>
                        <a:rPr lang="en-US" i="0" u="none" strike="noStrike" dirty="0">
                          <a:solidFill>
                            <a:schemeClr val="tx1"/>
                          </a:solidFill>
                          <a:effectLst/>
                          <a:latin typeface="Verdana" panose="020B0604030504040204" pitchFamily="34" charset="0"/>
                          <a:ea typeface="Verdana" panose="020B0604030504040204" pitchFamily="34" charset="0"/>
                        </a:rPr>
                        <a:t>DAY OF THE WEEK </a:t>
                      </a:r>
                      <a:r>
                        <a:rPr lang="ru-RU" i="0" u="none" strike="noStrike" dirty="0">
                          <a:solidFill>
                            <a:schemeClr val="tx1"/>
                          </a:solidFill>
                          <a:effectLst/>
                          <a:latin typeface="Verdana" panose="020B0604030504040204" pitchFamily="34" charset="0"/>
                          <a:ea typeface="Verdana" panose="020B0604030504040204" pitchFamily="34" charset="0"/>
                        </a:rPr>
                        <a:t>10 – 14</a:t>
                      </a:r>
                      <a:r>
                        <a:rPr lang="en-US" i="0" u="none" strike="noStrike" dirty="0">
                          <a:solidFill>
                            <a:schemeClr val="tx1"/>
                          </a:solidFill>
                          <a:effectLst/>
                          <a:latin typeface="Verdana" panose="020B0604030504040204" pitchFamily="34" charset="0"/>
                          <a:ea typeface="Verdana" panose="020B0604030504040204" pitchFamily="34" charset="0"/>
                        </a:rPr>
                        <a:t> May </a:t>
                      </a:r>
                      <a:r>
                        <a:rPr lang="ru-RU" i="0" u="none" strike="noStrike" dirty="0">
                          <a:solidFill>
                            <a:schemeClr val="tx1"/>
                          </a:solidFill>
                          <a:effectLst/>
                          <a:latin typeface="Verdana" panose="020B0604030504040204" pitchFamily="34" charset="0"/>
                          <a:ea typeface="Verdana" panose="020B0604030504040204" pitchFamily="34" charset="0"/>
                        </a:rPr>
                        <a:t>2021</a:t>
                      </a:r>
                      <a:endParaRPr lang="bg-BG" dirty="0">
                        <a:solidFill>
                          <a:schemeClr val="tx1"/>
                        </a:solidFill>
                        <a:latin typeface="Verdana" panose="020B0604030504040204" pitchFamily="34" charset="0"/>
                        <a:ea typeface="Verdana" panose="020B0604030504040204" pitchFamily="34" charset="0"/>
                      </a:endParaRPr>
                    </a:p>
                  </a:txBody>
                  <a:tcPr/>
                </a:tc>
                <a:tc>
                  <a:txBody>
                    <a:bodyPr/>
                    <a:lstStyle/>
                    <a:p>
                      <a:r>
                        <a:rPr lang="en-US" dirty="0">
                          <a:latin typeface="Verdana" panose="020B0604030504040204" pitchFamily="34" charset="0"/>
                          <a:ea typeface="Verdana" panose="020B0604030504040204" pitchFamily="34" charset="0"/>
                        </a:rPr>
                        <a:t>PLANNED ACTIVITIES FOR THE TEAMS</a:t>
                      </a:r>
                      <a:endParaRPr lang="bg-BG"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2269672877"/>
                  </a:ext>
                </a:extLst>
              </a:tr>
              <a:tr h="673159">
                <a:tc>
                  <a:txBody>
                    <a:bodyPr/>
                    <a:lstStyle/>
                    <a:p>
                      <a:r>
                        <a:rPr lang="en-US" sz="1200" dirty="0">
                          <a:latin typeface="Verdana" panose="020B0604030504040204" pitchFamily="34" charset="0"/>
                          <a:ea typeface="Verdana" panose="020B0604030504040204" pitchFamily="34" charset="0"/>
                        </a:rPr>
                        <a:t>MONDAY</a:t>
                      </a:r>
                      <a:endParaRPr lang="bg-BG" sz="1200" dirty="0">
                        <a:latin typeface="Verdana" panose="020B0604030504040204" pitchFamily="34" charset="0"/>
                        <a:ea typeface="Verdana" panose="020B0604030504040204" pitchFamily="34" charset="0"/>
                      </a:endParaRPr>
                    </a:p>
                  </a:txBody>
                  <a:tcPr/>
                </a:tc>
                <a:tc>
                  <a:txBody>
                    <a:bodyPr/>
                    <a:lstStyle/>
                    <a:p>
                      <a:r>
                        <a:rPr lang="de-DE" sz="1200" dirty="0">
                          <a:latin typeface="Verdana" panose="020B0604030504040204" pitchFamily="34" charset="0"/>
                          <a:ea typeface="Verdana" panose="020B0604030504040204" pitchFamily="34" charset="0"/>
                        </a:rPr>
                        <a:t>Searching and gathering information on the topic</a:t>
                      </a:r>
                      <a:endParaRPr lang="bg-BG" sz="120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1813172929"/>
                  </a:ext>
                </a:extLst>
              </a:tr>
              <a:tr h="673159">
                <a:tc>
                  <a:txBody>
                    <a:bodyPr/>
                    <a:lstStyle/>
                    <a:p>
                      <a:r>
                        <a:rPr lang="en-US" sz="1200" dirty="0">
                          <a:latin typeface="Verdana" panose="020B0604030504040204" pitchFamily="34" charset="0"/>
                          <a:ea typeface="Verdana" panose="020B0604030504040204" pitchFamily="34" charset="0"/>
                        </a:rPr>
                        <a:t>TUESDAY</a:t>
                      </a:r>
                      <a:endParaRPr lang="bg-BG" sz="1200" dirty="0">
                        <a:latin typeface="Verdana" panose="020B0604030504040204" pitchFamily="34" charset="0"/>
                        <a:ea typeface="Verdana" panose="020B0604030504040204" pitchFamily="34" charset="0"/>
                      </a:endParaRPr>
                    </a:p>
                  </a:txBody>
                  <a:tcPr/>
                </a:tc>
                <a:tc>
                  <a:txBody>
                    <a:bodyPr/>
                    <a:lstStyle/>
                    <a:p>
                      <a:r>
                        <a:rPr lang="de-DE" sz="1200" dirty="0">
                          <a:latin typeface="Verdana" panose="020B0604030504040204" pitchFamily="34" charset="0"/>
                          <a:ea typeface="Verdana" panose="020B0604030504040204" pitchFamily="34" charset="0"/>
                        </a:rPr>
                        <a:t>Sifting and structuring of information</a:t>
                      </a:r>
                      <a:endParaRPr lang="bg-BG" sz="120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252308996"/>
                  </a:ext>
                </a:extLst>
              </a:tr>
              <a:tr h="673159">
                <a:tc>
                  <a:txBody>
                    <a:bodyPr/>
                    <a:lstStyle/>
                    <a:p>
                      <a:r>
                        <a:rPr lang="en-US" sz="1200" dirty="0">
                          <a:latin typeface="Verdana" panose="020B0604030504040204" pitchFamily="34" charset="0"/>
                          <a:ea typeface="Verdana" panose="020B0604030504040204" pitchFamily="34" charset="0"/>
                        </a:rPr>
                        <a:t>WEDNESDAY</a:t>
                      </a:r>
                      <a:endParaRPr lang="bg-BG" sz="1200" dirty="0">
                        <a:latin typeface="Verdana" panose="020B0604030504040204" pitchFamily="34" charset="0"/>
                        <a:ea typeface="Verdana" panose="020B0604030504040204" pitchFamily="34" charset="0"/>
                      </a:endParaRPr>
                    </a:p>
                  </a:txBody>
                  <a:tcPr/>
                </a:tc>
                <a:tc>
                  <a:txBody>
                    <a:bodyPr/>
                    <a:lstStyle/>
                    <a:p>
                      <a:r>
                        <a:rPr lang="de-DE" sz="1200" dirty="0">
                          <a:latin typeface="Verdana" panose="020B0604030504040204" pitchFamily="34" charset="0"/>
                          <a:ea typeface="Verdana" panose="020B0604030504040204" pitchFamily="34" charset="0"/>
                        </a:rPr>
                        <a:t>Consultation with teachers on each school subject</a:t>
                      </a:r>
                      <a:endParaRPr lang="bg-BG" sz="120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2148057272"/>
                  </a:ext>
                </a:extLst>
              </a:tr>
              <a:tr h="428519">
                <a:tc>
                  <a:txBody>
                    <a:bodyPr/>
                    <a:lstStyle/>
                    <a:p>
                      <a:r>
                        <a:rPr lang="en-US" sz="1200" dirty="0">
                          <a:latin typeface="Verdana" panose="020B0604030504040204" pitchFamily="34" charset="0"/>
                          <a:ea typeface="Verdana" panose="020B0604030504040204" pitchFamily="34" charset="0"/>
                        </a:rPr>
                        <a:t>THURSDAY</a:t>
                      </a:r>
                      <a:endParaRPr lang="bg-BG" sz="1200" dirty="0">
                        <a:latin typeface="Verdana" panose="020B0604030504040204" pitchFamily="34" charset="0"/>
                        <a:ea typeface="Verdana" panose="020B0604030504040204" pitchFamily="34" charset="0"/>
                      </a:endParaRPr>
                    </a:p>
                  </a:txBody>
                  <a:tcPr/>
                </a:tc>
                <a:tc>
                  <a:txBody>
                    <a:bodyPr/>
                    <a:lstStyle/>
                    <a:p>
                      <a:r>
                        <a:rPr lang="de-DE" sz="1200" dirty="0">
                          <a:latin typeface="Verdana" panose="020B0604030504040204" pitchFamily="34" charset="0"/>
                          <a:ea typeface="Verdana" panose="020B0604030504040204" pitchFamily="34" charset="0"/>
                        </a:rPr>
                        <a:t>Preparing presentations</a:t>
                      </a:r>
                      <a:endParaRPr lang="bg-BG" sz="120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3884327101"/>
                  </a:ext>
                </a:extLst>
              </a:tr>
              <a:tr h="428519">
                <a:tc>
                  <a:txBody>
                    <a:bodyPr/>
                    <a:lstStyle/>
                    <a:p>
                      <a:r>
                        <a:rPr lang="en-US" sz="1200" dirty="0">
                          <a:latin typeface="Verdana" panose="020B0604030504040204" pitchFamily="34" charset="0"/>
                          <a:ea typeface="Verdana" panose="020B0604030504040204" pitchFamily="34" charset="0"/>
                        </a:rPr>
                        <a:t>FRIDAY</a:t>
                      </a:r>
                      <a:endParaRPr lang="bg-BG" sz="1200" dirty="0">
                        <a:latin typeface="Verdana" panose="020B0604030504040204" pitchFamily="34" charset="0"/>
                        <a:ea typeface="Verdana" panose="020B0604030504040204" pitchFamily="34" charset="0"/>
                      </a:endParaRPr>
                    </a:p>
                  </a:txBody>
                  <a:tcPr/>
                </a:tc>
                <a:tc>
                  <a:txBody>
                    <a:bodyPr/>
                    <a:lstStyle/>
                    <a:p>
                      <a:r>
                        <a:rPr lang="de-DE" sz="1200" dirty="0">
                          <a:latin typeface="Verdana" panose="020B0604030504040204" pitchFamily="34" charset="0"/>
                          <a:ea typeface="Verdana" panose="020B0604030504040204" pitchFamily="34" charset="0"/>
                        </a:rPr>
                        <a:t>Finalizing presentations</a:t>
                      </a:r>
                      <a:endParaRPr lang="bg-BG" sz="120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2854430836"/>
                  </a:ext>
                </a:extLst>
              </a:tr>
              <a:tr h="673159">
                <a:tc>
                  <a:txBody>
                    <a:bodyPr/>
                    <a:lstStyle/>
                    <a:p>
                      <a:r>
                        <a:rPr lang="en-US" sz="1200" dirty="0">
                          <a:latin typeface="Verdana" panose="020B0604030504040204" pitchFamily="34" charset="0"/>
                          <a:ea typeface="Verdana" panose="020B0604030504040204" pitchFamily="34" charset="0"/>
                        </a:rPr>
                        <a:t>MONDAY</a:t>
                      </a:r>
                      <a:r>
                        <a:rPr lang="bg-BG" sz="1200" dirty="0">
                          <a:latin typeface="Verdana" panose="020B0604030504040204" pitchFamily="34" charset="0"/>
                          <a:ea typeface="Verdana" panose="020B0604030504040204" pitchFamily="34" charset="0"/>
                        </a:rPr>
                        <a:t>  17</a:t>
                      </a:r>
                      <a:r>
                        <a:rPr lang="en-US" sz="1200" dirty="0">
                          <a:latin typeface="Verdana" panose="020B0604030504040204" pitchFamily="34" charset="0"/>
                          <a:ea typeface="Verdana" panose="020B0604030504040204" pitchFamily="34" charset="0"/>
                        </a:rPr>
                        <a:t> May </a:t>
                      </a:r>
                      <a:r>
                        <a:rPr lang="bg-BG" sz="1200" dirty="0">
                          <a:latin typeface="Verdana" panose="020B0604030504040204" pitchFamily="34" charset="0"/>
                          <a:ea typeface="Verdana" panose="020B0604030504040204" pitchFamily="34" charset="0"/>
                        </a:rPr>
                        <a:t>2021</a:t>
                      </a:r>
                    </a:p>
                  </a:txBody>
                  <a:tcPr/>
                </a:tc>
                <a:tc>
                  <a:txBody>
                    <a:bodyPr/>
                    <a:lstStyle/>
                    <a:p>
                      <a:r>
                        <a:rPr lang="de-DE" sz="1200" dirty="0">
                          <a:latin typeface="Verdana" panose="020B0604030504040204" pitchFamily="34" charset="0"/>
                          <a:ea typeface="Verdana" panose="020B0604030504040204" pitchFamily="34" charset="0"/>
                        </a:rPr>
                        <a:t>Presenting and dicussion of the result</a:t>
                      </a:r>
                      <a:endParaRPr lang="bg-BG" sz="120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310357416"/>
                  </a:ext>
                </a:extLst>
              </a:tr>
            </a:tbl>
          </a:graphicData>
        </a:graphic>
      </p:graphicFrame>
      <p:sp>
        <p:nvSpPr>
          <p:cNvPr id="10" name="TextBox 9">
            <a:extLst>
              <a:ext uri="{FF2B5EF4-FFF2-40B4-BE49-F238E27FC236}">
                <a16:creationId xmlns:a16="http://schemas.microsoft.com/office/drawing/2014/main" id="{B4AF2895-ACEC-4820-9B7E-E83698F2C3D4}"/>
              </a:ext>
            </a:extLst>
          </p:cNvPr>
          <p:cNvSpPr txBox="1"/>
          <p:nvPr/>
        </p:nvSpPr>
        <p:spPr>
          <a:xfrm>
            <a:off x="353961" y="593863"/>
            <a:ext cx="7125156" cy="523220"/>
          </a:xfrm>
          <a:prstGeom prst="rect">
            <a:avLst/>
          </a:prstGeom>
          <a:noFill/>
        </p:spPr>
        <p:txBody>
          <a:bodyPr wrap="none" rtlCol="0">
            <a:spAutoFit/>
          </a:bodyPr>
          <a:lstStyle/>
          <a:p>
            <a:r>
              <a:rPr lang="en-US" sz="2800" dirty="0">
                <a:latin typeface="Verdana" panose="020B0604030504040204" pitchFamily="34" charset="0"/>
                <a:ea typeface="Verdana" panose="020B0604030504040204" pitchFamily="34" charset="0"/>
              </a:rPr>
              <a:t>PLANNING OF STUDENTS’ ACTIVITIES</a:t>
            </a:r>
            <a:endParaRPr lang="bg-BG" sz="2800" dirty="0">
              <a:latin typeface="Verdana" panose="020B0604030504040204" pitchFamily="34" charset="0"/>
              <a:ea typeface="Verdana" panose="020B0604030504040204" pitchFamily="34" charset="0"/>
            </a:endParaRPr>
          </a:p>
        </p:txBody>
      </p:sp>
      <p:sp>
        <p:nvSpPr>
          <p:cNvPr id="12" name="TextBox 11">
            <a:extLst>
              <a:ext uri="{FF2B5EF4-FFF2-40B4-BE49-F238E27FC236}">
                <a16:creationId xmlns:a16="http://schemas.microsoft.com/office/drawing/2014/main" id="{189B9D68-EA07-4B41-B15B-B4915C66BB9A}"/>
              </a:ext>
            </a:extLst>
          </p:cNvPr>
          <p:cNvSpPr txBox="1"/>
          <p:nvPr/>
        </p:nvSpPr>
        <p:spPr>
          <a:xfrm>
            <a:off x="7331374" y="1471181"/>
            <a:ext cx="3096480" cy="369332"/>
          </a:xfrm>
          <a:prstGeom prst="rect">
            <a:avLst/>
          </a:prstGeom>
          <a:noFill/>
        </p:spPr>
        <p:txBody>
          <a:bodyPr wrap="square" rtlCol="0">
            <a:spAutoFit/>
          </a:bodyPr>
          <a:lstStyle/>
          <a:p>
            <a:r>
              <a:rPr lang="en-US" dirty="0">
                <a:solidFill>
                  <a:schemeClr val="bg1"/>
                </a:solidFill>
                <a:latin typeface="Verdana" panose="020B0604030504040204" pitchFamily="34" charset="0"/>
                <a:ea typeface="Verdana" panose="020B0604030504040204" pitchFamily="34" charset="0"/>
              </a:rPr>
              <a:t>SELF-EVALUATION CARD</a:t>
            </a:r>
            <a:endParaRPr lang="bg-BG" dirty="0">
              <a:solidFill>
                <a:schemeClr val="bg1"/>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CF0FC8ED-EDA9-4246-9761-DD989567F6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8427" y="2194612"/>
            <a:ext cx="5153209" cy="3783403"/>
          </a:xfrm>
          <a:prstGeom prst="rect">
            <a:avLst/>
          </a:prstGeom>
        </p:spPr>
      </p:pic>
    </p:spTree>
    <p:extLst>
      <p:ext uri="{BB962C8B-B14F-4D97-AF65-F5344CB8AC3E}">
        <p14:creationId xmlns:p14="http://schemas.microsoft.com/office/powerpoint/2010/main" val="734850991"/>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471</TotalTime>
  <Words>1246</Words>
  <Application>Microsoft Office PowerPoint</Application>
  <PresentationFormat>Widescreen</PresentationFormat>
  <Paragraphs>165</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Century Gothic</vt:lpstr>
      <vt:lpstr>Verdana</vt:lpstr>
      <vt:lpstr>Wingdings</vt:lpstr>
      <vt:lpstr>Wingdings 3</vt:lpstr>
      <vt:lpstr>Slice</vt:lpstr>
      <vt:lpstr>FIRST INTERNATIONAL EDUCATIONAL ONLINE FORUM</vt:lpstr>
      <vt:lpstr>PowerPoint Presentation</vt:lpstr>
      <vt:lpstr>Name of the project: Energy in science  participating students: 9.g class (27 students)  School subjects included: English, mathematics, geography, biology and physics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форум</dc:title>
  <dc:creator>Geri</dc:creator>
  <cp:lastModifiedBy>Geri</cp:lastModifiedBy>
  <cp:revision>66</cp:revision>
  <dcterms:created xsi:type="dcterms:W3CDTF">2021-05-26T17:24:01Z</dcterms:created>
  <dcterms:modified xsi:type="dcterms:W3CDTF">2021-05-27T11:00:07Z</dcterms:modified>
</cp:coreProperties>
</file>