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9" r:id="rId3"/>
    <p:sldId id="280" r:id="rId4"/>
    <p:sldId id="267" r:id="rId5"/>
    <p:sldId id="258" r:id="rId6"/>
    <p:sldId id="265" r:id="rId7"/>
    <p:sldId id="260" r:id="rId8"/>
    <p:sldId id="273" r:id="rId9"/>
    <p:sldId id="274" r:id="rId10"/>
    <p:sldId id="278" r:id="rId11"/>
    <p:sldId id="25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6" y="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7094-6A03-4984-8B0A-6AF5E06C9515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C59A-34C1-463F-8292-D5FF11C4F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927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7094-6A03-4984-8B0A-6AF5E06C9515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C59A-34C1-463F-8292-D5FF11C4F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952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7094-6A03-4984-8B0A-6AF5E06C9515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C59A-34C1-463F-8292-D5FF11C4F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05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7094-6A03-4984-8B0A-6AF5E06C9515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C59A-34C1-463F-8292-D5FF11C4F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09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7094-6A03-4984-8B0A-6AF5E06C9515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C59A-34C1-463F-8292-D5FF11C4F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769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7094-6A03-4984-8B0A-6AF5E06C9515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C59A-34C1-463F-8292-D5FF11C4F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64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7094-6A03-4984-8B0A-6AF5E06C9515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C59A-34C1-463F-8292-D5FF11C4F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1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7094-6A03-4984-8B0A-6AF5E06C9515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C59A-34C1-463F-8292-D5FF11C4F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7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7094-6A03-4984-8B0A-6AF5E06C9515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C59A-34C1-463F-8292-D5FF11C4F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017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7094-6A03-4984-8B0A-6AF5E06C9515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C59A-34C1-463F-8292-D5FF11C4F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084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7094-6A03-4984-8B0A-6AF5E06C9515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C59A-34C1-463F-8292-D5FF11C4F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283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77094-6A03-4984-8B0A-6AF5E06C9515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4C59A-34C1-463F-8292-D5FF11C4F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63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bg-BG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bg-BG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 ПОДХОДИ ЗА РАБОТА ПРИ ДЕЦА СЪС </a:t>
            </a:r>
          </a:p>
          <a:p>
            <a:pPr marL="0" indent="0" algn="ctr">
              <a:buNone/>
            </a:pPr>
            <a:r>
              <a:rPr lang="bg-BG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СПЕЦИАЛНИ ПОТРЕБНОСТИ</a:t>
            </a:r>
          </a:p>
          <a:p>
            <a:pPr marL="0" indent="0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bg-BG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д-р Пламен Димитров, </a:t>
            </a:r>
            <a:r>
              <a:rPr lang="bg-BG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д.м</a:t>
            </a:r>
            <a:r>
              <a:rPr lang="bg-BG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bg-BG" dirty="0"/>
          </a:p>
          <a:p>
            <a:pPr marL="0" indent="0" algn="ctr">
              <a:buNone/>
            </a:pPr>
            <a:endParaRPr lang="ru-RU" b="1" dirty="0"/>
          </a:p>
          <a:p>
            <a:pPr marL="0" indent="0" algn="ctr">
              <a:buNone/>
            </a:pPr>
            <a:r>
              <a:rPr lang="bg-BG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ЦЕНТЪР „ПЛАМЪК</a:t>
            </a:r>
            <a:r>
              <a:rPr lang="bg-BG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“, гр. Варна</a:t>
            </a:r>
            <a:endParaRPr lang="bg-BG" dirty="0" smtClean="0"/>
          </a:p>
          <a:p>
            <a:pPr marL="0" indent="0" algn="ctr">
              <a:buNone/>
            </a:pPr>
            <a:endParaRPr lang="bg-BG" dirty="0"/>
          </a:p>
          <a:p>
            <a:pPr marL="0" indent="0" algn="ctr">
              <a:buNone/>
            </a:pPr>
            <a:r>
              <a:rPr lang="bg-BG" smtClean="0"/>
              <a:t>Организатор Община</a:t>
            </a:r>
            <a:r>
              <a:rPr lang="bg-BG"/>
              <a:t>-</a:t>
            </a:r>
            <a:r>
              <a:rPr lang="bg-BG" smtClean="0"/>
              <a:t>Варна</a:t>
            </a:r>
            <a:endParaRPr lang="bg-BG" dirty="0" smtClean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962" y="313532"/>
            <a:ext cx="6696075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5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66"/>
    </mc:Choice>
    <mc:Fallback>
      <p:transition spd="slow" advTm="10666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ЦЕНТЪР </a:t>
            </a:r>
            <a:r>
              <a:rPr lang="bg-BG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„ПЛАМЪК“ </a:t>
            </a:r>
            <a:r>
              <a:rPr lang="bg-BG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 ПРОВЕЖДАТ СЛЕДНИТЕ ДИАГНОСТИЧНИ И ТЕРАПЕВТИЧНИ ПРОЦЕДУРИ</a:t>
            </a:r>
            <a:endParaRPr lang="bg-BG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g-BG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ЕЕГ-АНАЛИЗ НА </a:t>
            </a:r>
            <a:r>
              <a:rPr lang="bg-BG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НЕРВНАТА ДЕЙНОСТ</a:t>
            </a:r>
          </a:p>
          <a:p>
            <a:r>
              <a:rPr lang="bg-BG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БИОФИЙДБЕК НЕВРОТРЕНИНГ</a:t>
            </a:r>
          </a:p>
          <a:p>
            <a:r>
              <a:rPr lang="bg-BG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ТРАНСКРАНИАЛНА НЕВРОМОДУЛАЦИЯ</a:t>
            </a:r>
          </a:p>
          <a:p>
            <a:r>
              <a:rPr lang="bg-BG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ИНТЕНЗИВНИ ЗАНИМАНИЯ </a:t>
            </a:r>
            <a:r>
              <a:rPr lang="bg-BG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bg-BG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ЛОГОПЕД </a:t>
            </a:r>
            <a:r>
              <a:rPr lang="bg-BG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bg-BG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</a:t>
            </a:r>
          </a:p>
          <a:p>
            <a:r>
              <a:rPr lang="bg-BG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БРЕЙН БАЛАНС- ГИМНАСТИКА  ЗА УМА</a:t>
            </a:r>
          </a:p>
          <a:p>
            <a:r>
              <a:rPr lang="bg-BG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АРТ-ТЕРАПИЯ И МУЗИКОТЕРАПИЯ</a:t>
            </a:r>
          </a:p>
          <a:p>
            <a:endParaRPr lang="en-US" dirty="0"/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02594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47"/>
    </mc:Choice>
    <mc:Fallback>
      <p:transition spd="slow" advTm="10247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g-BG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ЦЕНТЪР  „ПЛАМЪК“</a:t>
            </a:r>
            <a:endParaRPr lang="en-US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9" y="111128"/>
            <a:ext cx="11994442" cy="674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796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17"/>
    </mc:Choice>
    <mc:Fallback>
      <p:transition spd="slow" advTm="15117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g-B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ЦЕНТЪР „ПЛАМЪК“ Е  В ПОДКРЕПА  НА  ДЕЦА  СЪС  СПЕЦИАЛНИ ПОТРЕБНОСТИ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bg-BG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bg-BG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РАЗСТРОЙСТВО ОТ АУТИСТИЧЕН СПЕКТЪР</a:t>
            </a:r>
          </a:p>
          <a:p>
            <a:r>
              <a:rPr lang="bg-BG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ХИПЕРАКТИВНО  ПОВЕДЕНИЕ</a:t>
            </a:r>
          </a:p>
          <a:p>
            <a:r>
              <a:rPr lang="bg-BG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НАРУШЕНИЯ </a:t>
            </a:r>
            <a:r>
              <a:rPr lang="bg-BG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bg-BG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КОНЦЕНТРАЦИЯТА, ПАМЕТТА </a:t>
            </a:r>
            <a:r>
              <a:rPr lang="bg-BG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bg-BG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ВНИМАНИЕТО</a:t>
            </a:r>
          </a:p>
          <a:p>
            <a:r>
              <a:rPr lang="bg-BG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СЕНЗОРНА ДЕЗИНТЕГРАЦИЯ</a:t>
            </a:r>
          </a:p>
          <a:p>
            <a:r>
              <a:rPr lang="bg-BG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ДИСЛЕКСИЯ </a:t>
            </a:r>
          </a:p>
          <a:p>
            <a:r>
              <a:rPr lang="bg-BG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ДИСКАЛКУЛИЯ</a:t>
            </a:r>
          </a:p>
          <a:p>
            <a:pPr marL="0" indent="0" algn="ctr">
              <a:buNone/>
            </a:pPr>
            <a:endParaRPr lang="ru-RU" b="1" dirty="0"/>
          </a:p>
          <a:p>
            <a:pPr marL="0" indent="0" algn="ctr">
              <a:buNone/>
            </a:pPr>
            <a:endParaRPr lang="bg-BG" dirty="0" smtClean="0"/>
          </a:p>
          <a:p>
            <a:pPr marL="0" indent="0" algn="ctr">
              <a:buNone/>
            </a:pPr>
            <a:endParaRPr lang="bg-BG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814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11"/>
    </mc:Choice>
    <mc:Fallback>
      <p:transition spd="slow" advTm="1071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g-B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ТРАНСКРАНИАЛНА НЕВРОМОДУЛАЦИЯ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bg-BG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bg-BG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Иновативен метод за повлияване на множество дефицити – липса на реч, нарушения на поведението, вниманието, паметта, детска церебрална парализа, двигателни нарушения и др.</a:t>
            </a:r>
          </a:p>
          <a:p>
            <a:pPr algn="just"/>
            <a:r>
              <a:rPr lang="bg-BG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Център „Пламък“ е единствен в страната, използващ </a:t>
            </a:r>
            <a:r>
              <a:rPr lang="bg-BG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транскраниална</a:t>
            </a:r>
            <a:r>
              <a:rPr lang="bg-BG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невромодулация</a:t>
            </a:r>
            <a:r>
              <a:rPr lang="bg-BG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комплексната работа с деца.</a:t>
            </a:r>
          </a:p>
          <a:p>
            <a:pPr algn="just"/>
            <a:r>
              <a:rPr lang="bg-BG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последните пет години тази методика се утвърди в център „Пламък“ и се сформира опитен екип от специалисти за работа с деца със специални потребности.</a:t>
            </a:r>
          </a:p>
          <a:p>
            <a:pPr marL="0" indent="0" algn="ctr">
              <a:buNone/>
            </a:pPr>
            <a:endParaRPr lang="ru-RU" b="1" dirty="0"/>
          </a:p>
          <a:p>
            <a:pPr marL="0" indent="0" algn="ctr">
              <a:buNone/>
            </a:pPr>
            <a:endParaRPr lang="bg-BG" dirty="0" smtClean="0"/>
          </a:p>
          <a:p>
            <a:pPr marL="0" indent="0" algn="ctr">
              <a:buNone/>
            </a:pPr>
            <a:endParaRPr lang="bg-BG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513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71"/>
    </mc:Choice>
    <mc:Fallback>
      <p:transition spd="slow" advTm="1067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4546"/>
            <a:ext cx="10515600" cy="2089890"/>
          </a:xfrm>
        </p:spPr>
        <p:txBody>
          <a:bodyPr>
            <a:normAutofit fontScale="90000"/>
          </a:bodyPr>
          <a:lstStyle/>
          <a:p>
            <a:pPr algn="ctr"/>
            <a:r>
              <a:rPr lang="bg-BG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ЕЕГ АНАЛИЗ НА МОЗЪЧНАТА ДЕЙНОСТ</a:t>
            </a:r>
            <a:br>
              <a:rPr lang="bg-BG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Представя </a:t>
            </a:r>
            <a:r>
              <a:rPr lang="bg-B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ясно топографията на дефицитите в нервната система и служи за изготвяне на индивидуален план за </a:t>
            </a:r>
            <a:r>
              <a:rPr lang="bg-BG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терапия.</a:t>
            </a:r>
            <a:r>
              <a:rPr lang="bg-B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468" y="2791111"/>
            <a:ext cx="1920406" cy="2469094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3485" y="2791111"/>
            <a:ext cx="4865030" cy="2737341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5962" y="2791111"/>
            <a:ext cx="1780186" cy="2475191"/>
          </a:xfrm>
          <a:prstGeom prst="rect">
            <a:avLst/>
          </a:prstGeom>
        </p:spPr>
      </p:pic>
      <p:sp>
        <p:nvSpPr>
          <p:cNvPr id="8" name="Контейнер за съдържани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84602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67"/>
    </mc:Choice>
    <mc:Fallback>
      <p:transition spd="slow" advTm="10667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3"/>
            <a:ext cx="10515600" cy="2419303"/>
          </a:xfrm>
        </p:spPr>
        <p:txBody>
          <a:bodyPr>
            <a:normAutofit fontScale="90000"/>
          </a:bodyPr>
          <a:lstStyle/>
          <a:p>
            <a:pPr algn="ctr"/>
            <a:r>
              <a:rPr lang="bg-BG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ТРАНСКРАНИАЛНА  </a:t>
            </a:r>
            <a:r>
              <a:rPr lang="bg-B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НЕВРОМОДУЛАЦИЯ</a:t>
            </a:r>
            <a:br>
              <a:rPr lang="bg-B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помощта на прецизно насочени електрически импулси, </a:t>
            </a:r>
            <a:r>
              <a:rPr lang="bg-B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невромодулацията</a:t>
            </a:r>
            <a:r>
              <a:rPr lang="bg-B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изгражда </a:t>
            </a:r>
            <a:r>
              <a:rPr lang="bg-BG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 </a:t>
            </a:r>
            <a:r>
              <a:rPr lang="bg-B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връзки в нервната система или възстановява </a:t>
            </a:r>
            <a:r>
              <a:rPr lang="bg-BG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увредените.</a:t>
            </a:r>
            <a:r>
              <a:rPr lang="bg-BG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373" y="2784427"/>
            <a:ext cx="2443199" cy="3257599"/>
          </a:xfr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1681" y="2780247"/>
            <a:ext cx="2437131" cy="326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19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33"/>
    </mc:Choice>
    <mc:Fallback>
      <p:transition spd="slow" advTm="10633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04744"/>
          </a:xfrm>
        </p:spPr>
        <p:txBody>
          <a:bodyPr>
            <a:noAutofit/>
          </a:bodyPr>
          <a:lstStyle/>
          <a:p>
            <a:pPr algn="ctr"/>
            <a:r>
              <a:rPr lang="bg-BG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НЕВРОМОДУЛАЦИЯ И  ЛОГОПЕДИЧНА </a:t>
            </a:r>
            <a:r>
              <a:rPr lang="bg-BG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ТЕРАПИЯ </a:t>
            </a:r>
            <a:r>
              <a:rPr lang="bg-BG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Мозъчната </a:t>
            </a:r>
            <a:r>
              <a:rPr lang="bg-BG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модулация подкрепя и ускорява резултатите </a:t>
            </a:r>
            <a:r>
              <a:rPr lang="bg-BG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bg-BG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различни </a:t>
            </a:r>
            <a:r>
              <a:rPr lang="bg-BG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терапевтични методи – логопедични, психологични, </a:t>
            </a:r>
            <a:r>
              <a:rPr lang="bg-BG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кинезиологични</a:t>
            </a:r>
            <a:r>
              <a:rPr lang="bg-BG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др.</a:t>
            </a:r>
            <a:br>
              <a:rPr lang="bg-BG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8966" y="2410455"/>
            <a:ext cx="4509005" cy="3006003"/>
          </a:xfrm>
          <a:prstGeom prst="rect">
            <a:avLst/>
          </a:prstGeom>
        </p:spPr>
      </p:pic>
      <p:sp>
        <p:nvSpPr>
          <p:cNvPr id="6" name="Контейнер за съдържани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129982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90"/>
    </mc:Choice>
    <mc:Fallback>
      <p:transition spd="slow" advTm="1069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g-BG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НЕВРОМОДУЛАЦИЯ  И  АРТ-ТЕРАПИЯ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847" y="2530274"/>
            <a:ext cx="3509240" cy="2631930"/>
          </a:xfr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825" y="1690688"/>
            <a:ext cx="3549881" cy="473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603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70"/>
    </mc:Choice>
    <mc:Fallback>
      <p:transition spd="slow" advTm="1077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g-BG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АДАПТИРАНА КИНЕЗИОЛОГИЯ ЗА ДЕЦА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59042" y="2124883"/>
            <a:ext cx="4294659" cy="3220994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56" y="1858876"/>
            <a:ext cx="3409930" cy="2561757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7997" y="1943616"/>
            <a:ext cx="3382038" cy="239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272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22"/>
    </mc:Choice>
    <mc:Fallback>
      <p:transition spd="slow" advTm="10622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pPr algn="ctr"/>
            <a:r>
              <a:rPr lang="bg-BG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ЦЕНТЪР „ПЛАМЪК“ 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авоъгълник 2"/>
          <p:cNvSpPr/>
          <p:nvPr/>
        </p:nvSpPr>
        <p:spPr>
          <a:xfrm>
            <a:off x="1205828" y="1252808"/>
            <a:ext cx="881359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endParaRPr lang="bg-BG" altLang="bg-BG" sz="2800" b="1" dirty="0" smtClean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bg-BG" altLang="bg-BG" sz="28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Повече </a:t>
            </a:r>
            <a:r>
              <a:rPr lang="bg-BG" altLang="bg-BG" sz="28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bg-BG" altLang="bg-BG" sz="28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1500 </a:t>
            </a:r>
            <a:r>
              <a:rPr lang="bg-BG" altLang="bg-BG" sz="28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деца са консултирани и са преминали терапевтични програми </a:t>
            </a:r>
            <a:r>
              <a:rPr lang="bg-BG" altLang="bg-BG" sz="28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екип от:</a:t>
            </a:r>
            <a:endParaRPr lang="bg-BG" altLang="bg-BG" sz="28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bg-BG" altLang="bg-BG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bg-BG" altLang="bg-BG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Невролог</a:t>
            </a:r>
            <a:endParaRPr lang="bg-BG" altLang="bg-BG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bg-BG" altLang="bg-BG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Логопед</a:t>
            </a:r>
            <a:endParaRPr lang="bg-BG" altLang="bg-BG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bg-BG" altLang="bg-BG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Клиничен </a:t>
            </a:r>
            <a:r>
              <a:rPr lang="bg-BG" altLang="bg-BG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</a:t>
            </a:r>
            <a:endParaRPr lang="bg-BG" altLang="bg-BG" sz="28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bg-BG" altLang="bg-BG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Кинезитерапевт</a:t>
            </a:r>
            <a:endParaRPr lang="bg-BG" altLang="bg-BG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bg-BG" altLang="bg-BG" sz="2800" b="1" dirty="0">
                <a:solidFill>
                  <a:srgbClr val="33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Арт-терапия</a:t>
            </a:r>
          </a:p>
          <a:p>
            <a:pPr algn="just">
              <a:defRPr/>
            </a:pPr>
            <a:r>
              <a:rPr lang="bg-BG" altLang="bg-BG" sz="2800" b="1" dirty="0" smtClean="0">
                <a:solidFill>
                  <a:srgbClr val="33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Музикотерапия</a:t>
            </a:r>
            <a:endParaRPr lang="bg-BG" altLang="bg-BG" sz="2800" b="1" dirty="0">
              <a:solidFill>
                <a:srgbClr val="3366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026265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61"/>
    </mc:Choice>
    <mc:Fallback>
      <p:transition spd="slow" advTm="10661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</TotalTime>
  <Words>232</Words>
  <Application>Microsoft Office PowerPoint</Application>
  <PresentationFormat>Широк екран</PresentationFormat>
  <Paragraphs>50</Paragraphs>
  <Slides>11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Comic Sans MS</vt:lpstr>
      <vt:lpstr>Times New Roman</vt:lpstr>
      <vt:lpstr>Office Theme</vt:lpstr>
      <vt:lpstr>Презентация на PowerPoint</vt:lpstr>
      <vt:lpstr>ЦЕНТЪР „ПЛАМЪК“ Е  В ПОДКРЕПА  НА  ДЕЦА  СЪС  СПЕЦИАЛНИ ПОТРЕБНОСТИ</vt:lpstr>
      <vt:lpstr>ТРАНСКРАНИАЛНА НЕВРОМОДУЛАЦИЯ</vt:lpstr>
      <vt:lpstr>ЕЕГ АНАЛИЗ НА МОЗЪЧНАТА ДЕЙНОСТ Представя ясно топографията на дефицитите в нервната система и служи за изготвяне на индивидуален план за терапия. </vt:lpstr>
      <vt:lpstr>ТРАНСКРАНИАЛНА  НЕВРОМОДУЛАЦИЯ С помощта на прецизно насочени електрически импулси, невромодулацията изгражда нови връзки в нервната система или възстановява увредените. </vt:lpstr>
      <vt:lpstr>НЕВРОМОДУЛАЦИЯ И  ЛОГОПЕДИЧНА ТЕРАПИЯ Мозъчната модулация подкрепя и ускорява резултатите от различни терапевтични методи – логопедични, психологични, кинезиологични и др. </vt:lpstr>
      <vt:lpstr>НЕВРОМОДУЛАЦИЯ  И  АРТ-ТЕРАПИЯ</vt:lpstr>
      <vt:lpstr>АДАПТИРАНА КИНЕЗИОЛОГИЯ ЗА ДЕЦА</vt:lpstr>
      <vt:lpstr>ЦЕНТЪР „ПЛАМЪК“ </vt:lpstr>
      <vt:lpstr>В ЦЕНТЪР „ПЛАМЪК“ СЕ ПРОВЕЖДАТ СЛЕДНИТЕ ДИАГНОСТИЧНИ И ТЕРАПЕВТИЧНИ ПРОЦЕДУРИ</vt:lpstr>
      <vt:lpstr>ЦЕНТЪР  „ПЛАМЪК“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ЦЕНТЪР  „ПЛАМЪК“</dc:title>
  <dc:creator>User</dc:creator>
  <cp:lastModifiedBy>dell</cp:lastModifiedBy>
  <cp:revision>87</cp:revision>
  <dcterms:created xsi:type="dcterms:W3CDTF">2017-02-10T19:34:50Z</dcterms:created>
  <dcterms:modified xsi:type="dcterms:W3CDTF">2021-05-27T17:40:40Z</dcterms:modified>
</cp:coreProperties>
</file>