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1" r:id="rId4"/>
    <p:sldId id="297" r:id="rId5"/>
    <p:sldId id="273" r:id="rId6"/>
    <p:sldId id="298" r:id="rId7"/>
    <p:sldId id="301" r:id="rId8"/>
    <p:sldId id="302" r:id="rId9"/>
    <p:sldId id="326" r:id="rId10"/>
    <p:sldId id="329" r:id="rId11"/>
    <p:sldId id="354" r:id="rId12"/>
    <p:sldId id="355" r:id="rId13"/>
    <p:sldId id="359" r:id="rId14"/>
    <p:sldId id="304" r:id="rId15"/>
    <p:sldId id="357" r:id="rId16"/>
    <p:sldId id="358" r:id="rId17"/>
    <p:sldId id="307" r:id="rId18"/>
    <p:sldId id="269" r:id="rId19"/>
    <p:sldId id="271" r:id="rId20"/>
    <p:sldId id="268" r:id="rId21"/>
    <p:sldId id="2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CDE6-562E-49E9-9F55-0D861893FDD9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572DB-DA24-4973-AB1F-69B7B7789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1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Анамнестичната информация като стандарт  - първа стъпка в диагностиката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Нуждата от специализиран филтър за анамнестична информация при деца с проблеми в развитието</a:t>
            </a:r>
          </a:p>
          <a:p>
            <a:pPr lvl="0"/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превенция / ранна </a:t>
            </a:r>
            <a:r>
              <a:rPr lang="bg-BG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интервенция </a:t>
            </a:r>
          </a:p>
          <a:p>
            <a:pPr lvl="0"/>
            <a:r>
              <a:rPr lang="bg-BG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bg-B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въздействие в ранна възраст 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9D2B9-83FD-4EB9-85F9-ECAAAE2A7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8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b="1" dirty="0"/>
              <a:t>Анализ на различните раздели</a:t>
            </a:r>
          </a:p>
          <a:p>
            <a:r>
              <a:rPr lang="bg-BG" b="1" dirty="0"/>
              <a:t>Каква информация събира</a:t>
            </a:r>
          </a:p>
          <a:p>
            <a:r>
              <a:rPr lang="en-US" b="1" dirty="0"/>
              <a:t>80 </a:t>
            </a:r>
            <a:r>
              <a:rPr lang="bg-BG" b="1" dirty="0"/>
              <a:t>въпроса / 310 позиции</a:t>
            </a:r>
            <a:r>
              <a:rPr lang="bg-BG" b="1" baseline="0" dirty="0"/>
              <a:t> – организирани като опции за отговор или скали</a:t>
            </a:r>
          </a:p>
          <a:p>
            <a:r>
              <a:rPr lang="bg-BG" b="1" baseline="0" dirty="0"/>
              <a:t>Към много от въпросите има допълнителна опция за отворен отговор</a:t>
            </a:r>
            <a:endParaRPr lang="bg-BG" b="1" dirty="0"/>
          </a:p>
          <a:p>
            <a:r>
              <a:rPr lang="bg-BG" b="1" dirty="0"/>
              <a:t>Отворени / затворени въпроси:ОСИГУРЯВА НА РОДИТЕЛИТЕ ВРЕМЕ И ВЪЗМОЖНОСТ ДА ПРЕЖИВЕЯТ В ЗАЩИТЕНО ПРОСТРАНСТВО ИСТОРИЯТА НА ДЕТЕТО И НАСТОЯЩОТО СЪСТОЯНИЕ</a:t>
            </a:r>
          </a:p>
          <a:p>
            <a:r>
              <a:rPr lang="bg-BG" b="1" dirty="0"/>
              <a:t> ВЕНТИЛИРАНЕ НА СТРАХОВЕТЕ, </a:t>
            </a:r>
          </a:p>
          <a:p>
            <a:endParaRPr lang="bg-BG" b="1" dirty="0"/>
          </a:p>
          <a:p>
            <a:r>
              <a:rPr lang="bg-BG" b="1" dirty="0"/>
              <a:t>Поглед към детето в контекста на семейната система</a:t>
            </a:r>
          </a:p>
          <a:p>
            <a:r>
              <a:rPr lang="bg-BG" b="1" dirty="0"/>
              <a:t>Възрастта, в която е подходящо да се прилага – разликата между календарна и психична възраст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0C15B-0C71-4868-A4F4-222C6720146D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21505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9D2B9-83FD-4EB9-85F9-ECAAAE2A7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4E85B-E815-4ED0-BD1A-708D0D744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E572C-0600-45E0-B495-4C813AFCE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9C76D-1209-4C60-8163-D1DE21935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7769-147F-4DBB-956E-F7F2DDBDE062}" type="datetime1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6A34-DE4B-452F-A7F8-B4328C6DD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0B232-6352-42A3-A80F-D1DE1AD6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65F1-C696-44A0-8276-42A5A4C50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2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00793-5AED-4FAD-818B-7FB6425C1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94FE9F-1932-4944-A455-CE58AC5F4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F3684-5460-436F-9655-2D4A82008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CCC4-32AE-4F4E-8A8B-C5D2ECBE8506}" type="datetime1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F9C8B-E57B-41DB-88B6-050BB8D06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C05E6-E01E-4A25-8B0B-40C9D2BFE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65F1-C696-44A0-8276-42A5A4C50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5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7B045-A5C3-47A9-885E-D2144A75A1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C0D794-A0CB-4C88-875A-2A1365DB5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010E8-94E5-46BD-9485-82132FF8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FBEB-1B81-4FE8-938B-B9D7619344D7}" type="datetime1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1C5A7-2753-42D0-AB7E-794F3DC24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B208B-18B9-435C-85C1-B837E222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65F1-C696-44A0-8276-42A5A4C50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0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1CD10-635B-4DE2-81F1-DD4F62A33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360C2-3C47-4849-AFF5-EB6110760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C6315-320F-4E8C-9136-0E382B501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7A51-B69B-479F-82F6-3794DFB6A9A5}" type="datetime1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615FC-1C9F-4DB6-A9F5-B00C0FAE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011ED-7B41-446E-A370-43D5E856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65F1-C696-44A0-8276-42A5A4C50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1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92DD-3911-45E3-A41A-30C2C4FFF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B518-A1AE-477C-BD32-E6F3F1125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67B54-BDE5-4232-B5D0-904697279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A897-ABBA-4357-939C-B98C056B2DEA}" type="datetime1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2119E-006E-4AAF-ABB8-A4F68AFE2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AFDE2-1732-407C-B5B8-6387B17E5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65F1-C696-44A0-8276-42A5A4C50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5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AAABE-9061-4686-867D-3F443B74E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B3401-8154-40EB-B321-33001DDCD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21E57-1C4E-4BC2-A8BE-A8E886A0B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C50F6-89AA-4683-A894-8C8910AD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3A5-C52F-4FE2-A4D2-B38541AE59EE}" type="datetime1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3116D-82FE-4360-BEFB-B97AA759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AE01C-CC8C-490D-8170-D451F395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65F1-C696-44A0-8276-42A5A4C50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0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C07F1-ADAB-4B1A-B227-14C30A6F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C6531-FECC-4D88-AB16-4DBB2BA64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D09C8-2C63-43FE-9D65-8282D7660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9C1FBE-D05C-4A33-A6C1-0F10FFBBE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FBA41-8E4A-4D1F-9D57-3305AA628A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B54E5C-C1BE-446B-AE05-9CD9E2C91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E194-ADCC-4C04-A956-1332EF0C6010}" type="datetime1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AE466E-D4D9-419B-997A-5AD62F7CE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5A9AC6-5332-40A6-B343-933423DA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65F1-C696-44A0-8276-42A5A4C50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0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BE9FF-00F2-49AB-B0D9-813BDA18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88697E-F6A8-4F09-8525-70C08BB9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5272-E0B6-4059-94FE-7B9456CB7270}" type="datetime1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0EAD4-A8F2-4150-80E1-383422D6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7D0D4-ED98-4749-B067-8AD9C804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65F1-C696-44A0-8276-42A5A4C50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2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E3A205-42DF-4C97-8E75-D29824D3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6E72-D346-46A3-AAC0-83735B646B87}" type="datetime1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829707-F02F-4A9C-AA1E-0857F5C37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B3737-84CC-438B-BE52-1777B47B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65F1-C696-44A0-8276-42A5A4C50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1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4676C-365F-4228-A905-C466D620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D372E-EFE5-43E9-9702-72882E0F1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8FF4F-0224-4D1E-B5A6-313750105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342AD-BE99-4B98-9506-00793123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984C-1ECE-4C35-AE9F-376DE426C14A}" type="datetime1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52708-15BB-40D3-90EA-DDEE57341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DFC6D-16ED-4319-B643-50A30CDD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65F1-C696-44A0-8276-42A5A4C50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3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3142A-6DFB-4274-A2A7-896D3AA44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3C5ACB-C941-4BDD-85BF-27ECB515D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4C74-02D1-4A02-98E9-020100F26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DCE7B-48EF-4D30-B183-C16BE19F7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952B-69B7-4DAC-9F0E-813A925C98EB}" type="datetime1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D9D06-2DA6-4E17-915E-55440305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2FA30-1FFC-403E-8C29-0A99DC4D1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65F1-C696-44A0-8276-42A5A4C50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0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4BFE77-C59D-4938-B3B3-2A02E2256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2A01F-E06A-4478-9D8F-2F7B860FD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CEBBA-872A-4136-9754-12DF45D56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D38A5-8F28-4CCB-8890-01F528805592}" type="datetime1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96C9B-E3D6-4D86-8A2E-C7071E890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8EE04-81B4-46B2-854B-7367F2328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D65F1-C696-44A0-8276-42A5A4C50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BCA22-1389-4B52-8D36-B1BD4EC81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903" y="658130"/>
            <a:ext cx="9580098" cy="2387600"/>
          </a:xfrm>
        </p:spPr>
        <p:txBody>
          <a:bodyPr>
            <a:normAutofit/>
          </a:bodyPr>
          <a:lstStyle/>
          <a:p>
            <a:r>
              <a:rPr lang="bg-BG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РЕГУЛАЦИЯ НА КОМУНИКАЦИЯ, ХРАНЕНЕ </a:t>
            </a:r>
            <a:br>
              <a:rPr lang="bg-BG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СЕНЗОРНА ПРЕРАБОТКА 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РАННОТО ДЕТСКО РАЗВИТИЕ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bg-BG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bg-BG" sz="27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Дигитална обработка на </a:t>
            </a:r>
            <a:r>
              <a:rPr lang="bg-BG" sz="27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анамнестична</a:t>
            </a:r>
            <a:r>
              <a:rPr lang="bg-BG" sz="27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информация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41A55-43CA-42F5-AB47-C16F0FD5A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7811" y="5900314"/>
            <a:ext cx="3945401" cy="638598"/>
          </a:xfrm>
        </p:spPr>
        <p:txBody>
          <a:bodyPr>
            <a:normAutofit/>
          </a:bodyPr>
          <a:lstStyle/>
          <a:p>
            <a:r>
              <a:rPr lang="bg-BG" sz="2000" b="1" i="1" dirty="0">
                <a:solidFill>
                  <a:schemeClr val="accent1">
                    <a:lumMod val="75000"/>
                  </a:schemeClr>
                </a:solidFill>
              </a:rPr>
              <a:t>Светлана </a:t>
            </a:r>
            <a:r>
              <a:rPr lang="bg-BG" sz="2000" b="1" i="1" dirty="0" err="1">
                <a:solidFill>
                  <a:schemeClr val="accent1">
                    <a:lumMod val="75000"/>
                  </a:schemeClr>
                </a:solidFill>
              </a:rPr>
              <a:t>Картунова</a:t>
            </a:r>
            <a:endParaRPr lang="bg-BG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6B1BD-0454-4796-95C4-9EE5B4D56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65F1-C696-44A0-8276-42A5A4C50D68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FBBA2E-8437-42BC-80E5-2565A86039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19368"/>
            <a:ext cx="9580098" cy="2686930"/>
          </a:xfrm>
          <a:prstGeom prst="rect">
            <a:avLst/>
          </a:prstGeom>
          <a:effectLst>
            <a:reflection stA="6000" endPos="65000" dist="50800" dir="5400000" sy="-100000" algn="bl" rotWithShape="0"/>
            <a:softEdge rad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EA3813-0112-45FB-8779-773B085F1144}"/>
              </a:ext>
            </a:extLst>
          </p:cNvPr>
          <p:cNvSpPr txBox="1"/>
          <p:nvPr/>
        </p:nvSpPr>
        <p:spPr>
          <a:xfrm>
            <a:off x="128788" y="6356350"/>
            <a:ext cx="48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80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30D394-153B-4009-9AD4-446557333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РЕГУЛАЦИЯ НА КОМУНИКАЦИЯ, ХРАНЕНЕ И СЕНЗОРНА   РЕРАБОТКА  В РАННОТО ДЕТСКО РАЗВИТИЕ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3DDB0-D8FA-4013-88D9-33C364651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65F1-C696-44A0-8276-42A5A4C50D68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A5189C-33DC-4BF4-961B-EEF8B8B6BD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" t="55" r="-41" b="-55"/>
          <a:stretch/>
        </p:blipFill>
        <p:spPr>
          <a:xfrm>
            <a:off x="197961" y="0"/>
            <a:ext cx="5995447" cy="46248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A88CCC-BAB8-4E9B-BF9E-36F52BE10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97" t="9327" r="18041" b="4582"/>
          <a:stretch/>
        </p:blipFill>
        <p:spPr>
          <a:xfrm>
            <a:off x="3738405" y="319088"/>
            <a:ext cx="6306530" cy="4728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B1C132-2DC7-4CB0-9B4D-27127B00D2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3814">
            <a:off x="6551163" y="4300039"/>
            <a:ext cx="5072543" cy="2132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34339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023580-0452-406D-9B7E-59F11FC2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РЕГУЛАЦИЯ НА КОМУНИКАЦИЯ, ХРАНЕНЕ И СЕНЗОРНА   РЕРАБОТКА  В РАННОТО ДЕТСКО РАЗВИТИЕ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586911-15EE-4E98-A36D-A7455FCE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65F1-C696-44A0-8276-42A5A4C50D68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017F1-31BA-43D2-BE7A-149C177B6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848" y="2861339"/>
            <a:ext cx="7783103" cy="4375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EB9830-8CEE-4A7E-8788-C31010F4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4857">
            <a:off x="442367" y="4219958"/>
            <a:ext cx="12060719" cy="1054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BA99C0-4A05-4A99-ADA1-F07506DF36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7483"/>
            <a:ext cx="8003358" cy="30758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58D98B-58C8-43DB-9C27-AE74D4BB3B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53243">
            <a:off x="4495779" y="889847"/>
            <a:ext cx="8003357" cy="2733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27359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57ACBF-8FB3-43F7-9653-A5C9E665A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3" y="-370166"/>
            <a:ext cx="10515600" cy="1325563"/>
          </a:xfrm>
        </p:spPr>
        <p:txBody>
          <a:bodyPr>
            <a:normAutofit/>
          </a:bodyPr>
          <a:lstStyle/>
          <a:p>
            <a:r>
              <a:rPr lang="bg-BG" sz="3200" dirty="0"/>
              <a:t>КАКВО ПОЛУЧАВА СПЕЦИАЛИСТА?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A818EC-3C9A-4E09-B403-F039C4ADF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FCA834-C7FC-4B21-8493-F4ABDF619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65F1-C696-44A0-8276-42A5A4C50D68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70B0C-4FA9-41CE-A7FE-87AA89402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356" y="955397"/>
            <a:ext cx="9901287" cy="556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13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83CD53-6687-4713-8FC8-D03703BF7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9628">
            <a:off x="471340" y="570979"/>
            <a:ext cx="10985369" cy="6176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157ACBF-8FB3-43F7-9653-A5C9E665A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3" y="-370166"/>
            <a:ext cx="10515600" cy="1325563"/>
          </a:xfrm>
        </p:spPr>
        <p:txBody>
          <a:bodyPr>
            <a:normAutofit/>
          </a:bodyPr>
          <a:lstStyle/>
          <a:p>
            <a:r>
              <a:rPr lang="bg-BG" sz="3200" dirty="0"/>
              <a:t>КАКВО ПОЛУЧАВА СПЕЦИАЛИСТА?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A818EC-3C9A-4E09-B403-F039C4ADF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FCA834-C7FC-4B21-8493-F4ABDF619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65F1-C696-44A0-8276-42A5A4C50D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14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D014AA-20F6-4566-9324-EC623507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РЕГУЛАЦИЯ НА КОМУНИКАЦИЯ, ХРАНЕНЕ И СЕНЗОРНА   РЕРАБОТКА  В РАННОТО ДЕТСКО РАЗВИТИЕ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E8B6A3-965C-472E-8DA1-B9BC1AF1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65F1-C696-44A0-8276-42A5A4C50D68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46364-F524-4A38-969D-CDB910B52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7" y="235618"/>
            <a:ext cx="8053633" cy="4527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81592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D014AA-20F6-4566-9324-EC623507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РЕГУЛАЦИЯ НА КОМУНИКАЦИЯ, ХРАНЕНЕ И СЕНЗОРНА   РЕРАБОТКА  В РАННОТО ДЕТСКО РАЗВИТИЕ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E8B6A3-965C-472E-8DA1-B9BC1AF1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65F1-C696-44A0-8276-42A5A4C50D68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46364-F524-4A38-969D-CDB910B52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7" y="235618"/>
            <a:ext cx="8053633" cy="4527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B333B0-74E5-4002-ADA6-BB7C90F4E4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3529" y="0"/>
            <a:ext cx="8908330" cy="33886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0849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D014AA-20F6-4566-9324-EC623507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РЕГУЛАЦИЯ НА КОМУНИКАЦИЯ, ХРАНЕНЕ И СЕНЗОРНА   РЕРАБОТКА  В РАННОТО ДЕТСКО РАЗВИТИЕ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E8B6A3-965C-472E-8DA1-B9BC1AF1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65F1-C696-44A0-8276-42A5A4C50D68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46364-F524-4A38-969D-CDB910B52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7" y="235618"/>
            <a:ext cx="8053633" cy="4527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B333B0-74E5-4002-ADA6-BB7C90F4E4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3529" y="0"/>
            <a:ext cx="8908330" cy="33886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C81E8A-8EB5-4500-93FD-37988B274A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53" r="3149" b="22196"/>
          <a:stretch/>
        </p:blipFill>
        <p:spPr>
          <a:xfrm rot="486982">
            <a:off x="1050506" y="2392337"/>
            <a:ext cx="10152669" cy="3727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00979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20689D-4DDA-4182-917A-8A42CA22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РЕГУЛАЦИЯ НА КОМУНИКАЦИЯ, ХРАНЕНЕ И СЕНЗОРНА   РЕРАБОТКА  В РАННОТО ДЕТСКО РАЗВИТИЕ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D4280C-265A-4D77-AC19-B72298C3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65F1-C696-44A0-8276-42A5A4C50D68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627E2-ED19-4C99-9D97-D0D75EA415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540" y="301657"/>
            <a:ext cx="5009068" cy="2724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28071D-F05B-4F39-B563-451A8E7B1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1168">
            <a:off x="3397314" y="1407787"/>
            <a:ext cx="8372113" cy="47070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47392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C192950-1680-45B9-9DC9-AEE896423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7335"/>
            <a:ext cx="5816600" cy="365125"/>
          </a:xfrm>
        </p:spPr>
        <p:txBody>
          <a:bodyPr/>
          <a:lstStyle/>
          <a:p>
            <a:r>
              <a:rPr lang="bg-BG" sz="1000" dirty="0">
                <a:solidFill>
                  <a:schemeClr val="accent1">
                    <a:lumMod val="50000"/>
                  </a:schemeClr>
                </a:solidFill>
              </a:rPr>
              <a:t>РЕГУЛАЦИЯ НА КОМУНИКАЦИЯ, ХРАНЕНЕ И СЕНЗОРНА   РЕРАБОТКА  В РАННОТО ДЕТСКО РАЗВИТИЕ</a:t>
            </a: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6D9D0-F605-496E-8086-141E7A17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65F1-C696-44A0-8276-42A5A4C50D68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60761C-EE82-4495-96A9-56B01BDE72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483" y="6176963"/>
            <a:ext cx="2149932" cy="5286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8458B3-202D-42E0-B776-F8C17C2D2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2" y="443060"/>
            <a:ext cx="5400678" cy="4419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35612A-9763-4983-85A1-F8B0A4ECE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0311">
            <a:off x="5847164" y="2765428"/>
            <a:ext cx="5654394" cy="3349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07129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C192950-1680-45B9-9DC9-AEE896423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7335"/>
            <a:ext cx="5816600" cy="365125"/>
          </a:xfrm>
        </p:spPr>
        <p:txBody>
          <a:bodyPr/>
          <a:lstStyle/>
          <a:p>
            <a:r>
              <a:rPr lang="bg-BG" sz="1000" dirty="0">
                <a:solidFill>
                  <a:schemeClr val="accent1">
                    <a:lumMod val="50000"/>
                  </a:schemeClr>
                </a:solidFill>
              </a:rPr>
              <a:t>РЕГУЛАЦИЯ НА КОМУНИКАЦИЯ, ХРАНЕНЕ И СЕНЗОРНА   РЕРАБОТКА  В РАННОТО ДЕТСКО РАЗВИТИЕ</a:t>
            </a: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6D9D0-F605-496E-8086-141E7A17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65F1-C696-44A0-8276-42A5A4C50D68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60761C-EE82-4495-96A9-56B01BDE72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483" y="6176963"/>
            <a:ext cx="2149932" cy="5286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870CD9-4A79-4F48-9A66-B372719B6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98" y="263951"/>
            <a:ext cx="8774519" cy="493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4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Анамнестична информация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37" y="2828739"/>
            <a:ext cx="7955280" cy="2944707"/>
          </a:xfrm>
        </p:spPr>
        <p:txBody>
          <a:bodyPr>
            <a:normAutofit/>
          </a:bodyPr>
          <a:lstStyle/>
          <a:p>
            <a:r>
              <a:rPr lang="bg-BG" sz="3200" dirty="0"/>
              <a:t>Стандарт в диагностичния процес</a:t>
            </a:r>
          </a:p>
          <a:p>
            <a:r>
              <a:rPr lang="bg-BG" sz="3200" dirty="0"/>
              <a:t>Нужда от информация</a:t>
            </a:r>
          </a:p>
        </p:txBody>
      </p:sp>
      <p:pic>
        <p:nvPicPr>
          <p:cNvPr id="2050" name="Picture 2" descr="https://blog.1und1.de/blog-de/wp-content/uploads/sites/2/2013/02/checkliste_istock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497" y="4428232"/>
            <a:ext cx="4894827" cy="2064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11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C192950-1680-45B9-9DC9-AEE896423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7335"/>
            <a:ext cx="5816600" cy="365125"/>
          </a:xfrm>
        </p:spPr>
        <p:txBody>
          <a:bodyPr/>
          <a:lstStyle/>
          <a:p>
            <a:r>
              <a:rPr lang="bg-BG" sz="1000" dirty="0">
                <a:solidFill>
                  <a:schemeClr val="accent1">
                    <a:lumMod val="50000"/>
                  </a:schemeClr>
                </a:solidFill>
              </a:rPr>
              <a:t>РЕГУЛАЦИЯ НА КОМУНИКАЦИЯ, ХРАНЕНЕ И СЕНЗОРНА   РЕРАБОТКА  В РАННОТО ДЕТСКО РАЗВИТИЕ</a:t>
            </a: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6D9D0-F605-496E-8086-141E7A17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65F1-C696-44A0-8276-42A5A4C50D68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60761C-EE82-4495-96A9-56B01BDE72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483" y="6176963"/>
            <a:ext cx="2149932" cy="5286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E42FEB-F6C5-460F-8A82-AAA25E911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3923">
            <a:off x="358534" y="528651"/>
            <a:ext cx="8744445" cy="491635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8566E39-586F-4548-A55C-EFCAABEE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157">
            <a:off x="7693447" y="1004083"/>
            <a:ext cx="3661408" cy="523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337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enzifoundation.org/media/CompanyMeetin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42" y="-29305"/>
            <a:ext cx="10372443" cy="688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926" y="5733861"/>
            <a:ext cx="8199543" cy="1293028"/>
          </a:xfrm>
        </p:spPr>
        <p:txBody>
          <a:bodyPr>
            <a:normAutofit fontScale="90000"/>
          </a:bodyPr>
          <a:lstStyle/>
          <a:p>
            <a:r>
              <a:rPr lang="bg-BG" b="1" dirty="0"/>
              <a:t>БЛАГОДАРЯ ЗА ВНИМАНИЕТО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9939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4EAC6-59CF-402D-B230-782A01E5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История на създаването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0013D-4B1B-4E2F-B541-0DE0AFEC7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800" dirty="0"/>
              <a:t>Нужда и идея</a:t>
            </a:r>
          </a:p>
          <a:p>
            <a:r>
              <a:rPr lang="bg-BG" sz="2800" dirty="0"/>
              <a:t>Допълване</a:t>
            </a:r>
          </a:p>
          <a:p>
            <a:r>
              <a:rPr lang="bg-BG" sz="2800" dirty="0"/>
              <a:t>Модифициране</a:t>
            </a:r>
          </a:p>
          <a:p>
            <a:r>
              <a:rPr lang="bg-BG" sz="2800" dirty="0"/>
              <a:t>Оформление</a:t>
            </a:r>
          </a:p>
          <a:p>
            <a:r>
              <a:rPr lang="bg-BG" sz="2800" dirty="0"/>
              <a:t>Консултация със специалисти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15EF3-77AB-4DAD-B38A-9485126D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2861" y="6356350"/>
            <a:ext cx="7709096" cy="365125"/>
          </a:xfrm>
        </p:spPr>
        <p:txBody>
          <a:bodyPr/>
          <a:lstStyle/>
          <a:p>
            <a:r>
              <a:rPr lang="bg-BG" sz="1000" b="1" dirty="0"/>
              <a:t>РЕГУЛАЦИЯ НА КОМУНИКАЦИЯ, ХРАНЕНЕ И СЕНЗОРНА   РЕРАБОТКА  В РАННОТО ДЕТСКО РАЗВИТИЕ</a:t>
            </a:r>
            <a:endParaRPr lang="en-US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6D9D0-F605-496E-8086-141E7A17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65F1-C696-44A0-8276-42A5A4C50D68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60761C-EE82-4495-96A9-56B01BDE72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483" y="6176963"/>
            <a:ext cx="2149932" cy="528651"/>
          </a:xfrm>
          <a:prstGeom prst="rect">
            <a:avLst/>
          </a:prstGeom>
        </p:spPr>
      </p:pic>
      <p:pic>
        <p:nvPicPr>
          <p:cNvPr id="8" name="Picture 7" descr="http://davidjakes.me/wp-content/uploads/2015/09/Dollarphotoclub_72541590.jpg">
            <a:extLst>
              <a:ext uri="{FF2B5EF4-FFF2-40B4-BE49-F238E27FC236}">
                <a16:creationId xmlns:a16="http://schemas.microsoft.com/office/drawing/2014/main" id="{7041B09E-2F20-4261-BE7B-5932825BA2E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322" y="3318235"/>
            <a:ext cx="4763678" cy="3123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9009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7867" y="857576"/>
            <a:ext cx="8229600" cy="852704"/>
          </a:xfrm>
        </p:spPr>
        <p:txBody>
          <a:bodyPr/>
          <a:lstStyle/>
          <a:p>
            <a:pPr algn="ctr"/>
            <a:r>
              <a:rPr lang="bg-BG" b="1" dirty="0"/>
              <a:t>Структура на въпросника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360" y="2194560"/>
            <a:ext cx="4415790" cy="40690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b="1" dirty="0"/>
              <a:t>5 Раздели</a:t>
            </a:r>
          </a:p>
          <a:p>
            <a:pPr marL="0" indent="0">
              <a:buNone/>
            </a:pPr>
            <a:r>
              <a:rPr lang="bg-BG" dirty="0"/>
              <a:t>История на развитието</a:t>
            </a:r>
          </a:p>
          <a:p>
            <a:pPr marL="0" indent="0">
              <a:buNone/>
            </a:pPr>
            <a:r>
              <a:rPr lang="bg-BG" dirty="0"/>
              <a:t>Комуникация и игра</a:t>
            </a:r>
          </a:p>
          <a:p>
            <a:pPr marL="0" indent="0">
              <a:buNone/>
            </a:pPr>
            <a:r>
              <a:rPr lang="bg-BG" dirty="0"/>
              <a:t>Хранене</a:t>
            </a:r>
          </a:p>
          <a:p>
            <a:pPr marL="0" indent="0">
              <a:buNone/>
            </a:pPr>
            <a:r>
              <a:rPr lang="bg-BG" dirty="0"/>
              <a:t>Орално-моторни механизми</a:t>
            </a:r>
          </a:p>
          <a:p>
            <a:pPr marL="0" indent="0">
              <a:buNone/>
            </a:pPr>
            <a:r>
              <a:rPr lang="bg-BG" dirty="0"/>
              <a:t>Поведение при хранене</a:t>
            </a:r>
          </a:p>
          <a:p>
            <a:pPr marL="0" indent="0">
              <a:buNone/>
            </a:pPr>
            <a:endParaRPr lang="bg-BG" b="1" dirty="0"/>
          </a:p>
          <a:p>
            <a:pPr marL="0" indent="0">
              <a:buNone/>
            </a:pPr>
            <a:r>
              <a:rPr lang="bg-BG" b="1" dirty="0"/>
              <a:t>Специфика на въпросите</a:t>
            </a:r>
          </a:p>
        </p:txBody>
      </p:sp>
      <p:pic>
        <p:nvPicPr>
          <p:cNvPr id="5" name="Picture 2" descr="http://burborani.stanevkonserv.com/sitefiles/1klas/kartini/0_8f5d5_799067a_S.png">
            <a:extLst>
              <a:ext uri="{FF2B5EF4-FFF2-40B4-BE49-F238E27FC236}">
                <a16:creationId xmlns:a16="http://schemas.microsoft.com/office/drawing/2014/main" id="{568265AD-05DA-4C65-93DC-C7A429363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8026">
            <a:off x="8557153" y="2797618"/>
            <a:ext cx="2214026" cy="286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72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C192950-1680-45B9-9DC9-AEE896423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7335"/>
            <a:ext cx="5816600" cy="365125"/>
          </a:xfrm>
        </p:spPr>
        <p:txBody>
          <a:bodyPr/>
          <a:lstStyle/>
          <a:p>
            <a:r>
              <a:rPr lang="bg-BG" sz="1000" dirty="0">
                <a:solidFill>
                  <a:schemeClr val="accent1">
                    <a:lumMod val="50000"/>
                  </a:schemeClr>
                </a:solidFill>
              </a:rPr>
              <a:t>РЕГУЛАЦИЯ НА КОМУНИКАЦИЯ, ХРАНЕНЕ И СЕНЗОРНА   РЕРАБОТКА  В РАННОТО ДЕТСКО РАЗВИТИЕ</a:t>
            </a: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6D9D0-F605-496E-8086-141E7A17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65F1-C696-44A0-8276-42A5A4C50D68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60761C-EE82-4495-96A9-56B01BDE72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483" y="6176963"/>
            <a:ext cx="2149932" cy="5286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541789-1A27-49FF-801B-6869F5B59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53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15EF3-77AB-4DAD-B38A-9485126D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z="1000" dirty="0">
                <a:solidFill>
                  <a:schemeClr val="accent1">
                    <a:lumMod val="50000"/>
                  </a:schemeClr>
                </a:solidFill>
              </a:rPr>
              <a:t>РЕГУЛАЦИЯ НА КОМУНИКАЦИЯ, ХРАНЕНЕ И СЕНЗОРНА   РЕРАБОТКА  В РАННОТО ДЕТСКО РАЗВИТИЕ</a:t>
            </a: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6D9D0-F605-496E-8086-141E7A17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65F1-C696-44A0-8276-42A5A4C50D68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60761C-EE82-4495-96A9-56B01BDE72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483" y="6176963"/>
            <a:ext cx="2149932" cy="5286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15E9A6-49DD-477A-BF00-DD7CA9548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53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C192950-1680-45B9-9DC9-AEE896423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7335"/>
            <a:ext cx="5816600" cy="365125"/>
          </a:xfrm>
        </p:spPr>
        <p:txBody>
          <a:bodyPr/>
          <a:lstStyle/>
          <a:p>
            <a:r>
              <a:rPr lang="bg-BG" sz="1000" dirty="0">
                <a:solidFill>
                  <a:schemeClr val="accent1">
                    <a:lumMod val="50000"/>
                  </a:schemeClr>
                </a:solidFill>
              </a:rPr>
              <a:t>РЕГУЛАЦИЯ НА КОМУНИКАЦИЯ, ХРАНЕНЕ И СЕНЗОРНА   РЕРАБОТКА  В РАННОТО ДЕТСКО РАЗВИТИЕ</a:t>
            </a: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6D9D0-F605-496E-8086-141E7A17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65F1-C696-44A0-8276-42A5A4C50D68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60761C-EE82-4495-96A9-56B01BDE72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483" y="6176963"/>
            <a:ext cx="2149932" cy="5286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C5AF5A-28E7-44BE-9DED-F8794FCF7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5709">
            <a:off x="909854" y="256804"/>
            <a:ext cx="10639072" cy="59815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45AF65-3C9F-419F-B860-DB050FDD1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83" y="2937481"/>
            <a:ext cx="5311213" cy="29875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D0485B-55B0-4EE8-9CF0-FD7806AFB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3716">
            <a:off x="5978434" y="3856797"/>
            <a:ext cx="5858743" cy="2450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1951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C40FDD-C89A-4939-AB52-EB3EF539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09" y="0"/>
            <a:ext cx="4469090" cy="1325563"/>
          </a:xfrm>
        </p:spPr>
        <p:txBody>
          <a:bodyPr>
            <a:normAutofit/>
          </a:bodyPr>
          <a:lstStyle/>
          <a:p>
            <a:r>
              <a:rPr lang="bg-BG" sz="3600" dirty="0"/>
              <a:t>КАК ИЗГЛЕЖДА?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C192950-1680-45B9-9DC9-AEE896423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z="1000" dirty="0">
                <a:solidFill>
                  <a:schemeClr val="accent1">
                    <a:lumMod val="50000"/>
                  </a:schemeClr>
                </a:solidFill>
              </a:rPr>
              <a:t>РЕГУЛАЦИЯ НА КОМУНИКАЦИЯ, ХРАНЕНЕ И СЕНЗОРНА   РЕРАБОТКА  В РАННОТО ДЕТСКО РАЗВИТИЕ</a:t>
            </a: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6D9D0-F605-496E-8086-141E7A17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65F1-C696-44A0-8276-42A5A4C50D68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60761C-EE82-4495-96A9-56B01BDE72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483" y="6176963"/>
            <a:ext cx="2149932" cy="5286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E42FEB-F6C5-460F-8A82-AAA25E911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60">
            <a:off x="5091033" y="262087"/>
            <a:ext cx="6276162" cy="3528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2" descr="http://static1.squarespace.com/static/544f13f7e4b0ab8e341f28e1/t/5546bd9fe4b07d3f9908a3c1/1430699423586/">
            <a:extLst>
              <a:ext uri="{FF2B5EF4-FFF2-40B4-BE49-F238E27FC236}">
                <a16:creationId xmlns:a16="http://schemas.microsoft.com/office/drawing/2014/main" id="{368868E9-D481-4C8B-8C19-C60BC552D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336" y="3160898"/>
            <a:ext cx="5967664" cy="2660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520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0EF3CE-2968-4D1F-AAC3-4B8EAB4AE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РЕГУЛАЦИЯ НА КОМУНИКАЦИЯ, ХРАНЕНЕ И СЕНЗОРНА   РЕРАБОТКА  В РАННОТО ДЕТСКО РАЗВИТИЕ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BA7BA5-F152-4738-97E7-A5981E8B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65F1-C696-44A0-8276-42A5A4C50D68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F9343-BC0D-4E55-8E12-DDA2537C9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88" y="136525"/>
            <a:ext cx="5018723" cy="2821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54528B-86FE-42FD-84D8-9A465D4A66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2233" y="703721"/>
            <a:ext cx="7362334" cy="583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06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394</Words>
  <Application>Microsoft Office PowerPoint</Application>
  <PresentationFormat>Widescreen</PresentationFormat>
  <Paragraphs>74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</vt:lpstr>
      <vt:lpstr>Office Theme</vt:lpstr>
      <vt:lpstr>РЕГУЛАЦИЯ НА КОМУНИКАЦИЯ, ХРАНЕНЕ  И СЕНЗОРНА ПРЕРАБОТКА  В РАННОТО ДЕТСКО РАЗВИТИЕ  Дигитална обработка на анамнестична информация</vt:lpstr>
      <vt:lpstr>Анамнестична информация </vt:lpstr>
      <vt:lpstr>История на създаването</vt:lpstr>
      <vt:lpstr>Структура на въпросника</vt:lpstr>
      <vt:lpstr>PowerPoint Presentation</vt:lpstr>
      <vt:lpstr>PowerPoint Presentation</vt:lpstr>
      <vt:lpstr>PowerPoint Presentation</vt:lpstr>
      <vt:lpstr>КАК ИЗГЛЕЖДА?</vt:lpstr>
      <vt:lpstr>PowerPoint Presentation</vt:lpstr>
      <vt:lpstr>PowerPoint Presentation</vt:lpstr>
      <vt:lpstr>PowerPoint Presentation</vt:lpstr>
      <vt:lpstr>КАКВО ПОЛУЧАВА СПЕЦИАЛИСТА?</vt:lpstr>
      <vt:lpstr>КАКВО ПОЛУЧАВА СПЕЦИАЛИСТА?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БЛАГОДАРЯ ЗА ВНИМАНИЕТО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SunnyAdmin</cp:lastModifiedBy>
  <cp:revision>37</cp:revision>
  <dcterms:created xsi:type="dcterms:W3CDTF">2019-11-07T17:53:56Z</dcterms:created>
  <dcterms:modified xsi:type="dcterms:W3CDTF">2021-05-27T01:17:24Z</dcterms:modified>
</cp:coreProperties>
</file>