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4" r:id="rId5"/>
    <p:sldId id="258" r:id="rId6"/>
    <p:sldId id="259" r:id="rId7"/>
    <p:sldId id="260" r:id="rId8"/>
    <p:sldId id="261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F1E2-2E54-4375-A01C-996A7CE45AB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F124-280D-4879-AB2E-72576330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1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F1E2-2E54-4375-A01C-996A7CE45AB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F124-280D-4879-AB2E-72576330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5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F1E2-2E54-4375-A01C-996A7CE45AB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F124-280D-4879-AB2E-7257633043F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2660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F1E2-2E54-4375-A01C-996A7CE45AB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F124-280D-4879-AB2E-72576330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97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F1E2-2E54-4375-A01C-996A7CE45AB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F124-280D-4879-AB2E-7257633043F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1954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F1E2-2E54-4375-A01C-996A7CE45AB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F124-280D-4879-AB2E-72576330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42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F1E2-2E54-4375-A01C-996A7CE45AB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F124-280D-4879-AB2E-72576330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1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F1E2-2E54-4375-A01C-996A7CE45AB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F124-280D-4879-AB2E-72576330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6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F1E2-2E54-4375-A01C-996A7CE45AB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F124-280D-4879-AB2E-72576330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5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F1E2-2E54-4375-A01C-996A7CE45AB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F124-280D-4879-AB2E-72576330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1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F1E2-2E54-4375-A01C-996A7CE45AB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F124-280D-4879-AB2E-72576330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F1E2-2E54-4375-A01C-996A7CE45AB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F124-280D-4879-AB2E-72576330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5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F1E2-2E54-4375-A01C-996A7CE45AB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F124-280D-4879-AB2E-72576330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3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F1E2-2E54-4375-A01C-996A7CE45AB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F124-280D-4879-AB2E-72576330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6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F1E2-2E54-4375-A01C-996A7CE45AB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F124-280D-4879-AB2E-72576330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7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F1E2-2E54-4375-A01C-996A7CE45AB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F124-280D-4879-AB2E-72576330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9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7F1E2-2E54-4375-A01C-996A7CE45AB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01F124-280D-4879-AB2E-725763304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6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.perchemliev@uctm.edu" TargetMode="External"/><Relationship Id="rId2" Type="http://schemas.openxmlformats.org/officeDocument/2006/relationships/hyperlink" Target="mailto:plamen.vasilev@uctm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3A349-4B5E-4860-A096-DAE3FA6716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sz="3600" dirty="0"/>
              <a:t>Проектиране и разработване на приложение за добавена реалност за целите на обучението</a:t>
            </a:r>
            <a:br>
              <a:rPr lang="bg-BG" sz="3600" dirty="0"/>
            </a:br>
            <a:br>
              <a:rPr lang="bg-BG" sz="3600" dirty="0"/>
            </a:br>
            <a:r>
              <a:rPr lang="en-US" sz="3600" dirty="0"/>
              <a:t>Design and Development of Augmented Reality application for the purpose of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32596C-86BD-44BB-B5AE-955D49EA9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03272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bg-BG" dirty="0"/>
              <a:t>П. Василев, Н. </a:t>
            </a:r>
            <a:r>
              <a:rPr lang="bg-BG" dirty="0" err="1"/>
              <a:t>Перчемлиев</a:t>
            </a:r>
            <a:endParaRPr lang="bg-BG" dirty="0"/>
          </a:p>
          <a:p>
            <a:r>
              <a:rPr lang="bg-BG" dirty="0"/>
              <a:t>Кат. „Автоматизация на производството“ при ХТМУ</a:t>
            </a:r>
          </a:p>
          <a:p>
            <a:r>
              <a:rPr lang="en-US" dirty="0"/>
              <a:t>P. Vasilev</a:t>
            </a:r>
            <a:r>
              <a:rPr lang="bg-BG" dirty="0"/>
              <a:t>, </a:t>
            </a:r>
            <a:r>
              <a:rPr lang="en-US" dirty="0"/>
              <a:t>N. </a:t>
            </a:r>
            <a:r>
              <a:rPr lang="en-US" dirty="0" err="1"/>
              <a:t>Perchemliev</a:t>
            </a:r>
            <a:r>
              <a:rPr lang="en-US" dirty="0"/>
              <a:t> </a:t>
            </a:r>
          </a:p>
          <a:p>
            <a:r>
              <a:rPr lang="en-US" dirty="0"/>
              <a:t>Department of Industrial Automation in UCTM</a:t>
            </a:r>
          </a:p>
        </p:txBody>
      </p:sp>
    </p:spTree>
    <p:extLst>
      <p:ext uri="{BB962C8B-B14F-4D97-AF65-F5344CB8AC3E}">
        <p14:creationId xmlns:p14="http://schemas.microsoft.com/office/powerpoint/2010/main" val="227958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CC39-BECB-4914-81B0-18277B6D1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Благодаря за вниманието!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E5D20-A926-430E-8B95-06587D2D1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452" y="1796696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 err="1"/>
              <a:t>гл.ас</a:t>
            </a:r>
            <a:r>
              <a:rPr lang="bg-BG" dirty="0"/>
              <a:t>. д-р инж. Пламен Василев 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plamen.vasilev@uctm.edu</a:t>
            </a:r>
            <a:endParaRPr lang="en-US" dirty="0"/>
          </a:p>
          <a:p>
            <a:pPr marL="0" indent="0" algn="ctr">
              <a:buNone/>
            </a:pPr>
            <a:r>
              <a:rPr lang="bg-BG" dirty="0"/>
              <a:t>Кат. „Автоматизация на производството“</a:t>
            </a:r>
          </a:p>
          <a:p>
            <a:pPr marL="0" indent="0" algn="ctr">
              <a:buNone/>
            </a:pPr>
            <a:r>
              <a:rPr lang="bg-BG" dirty="0"/>
              <a:t>ХТМУ – гр. София</a:t>
            </a:r>
          </a:p>
          <a:p>
            <a:pPr marL="0" indent="0" algn="ctr">
              <a:buNone/>
            </a:pPr>
            <a:endParaRPr lang="bg-BG" dirty="0"/>
          </a:p>
          <a:p>
            <a:pPr marL="0" indent="0" algn="ctr">
              <a:buNone/>
            </a:pPr>
            <a:r>
              <a:rPr lang="bg-BG" dirty="0"/>
              <a:t>ас. инж. Недко </a:t>
            </a:r>
            <a:r>
              <a:rPr lang="bg-BG" dirty="0" err="1"/>
              <a:t>Перчемлиев</a:t>
            </a:r>
            <a:endParaRPr lang="en-US" dirty="0"/>
          </a:p>
          <a:p>
            <a:pPr marL="0" indent="0" algn="ctr">
              <a:buNone/>
            </a:pPr>
            <a:r>
              <a:rPr lang="en-US" b="0" i="0" u="none" strike="noStrike" dirty="0">
                <a:solidFill>
                  <a:srgbClr val="3C4043"/>
                </a:solidFill>
                <a:effectLst/>
                <a:latin typeface="Roboto" panose="020B0604020202020204" pitchFamily="2" charset="0"/>
                <a:hlinkClick r:id="rId3"/>
              </a:rPr>
              <a:t>n.perchemliev@uctm.edu</a:t>
            </a:r>
            <a:endParaRPr lang="en-US" b="0" i="0" u="none" strike="noStrike" dirty="0">
              <a:solidFill>
                <a:srgbClr val="3C4043"/>
              </a:solidFill>
              <a:effectLst/>
              <a:latin typeface="Roboto" panose="020B0604020202020204" pitchFamily="2" charset="0"/>
            </a:endParaRPr>
          </a:p>
          <a:p>
            <a:pPr marL="0" indent="0" algn="ctr">
              <a:buNone/>
            </a:pPr>
            <a:r>
              <a:rPr lang="bg-BG" dirty="0"/>
              <a:t>Кат. „Автоматизация на производството“</a:t>
            </a:r>
          </a:p>
          <a:p>
            <a:pPr marL="0" indent="0" algn="ctr">
              <a:buNone/>
            </a:pPr>
            <a:r>
              <a:rPr lang="bg-BG" dirty="0"/>
              <a:t>ХТМУ – гр. София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8066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180C6-9969-4DDD-B89D-DFC3D42A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Цел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на презентацията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8008F-1450-4F90-9AFE-D7283A3F5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3787"/>
            <a:ext cx="8596668" cy="3880773"/>
          </a:xfrm>
        </p:spPr>
        <p:txBody>
          <a:bodyPr/>
          <a:lstStyle/>
          <a:p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Да се демонстрират технологиите и инструментите за проектиране и разработване на приложения за виртуална и добавена реалност.</a:t>
            </a:r>
          </a:p>
          <a:p>
            <a:endParaRPr lang="bg-B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Да се покажат етапите на проектиране и разработка на софтуерно приложение за добавена реалност за целите на обучението и възможностите му за използване при подпомагане на специалисти в различни области посредством свързването му с външни бази данни и визуализиране на получената информация.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20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C8C2F-9253-4A1D-8C45-5F86D42AF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567678" cy="1320800"/>
          </a:xfrm>
        </p:spPr>
        <p:txBody>
          <a:bodyPr>
            <a:normAutofit fontScale="90000"/>
          </a:bodyPr>
          <a:lstStyle/>
          <a:p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Проектиране и моделиране на приложение за виртуална и добавена реалност (1)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F8565-23D4-4C97-A41C-855D24020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9763620" cy="1268411"/>
          </a:xfrm>
        </p:spPr>
        <p:txBody>
          <a:bodyPr/>
          <a:lstStyle/>
          <a:p>
            <a:pPr marL="0" indent="0">
              <a:buNone/>
            </a:pP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За получаването на описание и поведение на софтуерното приложение е използван обектно-ориентирания подход на моделиране чрез разработване на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UML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модели. Разработени са диаграми на случаите на използване, диаграма на дейностите, диаграма на класовете и диаграма на взаимодействията.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4BF697-F806-41BF-93F7-2B4947652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7" y="3429000"/>
            <a:ext cx="5447157" cy="3141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18DE1C-5E7F-439F-A9A4-8CA710B0E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298" y="3936722"/>
            <a:ext cx="5572658" cy="233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8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4707-E619-4568-8F33-B91C41580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538062" cy="1320800"/>
          </a:xfrm>
        </p:spPr>
        <p:txBody>
          <a:bodyPr>
            <a:normAutofit fontScale="90000"/>
          </a:bodyPr>
          <a:lstStyle/>
          <a:p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Проектиране и моделиране на приложение за виртуална и добавена реалност (2)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4E3A2-F3EC-437B-8876-F5C8DB330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93" y="2724538"/>
            <a:ext cx="5001470" cy="4079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BCC1C0-8F70-479E-A27C-C2341AECC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13" y="3518891"/>
            <a:ext cx="6721716" cy="249111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940BBB-5887-49B1-A0A0-EDCDBE91C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9997"/>
            <a:ext cx="10752666" cy="1268411"/>
          </a:xfrm>
        </p:spPr>
        <p:txBody>
          <a:bodyPr/>
          <a:lstStyle/>
          <a:p>
            <a:pPr marL="0" indent="0">
              <a:buNone/>
            </a:pP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Разглежданото софтуерно приложение е проектирано, така че да може да се използва както самостоятелно, така и като част от операторска станция за събиране, обработка и визуализация на информацията получена от набор от сензори.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6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BC3D8-19B3-40F8-AFB5-634840F0B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873964" cy="1320800"/>
          </a:xfrm>
        </p:spPr>
        <p:txBody>
          <a:bodyPr/>
          <a:lstStyle/>
          <a:p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Добавена и виртуална реалност.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Unity gaming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B487E-30B6-4C70-9BA5-F7128C178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48" y="2473650"/>
            <a:ext cx="11657736" cy="3880773"/>
          </a:xfrm>
        </p:spPr>
        <p:txBody>
          <a:bodyPr/>
          <a:lstStyle/>
          <a:p>
            <a:r>
              <a:rPr lang="bg-BG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Добавената реалност (AR) представлява визуален интерфейс, взаимодействащ в реалния свят, който позволява да се изпълни операция чрез използване на инструкции, разчитайки на условна информация или данни в реално време от сензори, без да измества фокуса от реалността, върху която е извършена операцията. За разлика от виртуалната реалност (VR), където виртуалните обекти изцяло заместват реалните, реалният свят остава разкрит и виртуалните обекти взаимодействат с него.</a:t>
            </a:r>
          </a:p>
          <a:p>
            <a:r>
              <a:rPr lang="bg-BG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Unity</a:t>
            </a:r>
            <a:r>
              <a:rPr lang="bg-BG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Gaming</a:t>
            </a:r>
            <a:r>
              <a:rPr lang="bg-BG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Engine</a:t>
            </a:r>
            <a:r>
              <a:rPr lang="bg-BG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е изчислителен ефективен енджин за видео игри, написан на C#. Юнити е междуплатформен и е разработен и използван за разработка на видео игри за компютри, конзоли, мобилни устройства и сайтове.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1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18E93-377E-4DC1-9A17-F2A376A7F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0979"/>
            <a:ext cx="8596668" cy="1320800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Vuforia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или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ARCore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33A62-6F31-4E13-B9D8-59DC6E83C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91" y="1241742"/>
            <a:ext cx="11487916" cy="3880773"/>
          </a:xfrm>
        </p:spPr>
        <p:txBody>
          <a:bodyPr/>
          <a:lstStyle/>
          <a:p>
            <a:r>
              <a:rPr lang="bg-BG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Vuforia</a:t>
            </a:r>
            <a:r>
              <a:rPr lang="bg-BG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ARCore</a:t>
            </a:r>
            <a:r>
              <a:rPr lang="bg-BG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са комплекти за разработка на софтуер за добавена реалност (SDK) за мобилни устройства, който позволява създаването на приложения за добавена реалност. Те използват технология на компютърното зрение за разпознаване и проследяване на равнинни изображения и 3D обекти в реално време. Тази възможност за регистрация на изображения позволява да се позиционират и ориентират виртуални обекти, като 3D модели и други носители, по отношение на обекти от реалния свят, когато се гледат през камерата на мобилно устройство. За текущата разработка е използвана </a:t>
            </a:r>
            <a:r>
              <a:rPr lang="bg-BG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Vuforia</a:t>
            </a:r>
            <a:r>
              <a:rPr lang="bg-BG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bg-BG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Изборът за това, кой инструмент да бъде използван за разработване на приложения е строго индивидуален и зависи от знанията и уменията на разработчика на приложението.</a:t>
            </a: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803BA9-B0AB-434E-B7F0-23B13C6869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530" y="4366727"/>
            <a:ext cx="2609461" cy="24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26E38C-4BE5-4AD0-91D1-0BF2B6CADE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93" y="4140977"/>
            <a:ext cx="4752975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A59539-A3BD-4863-AA76-CAF856A4A68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28" y="4140977"/>
            <a:ext cx="4484002" cy="262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010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554FC-F4E9-49AD-B554-69A29B30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035833" cy="1320800"/>
          </a:xfrm>
        </p:spPr>
        <p:txBody>
          <a:bodyPr/>
          <a:lstStyle/>
          <a:p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Създаване на приложение чрез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Unity Vuforia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8F63C-38C9-4CDD-8B5C-993577BBC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34017"/>
            <a:ext cx="11340495" cy="3880773"/>
          </a:xfrm>
        </p:spPr>
        <p:txBody>
          <a:bodyPr/>
          <a:lstStyle/>
          <a:p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Създаването на приложение, използващо добавена реалност се състои в добавяне на поведение на виртуалната среда (добавени обекти) при взаимодействието на сензорите на интелигентното устройство (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MEMS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) с реалния свят. В създаденото приложение, при поява на показаното изображение се стартира видеоклип, който показва как да се извърши </a:t>
            </a:r>
            <a:r>
              <a:rPr lang="bg-BG" dirty="0" err="1">
                <a:latin typeface="Verdana" panose="020B0604030504040204" pitchFamily="34" charset="0"/>
                <a:ea typeface="Verdana" panose="020B0604030504040204" pitchFamily="34" charset="0"/>
              </a:rPr>
              <a:t>лапароскопска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 операция.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A0D25C-E869-460E-99C9-31AF4E7EF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37" y="3357745"/>
            <a:ext cx="6508044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65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8A3C2-E067-41F5-A226-510C2C4CD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19939"/>
            <a:ext cx="8922250" cy="1320800"/>
          </a:xfrm>
        </p:spPr>
        <p:txBody>
          <a:bodyPr/>
          <a:lstStyle/>
          <a:p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Създаване на връзка с външна БД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F11AE-72EC-4B7C-BD8B-DD66FA3BA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32" y="1302173"/>
            <a:ext cx="11624733" cy="3880773"/>
          </a:xfrm>
        </p:spPr>
        <p:txBody>
          <a:bodyPr/>
          <a:lstStyle/>
          <a:p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С цел да се увеличат възможностите за получаване и визуализиране на данни от приложението за добавена реалност, в програмата са добавени скриптове за връзка с външна база данни, от която да се интегрират данни от външни на интелигентното устройство сензори.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93DC4-8A08-4D4F-AF41-BD2BD6B1F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724" y="2313991"/>
            <a:ext cx="7896462" cy="44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15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C173F-003C-41F9-A120-3C308623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Резултати</a:t>
            </a:r>
            <a:endParaRPr lang="en-US" dirty="0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B9A4EA70-67D7-4CBF-AAC2-02A4F533009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355422" y="2581470"/>
            <a:ext cx="7918580" cy="3666930"/>
          </a:xfrm>
          <a:prstGeom prst="rect">
            <a:avLst/>
          </a:prstGeom>
          <a:ln/>
        </p:spPr>
      </p:pic>
      <p:pic>
        <p:nvPicPr>
          <p:cNvPr id="5" name="image4.png">
            <a:extLst>
              <a:ext uri="{FF2B5EF4-FFF2-40B4-BE49-F238E27FC236}">
                <a16:creationId xmlns:a16="http://schemas.microsoft.com/office/drawing/2014/main" id="{0CBBC64D-26E8-4005-8CB1-097E052BCF0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672914" y="999853"/>
            <a:ext cx="4705350" cy="132969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47884138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5046</TotalTime>
  <Words>638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Roboto</vt:lpstr>
      <vt:lpstr>Trebuchet MS</vt:lpstr>
      <vt:lpstr>Verdana</vt:lpstr>
      <vt:lpstr>Wingdings 3</vt:lpstr>
      <vt:lpstr>Facet</vt:lpstr>
      <vt:lpstr>Проектиране и разработване на приложение за добавена реалност за целите на обучението  Design and Development of Augmented Reality application for the purpose of Education</vt:lpstr>
      <vt:lpstr>Цел на презентацията</vt:lpstr>
      <vt:lpstr>Проектиране и моделиране на приложение за виртуална и добавена реалност (1)</vt:lpstr>
      <vt:lpstr>Проектиране и моделиране на приложение за виртуална и добавена реалност (2)</vt:lpstr>
      <vt:lpstr>Добавена и виртуална реалност. Unity gaming engine</vt:lpstr>
      <vt:lpstr>Vuforia или ARCore</vt:lpstr>
      <vt:lpstr>Създаване на приложение чрез Unity Vuforia</vt:lpstr>
      <vt:lpstr>Създаване на връзка с външна БД</vt:lpstr>
      <vt:lpstr>Резултати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Проектиране и разработване на приложение за добавена реалност за целите на обучението  Design and Development of Augmented Reality application for the purpose of Education</dc:title>
  <dc:creator>Plamen Vasilev</dc:creator>
  <cp:lastModifiedBy>Plamen Vasilev</cp:lastModifiedBy>
  <cp:revision>12</cp:revision>
  <dcterms:created xsi:type="dcterms:W3CDTF">2021-05-21T04:49:24Z</dcterms:created>
  <dcterms:modified xsi:type="dcterms:W3CDTF">2021-05-24T17:00:57Z</dcterms:modified>
</cp:coreProperties>
</file>