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omments/comment1.xml" ContentType="application/vnd.openxmlformats-officedocument.presentationml.comment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3" r:id="rId5"/>
    <p:sldId id="265" r:id="rId6"/>
    <p:sldId id="276" r:id="rId7"/>
    <p:sldId id="270" r:id="rId8"/>
    <p:sldId id="267" r:id="rId9"/>
    <p:sldId id="268" r:id="rId10"/>
    <p:sldId id="271" r:id="rId11"/>
    <p:sldId id="272" r:id="rId12"/>
    <p:sldId id="273" r:id="rId13"/>
    <p:sldId id="275" r:id="rId14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21T05:48:32.577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D03ED8-B052-4CF3-8603-034FA93B0F8E}" type="doc">
      <dgm:prSet loTypeId="urn:microsoft.com/office/officeart/2005/8/layout/radial3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bg-BG"/>
        </a:p>
      </dgm:t>
    </dgm:pt>
    <dgm:pt modelId="{2E233B4D-6023-4ECE-9461-BA460F1AB6F7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ctr"/>
          <a:r>
            <a:rPr lang="bg-BG" sz="32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Главен мозък</a:t>
          </a:r>
        </a:p>
        <a:p>
          <a:pPr algn="ctr"/>
          <a:endParaRPr lang="bg-BG" sz="3200" b="1"/>
        </a:p>
      </dgm:t>
    </dgm:pt>
    <dgm:pt modelId="{42657FF8-07B8-4467-B490-1642119FFFF1}" type="parTrans" cxnId="{6DC1E385-73E7-4100-A643-3F27C06B642D}">
      <dgm:prSet/>
      <dgm:spPr/>
      <dgm:t>
        <a:bodyPr/>
        <a:lstStyle/>
        <a:p>
          <a:pPr algn="ctr"/>
          <a:endParaRPr lang="bg-BG"/>
        </a:p>
      </dgm:t>
    </dgm:pt>
    <dgm:pt modelId="{4A59CC63-D595-4ECD-8986-644CE0913BAA}" type="sibTrans" cxnId="{6DC1E385-73E7-4100-A643-3F27C06B642D}">
      <dgm:prSet/>
      <dgm:spPr/>
      <dgm:t>
        <a:bodyPr/>
        <a:lstStyle/>
        <a:p>
          <a:pPr algn="ctr"/>
          <a:endParaRPr lang="bg-BG"/>
        </a:p>
      </dgm:t>
    </dgm:pt>
    <dgm:pt modelId="{D24706DF-0A71-4386-9341-A6D1291BB64D}">
      <dgm:prSet phldrT="[Текст]" custT="1"/>
      <dgm:spPr/>
      <dgm:t>
        <a:bodyPr/>
        <a:lstStyle/>
        <a:p>
          <a:pPr algn="ctr"/>
          <a:endParaRPr lang="bg-BG" sz="1600" b="1" dirty="0" smtClean="0"/>
        </a:p>
        <a:p>
          <a:pPr algn="l"/>
          <a:r>
            <a:rPr lang="bg-BG" sz="1400" b="1" dirty="0" smtClean="0"/>
            <a:t>Зрение</a:t>
          </a:r>
          <a:r>
            <a:rPr lang="bg-BG" sz="1800" dirty="0"/>
            <a:t>	</a:t>
          </a:r>
        </a:p>
      </dgm:t>
    </dgm:pt>
    <dgm:pt modelId="{AF1713FD-8ED8-4F04-A929-DD1BC59448FC}" type="parTrans" cxnId="{05FC4131-80AE-4F0E-A1CE-BA80E6D06010}">
      <dgm:prSet/>
      <dgm:spPr/>
      <dgm:t>
        <a:bodyPr/>
        <a:lstStyle/>
        <a:p>
          <a:pPr algn="ctr"/>
          <a:endParaRPr lang="bg-BG"/>
        </a:p>
      </dgm:t>
    </dgm:pt>
    <dgm:pt modelId="{0B8EB837-C78F-4CEA-B3B3-167405B3046E}" type="sibTrans" cxnId="{05FC4131-80AE-4F0E-A1CE-BA80E6D06010}">
      <dgm:prSet/>
      <dgm:spPr/>
      <dgm:t>
        <a:bodyPr/>
        <a:lstStyle/>
        <a:p>
          <a:pPr algn="ctr"/>
          <a:endParaRPr lang="bg-BG"/>
        </a:p>
      </dgm:t>
    </dgm:pt>
    <dgm:pt modelId="{211AA4D1-4B15-49D8-BAFC-5A4629CB0A73}">
      <dgm:prSet phldrT="[Текст]" custT="1"/>
      <dgm:spPr/>
      <dgm:t>
        <a:bodyPr/>
        <a:lstStyle/>
        <a:p>
          <a:pPr algn="ctr"/>
          <a:r>
            <a:rPr lang="bg-BG" sz="1600" b="1" dirty="0"/>
            <a:t>Вкус</a:t>
          </a:r>
          <a:endParaRPr lang="bg-BG" sz="800" b="1" dirty="0"/>
        </a:p>
      </dgm:t>
    </dgm:pt>
    <dgm:pt modelId="{06844086-58B6-4607-B057-4369215F843D}" type="parTrans" cxnId="{397968C2-1C17-40CB-A968-F1C98474E08A}">
      <dgm:prSet/>
      <dgm:spPr/>
      <dgm:t>
        <a:bodyPr/>
        <a:lstStyle/>
        <a:p>
          <a:pPr algn="ctr"/>
          <a:endParaRPr lang="bg-BG"/>
        </a:p>
      </dgm:t>
    </dgm:pt>
    <dgm:pt modelId="{CF242941-AF2A-4214-B6E1-1CF842EEBE4D}" type="sibTrans" cxnId="{397968C2-1C17-40CB-A968-F1C98474E08A}">
      <dgm:prSet/>
      <dgm:spPr/>
      <dgm:t>
        <a:bodyPr/>
        <a:lstStyle/>
        <a:p>
          <a:pPr algn="ctr"/>
          <a:endParaRPr lang="bg-BG"/>
        </a:p>
      </dgm:t>
    </dgm:pt>
    <dgm:pt modelId="{91AD3811-0395-40BC-ACC9-2FDFCFA1EDFD}">
      <dgm:prSet phldrT="[Текст]" custT="1"/>
      <dgm:spPr/>
      <dgm:t>
        <a:bodyPr/>
        <a:lstStyle/>
        <a:p>
          <a:pPr algn="ctr"/>
          <a:r>
            <a:rPr lang="bg-BG" sz="1600" b="1" dirty="0"/>
            <a:t>Обоняние</a:t>
          </a:r>
          <a:endParaRPr lang="bg-BG" sz="800" b="1" dirty="0"/>
        </a:p>
      </dgm:t>
    </dgm:pt>
    <dgm:pt modelId="{7C95BF2E-5EF5-47C5-89FD-33BEB89A991B}" type="parTrans" cxnId="{6D880DD1-82BA-4F31-8FC3-52A408F37F73}">
      <dgm:prSet/>
      <dgm:spPr/>
      <dgm:t>
        <a:bodyPr/>
        <a:lstStyle/>
        <a:p>
          <a:pPr algn="ctr"/>
          <a:endParaRPr lang="bg-BG"/>
        </a:p>
      </dgm:t>
    </dgm:pt>
    <dgm:pt modelId="{5B313B56-3B8C-4B53-AE21-A8B64943B549}" type="sibTrans" cxnId="{6D880DD1-82BA-4F31-8FC3-52A408F37F73}">
      <dgm:prSet/>
      <dgm:spPr/>
      <dgm:t>
        <a:bodyPr/>
        <a:lstStyle/>
        <a:p>
          <a:pPr algn="ctr"/>
          <a:endParaRPr lang="bg-BG"/>
        </a:p>
      </dgm:t>
    </dgm:pt>
    <dgm:pt modelId="{2B10B5BE-87C4-4CED-9EAF-3210CC450234}">
      <dgm:prSet phldrT="[Текст]" custT="1"/>
      <dgm:spPr/>
      <dgm:t>
        <a:bodyPr/>
        <a:lstStyle/>
        <a:p>
          <a:pPr algn="ctr"/>
          <a:r>
            <a:rPr lang="bg-BG" sz="1400" b="1" dirty="0"/>
            <a:t>Мирис</a:t>
          </a:r>
          <a:endParaRPr lang="bg-BG" sz="800" b="1" dirty="0"/>
        </a:p>
      </dgm:t>
    </dgm:pt>
    <dgm:pt modelId="{FD745BB9-A682-4966-A1E6-4BF3881168B0}" type="parTrans" cxnId="{14D07FBC-7C6C-43E6-BDE9-51593F4CD4FE}">
      <dgm:prSet/>
      <dgm:spPr/>
      <dgm:t>
        <a:bodyPr/>
        <a:lstStyle/>
        <a:p>
          <a:pPr algn="ctr"/>
          <a:endParaRPr lang="bg-BG"/>
        </a:p>
      </dgm:t>
    </dgm:pt>
    <dgm:pt modelId="{D8AD226D-CD67-41CF-A825-4B8C8EAF0705}" type="sibTrans" cxnId="{14D07FBC-7C6C-43E6-BDE9-51593F4CD4FE}">
      <dgm:prSet/>
      <dgm:spPr/>
      <dgm:t>
        <a:bodyPr/>
        <a:lstStyle/>
        <a:p>
          <a:pPr algn="ctr"/>
          <a:endParaRPr lang="bg-BG"/>
        </a:p>
      </dgm:t>
    </dgm:pt>
    <dgm:pt modelId="{DF0FEFE6-518B-47B0-B049-D0D5DA22D2F9}">
      <dgm:prSet phldrT="[Текст]" custT="1"/>
      <dgm:spPr/>
      <dgm:t>
        <a:bodyPr/>
        <a:lstStyle/>
        <a:p>
          <a:pPr algn="ctr"/>
          <a:r>
            <a:rPr lang="bg-BG" sz="1600" b="1" dirty="0" err="1"/>
            <a:t>Тактилност</a:t>
          </a:r>
          <a:endParaRPr lang="bg-BG" sz="1100" b="1" dirty="0"/>
        </a:p>
      </dgm:t>
    </dgm:pt>
    <dgm:pt modelId="{0027E548-3B80-4826-9975-781170D52E7B}" type="parTrans" cxnId="{8074382E-BC3A-4B50-AC93-DC9B9CF33206}">
      <dgm:prSet/>
      <dgm:spPr/>
      <dgm:t>
        <a:bodyPr/>
        <a:lstStyle/>
        <a:p>
          <a:pPr algn="ctr"/>
          <a:endParaRPr lang="bg-BG"/>
        </a:p>
      </dgm:t>
    </dgm:pt>
    <dgm:pt modelId="{AB31B526-4BEC-4D95-A510-0BB157EBAB36}" type="sibTrans" cxnId="{8074382E-BC3A-4B50-AC93-DC9B9CF33206}">
      <dgm:prSet/>
      <dgm:spPr/>
      <dgm:t>
        <a:bodyPr/>
        <a:lstStyle/>
        <a:p>
          <a:pPr algn="ctr"/>
          <a:endParaRPr lang="bg-BG"/>
        </a:p>
      </dgm:t>
    </dgm:pt>
    <dgm:pt modelId="{EEABD24C-FF89-48AA-BEE2-FE0D1AB2021D}">
      <dgm:prSet phldrT="[Текст]" custT="1"/>
      <dgm:spPr/>
      <dgm:t>
        <a:bodyPr/>
        <a:lstStyle/>
        <a:p>
          <a:pPr algn="ctr"/>
          <a:r>
            <a:rPr lang="bg-BG" sz="1400" b="1" dirty="0"/>
            <a:t>Вестибуларен апарат</a:t>
          </a:r>
        </a:p>
      </dgm:t>
    </dgm:pt>
    <dgm:pt modelId="{10C6A87A-6F90-4C4C-97DD-BFB2ECBB33E5}" type="parTrans" cxnId="{5CAD001B-2413-49AC-83BC-DD2A4B5FE089}">
      <dgm:prSet/>
      <dgm:spPr/>
      <dgm:t>
        <a:bodyPr/>
        <a:lstStyle/>
        <a:p>
          <a:pPr algn="ctr"/>
          <a:endParaRPr lang="bg-BG"/>
        </a:p>
      </dgm:t>
    </dgm:pt>
    <dgm:pt modelId="{AEF0F632-E843-489F-A049-90D9E2E82000}" type="sibTrans" cxnId="{5CAD001B-2413-49AC-83BC-DD2A4B5FE089}">
      <dgm:prSet/>
      <dgm:spPr/>
      <dgm:t>
        <a:bodyPr/>
        <a:lstStyle/>
        <a:p>
          <a:pPr algn="ctr"/>
          <a:endParaRPr lang="bg-BG"/>
        </a:p>
      </dgm:t>
    </dgm:pt>
    <dgm:pt modelId="{09FC5DC5-4095-412C-8280-1FCAF8081B4A}">
      <dgm:prSet phldrT="[Текст]" custT="1"/>
      <dgm:spPr/>
      <dgm:t>
        <a:bodyPr/>
        <a:lstStyle/>
        <a:p>
          <a:pPr algn="ctr"/>
          <a:r>
            <a:rPr lang="bg-BG" sz="1200" b="1" dirty="0"/>
            <a:t>Проприоцепция</a:t>
          </a:r>
        </a:p>
      </dgm:t>
    </dgm:pt>
    <dgm:pt modelId="{BA74AF0B-72B7-4E5C-807E-1E045E07C27A}" type="parTrans" cxnId="{7BFA3028-B953-44B9-BE57-57A3D14DBB52}">
      <dgm:prSet/>
      <dgm:spPr/>
      <dgm:t>
        <a:bodyPr/>
        <a:lstStyle/>
        <a:p>
          <a:pPr algn="ctr"/>
          <a:endParaRPr lang="bg-BG"/>
        </a:p>
      </dgm:t>
    </dgm:pt>
    <dgm:pt modelId="{76F91EA8-37F2-4DBB-A7FA-23589EC552FF}" type="sibTrans" cxnId="{7BFA3028-B953-44B9-BE57-57A3D14DBB52}">
      <dgm:prSet/>
      <dgm:spPr/>
      <dgm:t>
        <a:bodyPr/>
        <a:lstStyle/>
        <a:p>
          <a:pPr algn="ctr"/>
          <a:endParaRPr lang="bg-BG"/>
        </a:p>
      </dgm:t>
    </dgm:pt>
    <dgm:pt modelId="{4FA66B27-FCD0-4682-878C-3B2C205F3EC3}" type="pres">
      <dgm:prSet presAssocID="{3FD03ED8-B052-4CF3-8603-034FA93B0F8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2BE5051E-010C-497E-A252-7C91C16C3CBF}" type="pres">
      <dgm:prSet presAssocID="{3FD03ED8-B052-4CF3-8603-034FA93B0F8E}" presName="radial" presStyleCnt="0">
        <dgm:presLayoutVars>
          <dgm:animLvl val="ctr"/>
        </dgm:presLayoutVars>
      </dgm:prSet>
      <dgm:spPr/>
    </dgm:pt>
    <dgm:pt modelId="{77E8616E-70D6-47BC-846D-671AA510C355}" type="pres">
      <dgm:prSet presAssocID="{2E233B4D-6023-4ECE-9461-BA460F1AB6F7}" presName="centerShape" presStyleLbl="vennNode1" presStyleIdx="0" presStyleCnt="8" custScaleX="119250" custScaleY="88001"/>
      <dgm:spPr/>
      <dgm:t>
        <a:bodyPr/>
        <a:lstStyle/>
        <a:p>
          <a:endParaRPr lang="bg-BG"/>
        </a:p>
      </dgm:t>
    </dgm:pt>
    <dgm:pt modelId="{18EE35AA-A723-4DC2-8DC5-D0C72FD36DB1}" type="pres">
      <dgm:prSet presAssocID="{D24706DF-0A71-4386-9341-A6D1291BB64D}" presName="node" presStyleLbl="vennNode1" presStyleIdx="1" presStyleCnt="8" custRadScaleRad="101398" custRadScaleInc="72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7741737F-CD2A-4F74-93A4-9F9620DA5656}" type="pres">
      <dgm:prSet presAssocID="{211AA4D1-4B15-49D8-BAFC-5A4629CB0A73}" presName="node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23A85D32-4E22-4CFA-9CB5-CB0E935A0DF2}" type="pres">
      <dgm:prSet presAssocID="{91AD3811-0395-40BC-ACC9-2FDFCFA1EDFD}" presName="node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B308EC33-7EB0-4B99-9BBD-1E82F7F43F4A}" type="pres">
      <dgm:prSet presAssocID="{2B10B5BE-87C4-4CED-9EAF-3210CC450234}" presName="node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D3D2AE09-FEC4-4496-AFE8-70623CD47F7F}" type="pres">
      <dgm:prSet presAssocID="{DF0FEFE6-518B-47B0-B049-D0D5DA22D2F9}" presName="node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460DCA9-9067-4DF2-BC81-C556E83CD89F}" type="pres">
      <dgm:prSet presAssocID="{EEABD24C-FF89-48AA-BEE2-FE0D1AB2021D}" presName="node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2209E2DE-3ED7-4E35-8A86-4B4D7CEF28C2}" type="pres">
      <dgm:prSet presAssocID="{09FC5DC5-4095-412C-8280-1FCAF8081B4A}" presName="node" presStyleLbl="vennNode1" presStyleIdx="7" presStyleCnt="8" custRadScaleRad="98582" custRadScaleInc="587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05144288-699E-44CD-80BD-CD6F77690971}" type="presOf" srcId="{2B10B5BE-87C4-4CED-9EAF-3210CC450234}" destId="{B308EC33-7EB0-4B99-9BBD-1E82F7F43F4A}" srcOrd="0" destOrd="0" presId="urn:microsoft.com/office/officeart/2005/8/layout/radial3"/>
    <dgm:cxn modelId="{C7BB9E00-E0A4-49CB-AB89-E6C9F3EAB4D7}" type="presOf" srcId="{2E233B4D-6023-4ECE-9461-BA460F1AB6F7}" destId="{77E8616E-70D6-47BC-846D-671AA510C355}" srcOrd="0" destOrd="0" presId="urn:microsoft.com/office/officeart/2005/8/layout/radial3"/>
    <dgm:cxn modelId="{7BFA3028-B953-44B9-BE57-57A3D14DBB52}" srcId="{2E233B4D-6023-4ECE-9461-BA460F1AB6F7}" destId="{09FC5DC5-4095-412C-8280-1FCAF8081B4A}" srcOrd="6" destOrd="0" parTransId="{BA74AF0B-72B7-4E5C-807E-1E045E07C27A}" sibTransId="{76F91EA8-37F2-4DBB-A7FA-23589EC552FF}"/>
    <dgm:cxn modelId="{14D07FBC-7C6C-43E6-BDE9-51593F4CD4FE}" srcId="{2E233B4D-6023-4ECE-9461-BA460F1AB6F7}" destId="{2B10B5BE-87C4-4CED-9EAF-3210CC450234}" srcOrd="3" destOrd="0" parTransId="{FD745BB9-A682-4966-A1E6-4BF3881168B0}" sibTransId="{D8AD226D-CD67-41CF-A825-4B8C8EAF0705}"/>
    <dgm:cxn modelId="{7754E028-4C16-4FC0-B7C7-41C507D9CE94}" type="presOf" srcId="{09FC5DC5-4095-412C-8280-1FCAF8081B4A}" destId="{2209E2DE-3ED7-4E35-8A86-4B4D7CEF28C2}" srcOrd="0" destOrd="0" presId="urn:microsoft.com/office/officeart/2005/8/layout/radial3"/>
    <dgm:cxn modelId="{6DC1E385-73E7-4100-A643-3F27C06B642D}" srcId="{3FD03ED8-B052-4CF3-8603-034FA93B0F8E}" destId="{2E233B4D-6023-4ECE-9461-BA460F1AB6F7}" srcOrd="0" destOrd="0" parTransId="{42657FF8-07B8-4467-B490-1642119FFFF1}" sibTransId="{4A59CC63-D595-4ECD-8986-644CE0913BAA}"/>
    <dgm:cxn modelId="{84C4979B-B42A-48A4-B92F-ADA813EB0D1C}" type="presOf" srcId="{EEABD24C-FF89-48AA-BEE2-FE0D1AB2021D}" destId="{4460DCA9-9067-4DF2-BC81-C556E83CD89F}" srcOrd="0" destOrd="0" presId="urn:microsoft.com/office/officeart/2005/8/layout/radial3"/>
    <dgm:cxn modelId="{68E37DBC-02F7-4169-B1BE-38342701E246}" type="presOf" srcId="{3FD03ED8-B052-4CF3-8603-034FA93B0F8E}" destId="{4FA66B27-FCD0-4682-878C-3B2C205F3EC3}" srcOrd="0" destOrd="0" presId="urn:microsoft.com/office/officeart/2005/8/layout/radial3"/>
    <dgm:cxn modelId="{397968C2-1C17-40CB-A968-F1C98474E08A}" srcId="{2E233B4D-6023-4ECE-9461-BA460F1AB6F7}" destId="{211AA4D1-4B15-49D8-BAFC-5A4629CB0A73}" srcOrd="1" destOrd="0" parTransId="{06844086-58B6-4607-B057-4369215F843D}" sibTransId="{CF242941-AF2A-4214-B6E1-1CF842EEBE4D}"/>
    <dgm:cxn modelId="{8074382E-BC3A-4B50-AC93-DC9B9CF33206}" srcId="{2E233B4D-6023-4ECE-9461-BA460F1AB6F7}" destId="{DF0FEFE6-518B-47B0-B049-D0D5DA22D2F9}" srcOrd="4" destOrd="0" parTransId="{0027E548-3B80-4826-9975-781170D52E7B}" sibTransId="{AB31B526-4BEC-4D95-A510-0BB157EBAB36}"/>
    <dgm:cxn modelId="{81C995CD-FE50-4502-93D3-EE2400DDB7AA}" type="presOf" srcId="{91AD3811-0395-40BC-ACC9-2FDFCFA1EDFD}" destId="{23A85D32-4E22-4CFA-9CB5-CB0E935A0DF2}" srcOrd="0" destOrd="0" presId="urn:microsoft.com/office/officeart/2005/8/layout/radial3"/>
    <dgm:cxn modelId="{5CAD001B-2413-49AC-83BC-DD2A4B5FE089}" srcId="{2E233B4D-6023-4ECE-9461-BA460F1AB6F7}" destId="{EEABD24C-FF89-48AA-BEE2-FE0D1AB2021D}" srcOrd="5" destOrd="0" parTransId="{10C6A87A-6F90-4C4C-97DD-BFB2ECBB33E5}" sibTransId="{AEF0F632-E843-489F-A049-90D9E2E82000}"/>
    <dgm:cxn modelId="{05FC4131-80AE-4F0E-A1CE-BA80E6D06010}" srcId="{2E233B4D-6023-4ECE-9461-BA460F1AB6F7}" destId="{D24706DF-0A71-4386-9341-A6D1291BB64D}" srcOrd="0" destOrd="0" parTransId="{AF1713FD-8ED8-4F04-A929-DD1BC59448FC}" sibTransId="{0B8EB837-C78F-4CEA-B3B3-167405B3046E}"/>
    <dgm:cxn modelId="{6D880DD1-82BA-4F31-8FC3-52A408F37F73}" srcId="{2E233B4D-6023-4ECE-9461-BA460F1AB6F7}" destId="{91AD3811-0395-40BC-ACC9-2FDFCFA1EDFD}" srcOrd="2" destOrd="0" parTransId="{7C95BF2E-5EF5-47C5-89FD-33BEB89A991B}" sibTransId="{5B313B56-3B8C-4B53-AE21-A8B64943B549}"/>
    <dgm:cxn modelId="{AB2510A4-BCC9-470E-A0DC-DA974B69AEAD}" type="presOf" srcId="{D24706DF-0A71-4386-9341-A6D1291BB64D}" destId="{18EE35AA-A723-4DC2-8DC5-D0C72FD36DB1}" srcOrd="0" destOrd="0" presId="urn:microsoft.com/office/officeart/2005/8/layout/radial3"/>
    <dgm:cxn modelId="{A001A2B1-6205-4EC2-9008-BD3A12EBD8FF}" type="presOf" srcId="{DF0FEFE6-518B-47B0-B049-D0D5DA22D2F9}" destId="{D3D2AE09-FEC4-4496-AFE8-70623CD47F7F}" srcOrd="0" destOrd="0" presId="urn:microsoft.com/office/officeart/2005/8/layout/radial3"/>
    <dgm:cxn modelId="{BA62B046-B81F-4357-A0B4-0976E6820EEF}" type="presOf" srcId="{211AA4D1-4B15-49D8-BAFC-5A4629CB0A73}" destId="{7741737F-CD2A-4F74-93A4-9F9620DA5656}" srcOrd="0" destOrd="0" presId="urn:microsoft.com/office/officeart/2005/8/layout/radial3"/>
    <dgm:cxn modelId="{B2C4D570-D02D-4CA6-B1A8-E64F86DFD0D5}" type="presParOf" srcId="{4FA66B27-FCD0-4682-878C-3B2C205F3EC3}" destId="{2BE5051E-010C-497E-A252-7C91C16C3CBF}" srcOrd="0" destOrd="0" presId="urn:microsoft.com/office/officeart/2005/8/layout/radial3"/>
    <dgm:cxn modelId="{176C4CFA-D8CA-482D-9474-09967D8F9C97}" type="presParOf" srcId="{2BE5051E-010C-497E-A252-7C91C16C3CBF}" destId="{77E8616E-70D6-47BC-846D-671AA510C355}" srcOrd="0" destOrd="0" presId="urn:microsoft.com/office/officeart/2005/8/layout/radial3"/>
    <dgm:cxn modelId="{C40BFE7B-3098-4E9E-87F5-BDB5B64D89E3}" type="presParOf" srcId="{2BE5051E-010C-497E-A252-7C91C16C3CBF}" destId="{18EE35AA-A723-4DC2-8DC5-D0C72FD36DB1}" srcOrd="1" destOrd="0" presId="urn:microsoft.com/office/officeart/2005/8/layout/radial3"/>
    <dgm:cxn modelId="{7C104CE2-918D-4E0C-A115-765DE3C7DFB0}" type="presParOf" srcId="{2BE5051E-010C-497E-A252-7C91C16C3CBF}" destId="{7741737F-CD2A-4F74-93A4-9F9620DA5656}" srcOrd="2" destOrd="0" presId="urn:microsoft.com/office/officeart/2005/8/layout/radial3"/>
    <dgm:cxn modelId="{13CD7645-3AED-432C-B621-F470EC183F3F}" type="presParOf" srcId="{2BE5051E-010C-497E-A252-7C91C16C3CBF}" destId="{23A85D32-4E22-4CFA-9CB5-CB0E935A0DF2}" srcOrd="3" destOrd="0" presId="urn:microsoft.com/office/officeart/2005/8/layout/radial3"/>
    <dgm:cxn modelId="{1A2CE806-F579-441A-8B1B-3409FC681DF8}" type="presParOf" srcId="{2BE5051E-010C-497E-A252-7C91C16C3CBF}" destId="{B308EC33-7EB0-4B99-9BBD-1E82F7F43F4A}" srcOrd="4" destOrd="0" presId="urn:microsoft.com/office/officeart/2005/8/layout/radial3"/>
    <dgm:cxn modelId="{866575C5-0EEE-4B0F-8AC0-03FBA7844C9B}" type="presParOf" srcId="{2BE5051E-010C-497E-A252-7C91C16C3CBF}" destId="{D3D2AE09-FEC4-4496-AFE8-70623CD47F7F}" srcOrd="5" destOrd="0" presId="urn:microsoft.com/office/officeart/2005/8/layout/radial3"/>
    <dgm:cxn modelId="{8F8C5F6E-5BDB-48DC-B1A4-5E6834D34C87}" type="presParOf" srcId="{2BE5051E-010C-497E-A252-7C91C16C3CBF}" destId="{4460DCA9-9067-4DF2-BC81-C556E83CD89F}" srcOrd="6" destOrd="0" presId="urn:microsoft.com/office/officeart/2005/8/layout/radial3"/>
    <dgm:cxn modelId="{EA991348-3010-4002-B4A6-61BADDCEC968}" type="presParOf" srcId="{2BE5051E-010C-497E-A252-7C91C16C3CBF}" destId="{2209E2DE-3ED7-4E35-8A86-4B4D7CEF28C2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8616E-70D6-47BC-846D-671AA510C355}">
      <dsp:nvSpPr>
        <dsp:cNvPr id="0" name=""/>
        <dsp:cNvSpPr/>
      </dsp:nvSpPr>
      <dsp:spPr>
        <a:xfrm>
          <a:off x="1989871" y="1001724"/>
          <a:ext cx="2498694" cy="184392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200" b="1" kern="1200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Главен мозък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3200" b="1" kern="1200"/>
        </a:p>
      </dsp:txBody>
      <dsp:txXfrm>
        <a:off x="2355796" y="1271760"/>
        <a:ext cx="1766844" cy="1303849"/>
      </dsp:txXfrm>
    </dsp:sp>
    <dsp:sp modelId="{18EE35AA-A723-4DC2-8DC5-D0C72FD36DB1}">
      <dsp:nvSpPr>
        <dsp:cNvPr id="0" name=""/>
        <dsp:cNvSpPr/>
      </dsp:nvSpPr>
      <dsp:spPr>
        <a:xfrm>
          <a:off x="2724330" y="15472"/>
          <a:ext cx="1047670" cy="104767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600" b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/>
            <a:t>Зрение</a:t>
          </a:r>
          <a:r>
            <a:rPr lang="bg-BG" sz="1800" kern="1200" dirty="0"/>
            <a:t>	</a:t>
          </a:r>
        </a:p>
      </dsp:txBody>
      <dsp:txXfrm>
        <a:off x="2877758" y="168900"/>
        <a:ext cx="740814" cy="740814"/>
      </dsp:txXfrm>
    </dsp:sp>
    <dsp:sp modelId="{7741737F-CD2A-4F74-93A4-9F9620DA5656}">
      <dsp:nvSpPr>
        <dsp:cNvPr id="0" name=""/>
        <dsp:cNvSpPr/>
      </dsp:nvSpPr>
      <dsp:spPr>
        <a:xfrm>
          <a:off x="3782832" y="548587"/>
          <a:ext cx="1047670" cy="104767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/>
            <a:t>Вкус</a:t>
          </a:r>
          <a:endParaRPr lang="bg-BG" sz="800" b="1" kern="1200" dirty="0"/>
        </a:p>
      </dsp:txBody>
      <dsp:txXfrm>
        <a:off x="3936260" y="702015"/>
        <a:ext cx="740814" cy="740814"/>
      </dsp:txXfrm>
    </dsp:sp>
    <dsp:sp modelId="{23A85D32-4E22-4CFA-9CB5-CB0E935A0DF2}">
      <dsp:nvSpPr>
        <dsp:cNvPr id="0" name=""/>
        <dsp:cNvSpPr/>
      </dsp:nvSpPr>
      <dsp:spPr>
        <a:xfrm>
          <a:off x="4046470" y="1703662"/>
          <a:ext cx="1047670" cy="104767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/>
            <a:t>Обоняние</a:t>
          </a:r>
          <a:endParaRPr lang="bg-BG" sz="800" b="1" kern="1200" dirty="0"/>
        </a:p>
      </dsp:txBody>
      <dsp:txXfrm>
        <a:off x="4199898" y="1857090"/>
        <a:ext cx="740814" cy="740814"/>
      </dsp:txXfrm>
    </dsp:sp>
    <dsp:sp modelId="{B308EC33-7EB0-4B99-9BBD-1E82F7F43F4A}">
      <dsp:nvSpPr>
        <dsp:cNvPr id="0" name=""/>
        <dsp:cNvSpPr/>
      </dsp:nvSpPr>
      <dsp:spPr>
        <a:xfrm>
          <a:off x="3307772" y="2629960"/>
          <a:ext cx="1047670" cy="104767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/>
            <a:t>Мирис</a:t>
          </a:r>
          <a:endParaRPr lang="bg-BG" sz="800" b="1" kern="1200" dirty="0"/>
        </a:p>
      </dsp:txBody>
      <dsp:txXfrm>
        <a:off x="3461200" y="2783388"/>
        <a:ext cx="740814" cy="740814"/>
      </dsp:txXfrm>
    </dsp:sp>
    <dsp:sp modelId="{D3D2AE09-FEC4-4496-AFE8-70623CD47F7F}">
      <dsp:nvSpPr>
        <dsp:cNvPr id="0" name=""/>
        <dsp:cNvSpPr/>
      </dsp:nvSpPr>
      <dsp:spPr>
        <a:xfrm>
          <a:off x="2122993" y="2629960"/>
          <a:ext cx="1047670" cy="104767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err="1"/>
            <a:t>Тактилност</a:t>
          </a:r>
          <a:endParaRPr lang="bg-BG" sz="1100" b="1" kern="1200" dirty="0"/>
        </a:p>
      </dsp:txBody>
      <dsp:txXfrm>
        <a:off x="2276421" y="2783388"/>
        <a:ext cx="740814" cy="740814"/>
      </dsp:txXfrm>
    </dsp:sp>
    <dsp:sp modelId="{4460DCA9-9067-4DF2-BC81-C556E83CD89F}">
      <dsp:nvSpPr>
        <dsp:cNvPr id="0" name=""/>
        <dsp:cNvSpPr/>
      </dsp:nvSpPr>
      <dsp:spPr>
        <a:xfrm>
          <a:off x="1384295" y="1703662"/>
          <a:ext cx="1047670" cy="104767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/>
            <a:t>Вестибуларен апарат</a:t>
          </a:r>
        </a:p>
      </dsp:txBody>
      <dsp:txXfrm>
        <a:off x="1537723" y="1857090"/>
        <a:ext cx="740814" cy="740814"/>
      </dsp:txXfrm>
    </dsp:sp>
    <dsp:sp modelId="{2209E2DE-3ED7-4E35-8A86-4B4D7CEF28C2}">
      <dsp:nvSpPr>
        <dsp:cNvPr id="0" name=""/>
        <dsp:cNvSpPr/>
      </dsp:nvSpPr>
      <dsp:spPr>
        <a:xfrm>
          <a:off x="1667506" y="555125"/>
          <a:ext cx="1047670" cy="104767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b="1" kern="1200" dirty="0"/>
            <a:t>Проприоцепция</a:t>
          </a:r>
        </a:p>
      </dsp:txBody>
      <dsp:txXfrm>
        <a:off x="1820934" y="708553"/>
        <a:ext cx="740814" cy="7408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B1EDF73-3AD1-47E4-A3E7-A0413161546E}" type="datetimeFigureOut">
              <a:rPr lang="bg-BG" smtClean="0"/>
              <a:t>24.5.2021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880FDF60-6601-4118-96CC-3D780A6D73E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19348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DF73-3AD1-47E4-A3E7-A0413161546E}" type="datetimeFigureOut">
              <a:rPr lang="bg-BG" smtClean="0"/>
              <a:t>24.5.2021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DF60-6601-4118-96CC-3D780A6D73E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7668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DF73-3AD1-47E4-A3E7-A0413161546E}" type="datetimeFigureOut">
              <a:rPr lang="bg-BG" smtClean="0"/>
              <a:t>24.5.2021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DF60-6601-4118-96CC-3D780A6D73E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72932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DF73-3AD1-47E4-A3E7-A0413161546E}" type="datetimeFigureOut">
              <a:rPr lang="bg-BG" smtClean="0"/>
              <a:t>24.5.2021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DF60-6601-4118-96CC-3D780A6D73E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8769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DF73-3AD1-47E4-A3E7-A0413161546E}" type="datetimeFigureOut">
              <a:rPr lang="bg-BG" smtClean="0"/>
              <a:t>24.5.2021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DF60-6601-4118-96CC-3D780A6D73E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83993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DF73-3AD1-47E4-A3E7-A0413161546E}" type="datetimeFigureOut">
              <a:rPr lang="bg-BG" smtClean="0"/>
              <a:t>24.5.2021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DF60-6601-4118-96CC-3D780A6D73E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16283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 с карти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DF73-3AD1-47E4-A3E7-A0413161546E}" type="datetimeFigureOut">
              <a:rPr lang="bg-BG" smtClean="0"/>
              <a:t>24.5.2021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DF60-6601-4118-96CC-3D780A6D73E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09519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AB1EDF73-3AD1-47E4-A3E7-A0413161546E}" type="datetimeFigureOut">
              <a:rPr lang="bg-BG" smtClean="0"/>
              <a:t>24.5.2021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DF60-6601-4118-96CC-3D780A6D73E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72404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AB1EDF73-3AD1-47E4-A3E7-A0413161546E}" type="datetimeFigureOut">
              <a:rPr lang="bg-BG" smtClean="0"/>
              <a:t>24.5.2021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DF60-6601-4118-96CC-3D780A6D73E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52723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DF73-3AD1-47E4-A3E7-A0413161546E}" type="datetimeFigureOut">
              <a:rPr lang="bg-BG" smtClean="0"/>
              <a:t>24.5.2021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DF60-6601-4118-96CC-3D780A6D73E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0239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DF73-3AD1-47E4-A3E7-A0413161546E}" type="datetimeFigureOut">
              <a:rPr lang="bg-BG" smtClean="0"/>
              <a:t>24.5.2021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DF60-6601-4118-96CC-3D780A6D73E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49095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DF73-3AD1-47E4-A3E7-A0413161546E}" type="datetimeFigureOut">
              <a:rPr lang="bg-BG" smtClean="0"/>
              <a:t>24.5.2021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DF60-6601-4118-96CC-3D780A6D73E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74756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DF73-3AD1-47E4-A3E7-A0413161546E}" type="datetimeFigureOut">
              <a:rPr lang="bg-BG" smtClean="0"/>
              <a:t>24.5.2021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DF60-6601-4118-96CC-3D780A6D73E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42503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DF73-3AD1-47E4-A3E7-A0413161546E}" type="datetimeFigureOut">
              <a:rPr lang="bg-BG" smtClean="0"/>
              <a:t>24.5.2021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DF60-6601-4118-96CC-3D780A6D73E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64073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DF73-3AD1-47E4-A3E7-A0413161546E}" type="datetimeFigureOut">
              <a:rPr lang="bg-BG" smtClean="0"/>
              <a:t>24.5.2021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DF60-6601-4118-96CC-3D780A6D73E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98718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DF73-3AD1-47E4-A3E7-A0413161546E}" type="datetimeFigureOut">
              <a:rPr lang="bg-BG" smtClean="0"/>
              <a:t>24.5.2021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DF60-6601-4118-96CC-3D780A6D73E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0067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DF73-3AD1-47E4-A3E7-A0413161546E}" type="datetimeFigureOut">
              <a:rPr lang="bg-BG" smtClean="0"/>
              <a:t>24.5.2021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DF60-6601-4118-96CC-3D780A6D73E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36381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B1EDF73-3AD1-47E4-A3E7-A0413161546E}" type="datetimeFigureOut">
              <a:rPr lang="bg-BG" smtClean="0"/>
              <a:t>24.5.2021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bg-BG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880FDF60-6601-4118-96CC-3D780A6D73E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89360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tel:+359896187756" TargetMode="Externa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6" Type="http://schemas.openxmlformats.org/officeDocument/2006/relationships/hyperlink" Target="https://www.facebook.com/%D0%A3%D1%87%D0%B8%D0%BC-%D1%81-%D0%A2%D0%BE%D0%BD%D0%B8-%D0%B8-%D0%B3%D0%BE%D0%B2%D0%BE%D1%80%D0%B8%D0%BC-%D1%81-%D0%A6%D0%B2%D0%B5%D1%82%D0%B8-%D0%9E%D0%9E%D0%94-102721031672153" TargetMode="External"/><Relationship Id="rId5" Type="http://schemas.openxmlformats.org/officeDocument/2006/relationships/hyperlink" Target="mailto:utgc2020@abv.bg" TargetMode="External"/><Relationship Id="rId4" Type="http://schemas.openxmlformats.org/officeDocument/2006/relationships/hyperlink" Target="tel:+35988738680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5" Type="http://schemas.openxmlformats.org/officeDocument/2006/relationships/image" Target="../media/image2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6.jpg"/><Relationship Id="rId5" Type="http://schemas.openxmlformats.org/officeDocument/2006/relationships/image" Target="../media/image2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jpe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154954" y="2099733"/>
            <a:ext cx="9334767" cy="2299740"/>
          </a:xfrm>
        </p:spPr>
        <p:txBody>
          <a:bodyPr/>
          <a:lstStyle/>
          <a:p>
            <a:pPr algn="ctr"/>
            <a:r>
              <a:rPr lang="bg-BG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Дигитализация </a:t>
            </a:r>
            <a:br>
              <a:rPr lang="bg-BG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bg-BG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 логопедичната терапия </a:t>
            </a:r>
            <a:br>
              <a:rPr lang="bg-BG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bg-BG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при </a:t>
            </a:r>
            <a:br>
              <a:rPr lang="bg-BG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bg-BG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пациенти с афазия </a:t>
            </a:r>
            <a:br>
              <a:rPr lang="bg-BG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bg-BG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 деца с езиково-говорни нарушения</a:t>
            </a:r>
            <a:endParaRPr lang="bg-BG" sz="1050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" t="20458" r="1272" b="22110"/>
          <a:stretch/>
        </p:blipFill>
        <p:spPr>
          <a:xfrm>
            <a:off x="10196273" y="716442"/>
            <a:ext cx="1138837" cy="1175238"/>
          </a:xfrm>
          <a:prstGeom prst="ellipse">
            <a:avLst/>
          </a:prstGeom>
        </p:spPr>
      </p:pic>
      <p:pic>
        <p:nvPicPr>
          <p:cNvPr id="5" name="Jamiroquai - Virtual Insanity (Piano Cover) - IroSpeckodziro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17035" y="5796605"/>
            <a:ext cx="294901" cy="294901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32" y="670982"/>
            <a:ext cx="4173003" cy="890399"/>
          </a:xfrm>
          <a:prstGeom prst="rect">
            <a:avLst/>
          </a:prstGeom>
        </p:spPr>
      </p:pic>
      <p:sp>
        <p:nvSpPr>
          <p:cNvPr id="8" name="Текстово поле 7"/>
          <p:cNvSpPr txBox="1"/>
          <p:nvPr/>
        </p:nvSpPr>
        <p:spPr>
          <a:xfrm>
            <a:off x="1224951" y="4891177"/>
            <a:ext cx="8574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Антония Димитрова Михнева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Цветелина Петрова Василева</a:t>
            </a:r>
          </a:p>
          <a:p>
            <a:r>
              <a:rPr lang="bg-BG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„Учим с Тони и говорим с Цвети“ ООД</a:t>
            </a:r>
          </a:p>
          <a:p>
            <a:r>
              <a:rPr lang="bg-BG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гр. Варна, България</a:t>
            </a:r>
            <a:endParaRPr lang="bg-BG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6585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205"/>
    </mc:Choice>
    <mc:Fallback>
      <p:transition spd="slow" advTm="132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756" numSld="999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  <p:extLst mod="1">
    <p:ext uri="{E180D4A7-C9FB-4DFB-919C-405C955672EB}">
      <p14:showEvtLst xmlns:p14="http://schemas.microsoft.com/office/powerpoint/2010/main">
        <p14:playEvt time="490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3"/>
          <p:cNvSpPr txBox="1">
            <a:spLocks/>
          </p:cNvSpPr>
          <p:nvPr/>
        </p:nvSpPr>
        <p:spPr>
          <a:xfrm>
            <a:off x="636049" y="576292"/>
            <a:ext cx="3565016" cy="34163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кого е подходяща терапията с рекордер?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bg-B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Пациенти с афазия, следствие на </a:t>
            </a:r>
            <a:r>
              <a:rPr lang="bg-B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черепномозъчна</a:t>
            </a: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травма, тумор и др.</a:t>
            </a:r>
          </a:p>
          <a:p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Деца в процес на ограмотяване</a:t>
            </a:r>
          </a:p>
          <a:p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Деца със СОП, които са обучени в умения за възприемане на инструкция от разнообразни източници</a:t>
            </a:r>
          </a:p>
          <a:p>
            <a:endParaRPr lang="bg-BG" dirty="0"/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" t="20458" r="1272" b="22110"/>
          <a:stretch/>
        </p:blipFill>
        <p:spPr>
          <a:xfrm>
            <a:off x="10196273" y="716442"/>
            <a:ext cx="1138837" cy="1175238"/>
          </a:xfrm>
          <a:prstGeom prst="ellipse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902" y="1302395"/>
            <a:ext cx="2364781" cy="4554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520" y="716442"/>
            <a:ext cx="2336328" cy="4436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Текстово поле 7"/>
          <p:cNvSpPr txBox="1"/>
          <p:nvPr/>
        </p:nvSpPr>
        <p:spPr>
          <a:xfrm>
            <a:off x="4573902" y="6172395"/>
            <a:ext cx="3720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https://youtu.be/hBoeToCPK60</a:t>
            </a:r>
            <a:endParaRPr lang="bg-B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Текстово поле 8"/>
          <p:cNvSpPr txBox="1"/>
          <p:nvPr/>
        </p:nvSpPr>
        <p:spPr>
          <a:xfrm>
            <a:off x="7311520" y="5478182"/>
            <a:ext cx="3658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https://youtu.be/M1ddpE131ro</a:t>
            </a:r>
            <a:endParaRPr lang="bg-B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2002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66"/>
    </mc:Choice>
    <mc:Fallback>
      <p:transition spd="slow" advTm="96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2. Онлайн логопедична терапия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3653714" cy="3416301"/>
          </a:xfrm>
        </p:spPr>
        <p:txBody>
          <a:bodyPr>
            <a:normAutofit fontScale="92500"/>
          </a:bodyPr>
          <a:lstStyle/>
          <a:p>
            <a:pPr algn="just"/>
            <a:r>
              <a:rPr lang="bg-BG" dirty="0" smtClean="0"/>
              <a:t>Практиката ни показва, че най-</a:t>
            </a:r>
            <a:r>
              <a:rPr lang="bg-BG" dirty="0" err="1" smtClean="0"/>
              <a:t>удобн</a:t>
            </a:r>
            <a:r>
              <a:rPr lang="en-US" dirty="0" smtClean="0"/>
              <a:t>a</a:t>
            </a:r>
            <a:r>
              <a:rPr lang="bg-BG" dirty="0" smtClean="0"/>
              <a:t> и за двете страни</a:t>
            </a:r>
            <a:r>
              <a:rPr lang="en-US" dirty="0" smtClean="0"/>
              <a:t>,</a:t>
            </a:r>
            <a:r>
              <a:rPr lang="bg-BG" dirty="0" smtClean="0"/>
              <a:t> е връзката през платформата на </a:t>
            </a:r>
            <a:r>
              <a:rPr lang="en-US" dirty="0" smtClean="0"/>
              <a:t>Skype</a:t>
            </a:r>
          </a:p>
          <a:p>
            <a:pPr algn="just"/>
            <a:r>
              <a:rPr lang="bg-BG" dirty="0" smtClean="0"/>
              <a:t>Към момента продължаваме да извършваме ежеседмична онлайн логопедична терапия на пациенти с афазия, както и на деца с по-леки езиково-говорни нарушения</a:t>
            </a:r>
          </a:p>
          <a:p>
            <a:endParaRPr lang="bg-BG" dirty="0"/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" t="20458" r="1272" b="22110"/>
          <a:stretch/>
        </p:blipFill>
        <p:spPr>
          <a:xfrm>
            <a:off x="10196273" y="716442"/>
            <a:ext cx="1138837" cy="1175238"/>
          </a:xfrm>
          <a:prstGeom prst="ellipse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660" y="2793570"/>
            <a:ext cx="1684523" cy="3191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947" y="2387435"/>
            <a:ext cx="1633919" cy="3112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Текстово поле 8"/>
          <p:cNvSpPr txBox="1"/>
          <p:nvPr/>
        </p:nvSpPr>
        <p:spPr>
          <a:xfrm>
            <a:off x="5535660" y="6206249"/>
            <a:ext cx="3846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https://youtu.be/JiffsFGKw_k</a:t>
            </a:r>
            <a:endParaRPr lang="bg-B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Текстово поле 9"/>
          <p:cNvSpPr txBox="1"/>
          <p:nvPr/>
        </p:nvSpPr>
        <p:spPr>
          <a:xfrm>
            <a:off x="8420272" y="5661638"/>
            <a:ext cx="377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https://youtu.be/HpP8epuIwAM</a:t>
            </a:r>
            <a:endParaRPr lang="bg-B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2904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761"/>
    </mc:Choice>
    <mc:Fallback>
      <p:transition spd="slow" advTm="147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3. Допълваща терапия с устройство за контрол с поглед </a:t>
            </a:r>
            <a:r>
              <a:rPr lang="en-US" dirty="0" smtClean="0"/>
              <a:t>“</a:t>
            </a:r>
            <a:r>
              <a:rPr lang="en-US" dirty="0" err="1" smtClean="0"/>
              <a:t>Tobii</a:t>
            </a:r>
            <a:r>
              <a:rPr lang="en-US" dirty="0" smtClean="0"/>
              <a:t>”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 fontAlgn="base">
              <a:buNone/>
            </a:pP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2020 година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оборудвахме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кабинета с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високотехнологичното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устройство за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поглед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„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Tobii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в комплект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със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специализирания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софтуер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обучение 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алтернативна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комуникация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„Communicator5“. </a:t>
            </a:r>
          </a:p>
          <a:p>
            <a:pPr marL="0" indent="0" algn="just" fontAlgn="base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кого е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подходящо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устройство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base"/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деца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церебрална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прализа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algn="just" fontAlgn="base"/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възрастни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афазия,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онези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които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квадрипареза 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комуникацията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осъществява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поглед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base"/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деца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хиперактивност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дефицит на внимание</a:t>
            </a:r>
          </a:p>
          <a:p>
            <a:pPr algn="just" fontAlgn="base"/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деца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аутизъм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аутистични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симптоми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сензорна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интегративна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дисфункия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др.</a:t>
            </a:r>
          </a:p>
          <a:p>
            <a:pPr algn="just" fontAlgn="base"/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деца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обучителни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трудности</a:t>
            </a:r>
          </a:p>
          <a:p>
            <a:pPr fontAlgn="base"/>
            <a:endParaRPr lang="ru-RU" dirty="0"/>
          </a:p>
          <a:p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2"/>
          <a:stretch/>
        </p:blipFill>
        <p:spPr>
          <a:xfrm>
            <a:off x="6544959" y="2717321"/>
            <a:ext cx="4169172" cy="3060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" t="20458" r="1272" b="22110"/>
          <a:stretch/>
        </p:blipFill>
        <p:spPr>
          <a:xfrm>
            <a:off x="10196273" y="716442"/>
            <a:ext cx="1138837" cy="1175238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7071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955"/>
    </mc:Choice>
    <mc:Fallback>
      <p:transition spd="slow" advTm="309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29075" y="2168686"/>
            <a:ext cx="4351025" cy="2283824"/>
          </a:xfrm>
        </p:spPr>
        <p:txBody>
          <a:bodyPr/>
          <a:lstStyle/>
          <a:p>
            <a:pPr algn="ctr"/>
            <a:r>
              <a:rPr lang="bg-BG" sz="3200" dirty="0" smtClean="0"/>
              <a:t>Продължаваме да търсим и да се учим!</a:t>
            </a:r>
            <a:br>
              <a:rPr lang="bg-BG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bg-BG" sz="3200" dirty="0" smtClean="0"/>
              <a:t>Благодарим за Вашето внимание!</a:t>
            </a:r>
            <a:br>
              <a:rPr lang="bg-BG" sz="3200" dirty="0" smtClean="0"/>
            </a:br>
            <a:r>
              <a:rPr lang="bg-BG" sz="3200" dirty="0" smtClean="0"/>
              <a:t/>
            </a:r>
            <a:br>
              <a:rPr lang="bg-BG" sz="3200" dirty="0" smtClean="0"/>
            </a:br>
            <a:r>
              <a:rPr lang="bg-BG" sz="3200" dirty="0" smtClean="0"/>
              <a:t>Може да ни намерите по някой от следните начини:</a:t>
            </a:r>
            <a:endParaRPr lang="bg-BG" sz="3200" dirty="0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487064" y="1371599"/>
            <a:ext cx="5426015" cy="4632385"/>
          </a:xfrm>
        </p:spPr>
        <p:txBody>
          <a:bodyPr>
            <a:normAutofit fontScale="70000" lnSpcReduction="20000"/>
          </a:bodyPr>
          <a:lstStyle/>
          <a:p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Контакти</a:t>
            </a:r>
          </a:p>
          <a:p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„учим с </a:t>
            </a:r>
            <a:r>
              <a:rPr lang="bg-BG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тони</a:t>
            </a:r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говорим с </a:t>
            </a:r>
            <a:r>
              <a:rPr lang="bg-BG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цвети</a:t>
            </a:r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</a:t>
            </a:r>
            <a:r>
              <a:rPr lang="bg-BG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оод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--------------------------------------------------</a:t>
            </a:r>
          </a:p>
          <a:p>
            <a:endParaRPr lang="bg-BG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Антония Михнева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(логопед,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специален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педагог)</a:t>
            </a:r>
          </a:p>
          <a:p>
            <a:pPr fontAlgn="base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+359 896 187756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Цветелина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Василева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(логопед,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специален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педагог)</a:t>
            </a:r>
          </a:p>
          <a:p>
            <a:pPr fontAlgn="base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+359 887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386805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гр. Варна ул.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Цариброд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45, офис 2</a:t>
            </a:r>
          </a:p>
          <a:p>
            <a:pPr fontAlgn="base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utgc2020@abv.bg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Facebook: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Учим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с Тони и говорим с Цвети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ООД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https://utgc-therapy.com/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" t="20458" r="1272" b="22110"/>
          <a:stretch/>
        </p:blipFill>
        <p:spPr>
          <a:xfrm>
            <a:off x="10196273" y="716442"/>
            <a:ext cx="1138837" cy="1175238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4849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899"/>
    </mc:Choice>
    <mc:Fallback>
      <p:transition spd="slow" advTm="278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9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006207" y="1206259"/>
            <a:ext cx="5190066" cy="534981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Ние, </a:t>
            </a:r>
            <a:r>
              <a:rPr lang="bg-B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Тони и Цвети</a:t>
            </a:r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сме екип от специалисти – логопеди, стремящ се да даде както комплексен, така и строго индивидуален подход </a:t>
            </a: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 терапевтичен план за </a:t>
            </a:r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всеки отделен случай;</a:t>
            </a:r>
          </a:p>
          <a:p>
            <a:pPr algn="just"/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 ясното съзнание сме, че обследвайки и предоставяйки терапевтична услуга, </a:t>
            </a: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всяко дете или пациент </a:t>
            </a:r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 </a:t>
            </a: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афазия, </a:t>
            </a:r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е отделна вселена – с всички специфични особености, но и с ред допирни точки</a:t>
            </a: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just"/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Прилагаме иновативни подходи в логопедичната терапия на </a:t>
            </a: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пациенти </a:t>
            </a:r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 </a:t>
            </a: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афазия и деца, </a:t>
            </a:r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като имплементираме успешно както иновационни технологии, така и класически прийоми</a:t>
            </a: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Имаме честта да сме автори на първото по рода си в България практическо ръководство за терапия на пациенти с афазия, което е в помощ както на специалисти, така и на семейства</a:t>
            </a: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;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just"/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Употребяваме играта, движението и сензорната интеграция като основна част от езиково-говорната рехабилитация на деца с разнообразни логопедични нарушения, както и при такива със специални образователни потребности – аутизъм, </a:t>
            </a:r>
            <a:r>
              <a:rPr lang="bg-B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аутистичен</a:t>
            </a:r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спектър, детска церебрална парализа, сензорна интегративна </a:t>
            </a:r>
            <a:r>
              <a:rPr lang="bg-B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дисфункция</a:t>
            </a:r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и др.</a:t>
            </a:r>
          </a:p>
          <a:p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987010" y="5321315"/>
            <a:ext cx="1315126" cy="787593"/>
          </a:xfrm>
        </p:spPr>
        <p:txBody>
          <a:bodyPr>
            <a:normAutofit/>
          </a:bodyPr>
          <a:lstStyle/>
          <a:p>
            <a:pPr algn="ctr"/>
            <a:r>
              <a:rPr lang="bg-BG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Цветелина </a:t>
            </a:r>
          </a:p>
          <a:p>
            <a:pPr algn="ctr"/>
            <a:r>
              <a:rPr lang="bg-BG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Василева</a:t>
            </a:r>
            <a:endParaRPr lang="bg-BG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381" y="2082722"/>
            <a:ext cx="2585773" cy="30237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Текстов контейнер 3"/>
          <p:cNvSpPr txBox="1">
            <a:spLocks/>
          </p:cNvSpPr>
          <p:nvPr/>
        </p:nvSpPr>
        <p:spPr bwMode="gray">
          <a:xfrm>
            <a:off x="2479268" y="5321315"/>
            <a:ext cx="1388102" cy="805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Антония</a:t>
            </a:r>
          </a:p>
          <a:p>
            <a:pPr algn="ctr"/>
            <a:r>
              <a:rPr lang="bg-BG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Михнева</a:t>
            </a:r>
            <a:endParaRPr lang="bg-BG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" t="20458" r="1272" b="22110"/>
          <a:stretch/>
        </p:blipFill>
        <p:spPr>
          <a:xfrm>
            <a:off x="10196273" y="716442"/>
            <a:ext cx="1138837" cy="1175238"/>
          </a:xfrm>
          <a:prstGeom prst="ellipse">
            <a:avLst/>
          </a:prstGeom>
        </p:spPr>
      </p:pic>
      <p:sp>
        <p:nvSpPr>
          <p:cNvPr id="2" name="Текстово поле 1"/>
          <p:cNvSpPr txBox="1"/>
          <p:nvPr/>
        </p:nvSpPr>
        <p:spPr>
          <a:xfrm>
            <a:off x="602428" y="1005816"/>
            <a:ext cx="4543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Кои сме ние,</a:t>
            </a:r>
          </a:p>
          <a:p>
            <a:r>
              <a:rPr lang="bg-B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„Учим с Тони и говорим с Цвети“</a:t>
            </a:r>
            <a:endParaRPr lang="bg-B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4450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657"/>
    </mc:Choice>
    <mc:Fallback>
      <p:transition spd="slow" advTm="366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От 1 март 2021 година </a:t>
            </a:r>
            <a:b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се преместихме на нов адрес: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7737894" y="2603500"/>
            <a:ext cx="3968151" cy="393532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Разполагаме с 3 напълно оборудвани кабинета за индивидуална логопедична, педагогическа или психологическа интервенция;</a:t>
            </a:r>
          </a:p>
          <a:p>
            <a:pPr algn="just"/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 експлоатация е вече 40 м</a:t>
            </a:r>
            <a:r>
              <a:rPr lang="bg-BG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3  </a:t>
            </a: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зала за </a:t>
            </a:r>
            <a:r>
              <a:rPr lang="bg-B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ерготерапия</a:t>
            </a: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и сензорна интеграция;</a:t>
            </a:r>
          </a:p>
          <a:p>
            <a:pPr algn="just"/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Семейството ни се разшири и към нашия Център се присъединиха още специалисти – психолог, </a:t>
            </a:r>
            <a:r>
              <a:rPr lang="bg-B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ерготерапевт</a:t>
            </a: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двама логопеда и специален педагог.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556" y="2130095"/>
            <a:ext cx="3945990" cy="1595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5445">
            <a:off x="4352867" y="3953404"/>
            <a:ext cx="3099373" cy="14406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3868">
            <a:off x="932203" y="3715262"/>
            <a:ext cx="3006305" cy="14547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3073">
            <a:off x="1668593" y="5240494"/>
            <a:ext cx="3085949" cy="1440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Картина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" t="20458" r="1272" b="22110"/>
          <a:stretch/>
        </p:blipFill>
        <p:spPr>
          <a:xfrm>
            <a:off x="10196273" y="716442"/>
            <a:ext cx="1138837" cy="1175238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7692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931"/>
    </mc:Choice>
    <mc:Fallback>
      <p:transition spd="slow" advTm="279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3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3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3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096803" y="3606706"/>
            <a:ext cx="4443589" cy="2386003"/>
          </a:xfrm>
        </p:spPr>
        <p:txBody>
          <a:bodyPr/>
          <a:lstStyle/>
          <a:p>
            <a:r>
              <a:rPr lang="bg-BG" sz="24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Несъмнено промяната в начина ни на работа настъпи след първия тотален </a:t>
            </a:r>
            <a:r>
              <a:rPr lang="bg-BG" sz="2400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локдаун</a:t>
            </a:r>
            <a:r>
              <a:rPr lang="bg-BG" sz="24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на 13 март 2020 година, когато се наложи да дигитализираме голяма част от терапиите и изцяло да променим начина, по който гледаме на технологиите</a:t>
            </a:r>
            <a:r>
              <a:rPr lang="bg-BG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…</a:t>
            </a:r>
            <a:endParaRPr lang="bg-BG" sz="2400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5795290" y="1891680"/>
            <a:ext cx="4782852" cy="861420"/>
          </a:xfrm>
        </p:spPr>
        <p:txBody>
          <a:bodyPr>
            <a:noAutofit/>
          </a:bodyPr>
          <a:lstStyle/>
          <a:p>
            <a:pPr algn="r"/>
            <a:r>
              <a:rPr lang="bg-BG" sz="2400" cap="none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Вече над една година съчетаваме разнообразни дигитални у</a:t>
            </a:r>
            <a:r>
              <a:rPr lang="bg-BG" sz="2400" cap="none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</a:t>
            </a:r>
            <a:r>
              <a:rPr lang="bg-BG" sz="2400" cap="none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тройства в комбинация с класическия логопедичен подход, тогава</a:t>
            </a:r>
            <a:r>
              <a:rPr lang="bg-BG" sz="2400" cap="none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</a:t>
            </a:r>
            <a:r>
              <a:rPr lang="bg-BG" sz="2400" cap="none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когато </a:t>
            </a:r>
            <a:r>
              <a:rPr lang="bg-BG" sz="2400" cap="none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случаят позволява. Продължаваме търсенето на нови технологии, които да подкрепят рехабилитационния процес.</a:t>
            </a:r>
            <a:endParaRPr lang="bg-BG" sz="2400" cap="none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" t="20458" r="1272" b="22110"/>
          <a:stretch/>
        </p:blipFill>
        <p:spPr>
          <a:xfrm>
            <a:off x="10196273" y="716442"/>
            <a:ext cx="1138837" cy="1175238"/>
          </a:xfrm>
          <a:prstGeom prst="ellipse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989704" y="716442"/>
            <a:ext cx="88643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Кое наложи дигитализацията в част от логопедичната работа?</a:t>
            </a:r>
            <a:endParaRPr lang="bg-BG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8371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410"/>
    </mc:Choice>
    <mc:Fallback>
      <p:transition spd="slow" advTm="194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6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6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" t="20458" r="1272" b="22110"/>
          <a:stretch/>
        </p:blipFill>
        <p:spPr>
          <a:xfrm>
            <a:off x="10196273" y="716442"/>
            <a:ext cx="1138837" cy="1175238"/>
          </a:xfrm>
          <a:prstGeom prst="ellipse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800024" y="1304061"/>
            <a:ext cx="90663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bg-BG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Албум с рекордер лента, за който сме разработили методика за употреба, описана в авторското ни практическо ръководство „Логопедична терапия с рекордер при пациенти с афазия“</a:t>
            </a:r>
            <a:endParaRPr lang="en-US" sz="1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bg-BG" sz="16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bg-BG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Онлайн логопедична терапия с пациенти, при които състоянието позволява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bg-BG" sz="16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bg-BG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Допълваща терапия с високотехнологичното устройство за контрол с поглед „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Tobii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”</a:t>
            </a:r>
            <a:r>
              <a:rPr lang="bg-BG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в комбинация със специализиран софтуер за алтернативна комуникация „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Communicator5”</a:t>
            </a:r>
          </a:p>
          <a:p>
            <a:pPr marL="342900" indent="-342900" algn="just">
              <a:buFont typeface="+mj-lt"/>
              <a:buAutoNum type="arabicPeriod"/>
            </a:pPr>
            <a:endParaRPr lang="bg-BG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27" b="89595" l="4739" r="98203">
                        <a14:foregroundMark x1="6046" y1="54913" x2="6046" y2="54913"/>
                        <a14:foregroundMark x1="12908" y1="74277" x2="12908" y2="74277"/>
                        <a14:foregroundMark x1="17810" y1="65607" x2="17810" y2="65607"/>
                        <a14:foregroundMark x1="12255" y1="73988" x2="12255" y2="73988"/>
                        <a14:foregroundMark x1="10621" y1="72543" x2="10621" y2="72543"/>
                        <a14:foregroundMark x1="5882" y1="55202" x2="10621" y2="72832"/>
                        <a14:foregroundMark x1="12745" y1="74566" x2="27124" y2="81503"/>
                        <a14:foregroundMark x1="26961" y1="82659" x2="48203" y2="78902"/>
                        <a14:foregroundMark x1="5882" y1="54913" x2="15523" y2="23988"/>
                        <a14:foregroundMark x1="7680" y1="32081" x2="7680" y2="32081"/>
                        <a14:foregroundMark x1="7680" y1="32370" x2="16340" y2="23410"/>
                        <a14:foregroundMark x1="7516" y1="32081" x2="5556" y2="53468"/>
                        <a14:foregroundMark x1="16176" y1="23410" x2="45261" y2="21965"/>
                        <a14:foregroundMark x1="45098" y1="21676" x2="70261" y2="15607"/>
                        <a14:foregroundMark x1="70425" y1="16185" x2="90850" y2="28324"/>
                        <a14:foregroundMark x1="91340" y1="28902" x2="97059" y2="47977"/>
                        <a14:foregroundMark x1="97386" y1="49422" x2="93301" y2="69653"/>
                        <a14:foregroundMark x1="93137" y1="69364" x2="85131" y2="84682"/>
                        <a14:foregroundMark x1="85131" y1="84682" x2="48366" y2="794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9396" y="3612092"/>
            <a:ext cx="12192000" cy="3245908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399" l="7404" r="944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141">
            <a:off x="8805092" y="3329334"/>
            <a:ext cx="2906667" cy="1860385"/>
          </a:xfrm>
          <a:prstGeom prst="rect">
            <a:avLst/>
          </a:prstGeom>
        </p:spPr>
      </p:pic>
      <p:sp>
        <p:nvSpPr>
          <p:cNvPr id="6" name="Текстово поле 5"/>
          <p:cNvSpPr txBox="1"/>
          <p:nvPr/>
        </p:nvSpPr>
        <p:spPr>
          <a:xfrm>
            <a:off x="903642" y="268941"/>
            <a:ext cx="8853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Къде използваме дигитализацията като </a:t>
            </a:r>
            <a:endParaRPr lang="bg-BG" sz="20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bg-BG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допълнително </a:t>
            </a:r>
            <a:r>
              <a:rPr lang="bg-BG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терапевтично средство?</a:t>
            </a:r>
            <a:endParaRPr lang="bg-BG" sz="20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9252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634"/>
    </mc:Choice>
    <mc:Fallback>
      <p:transition spd="slow" advTm="256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54954" y="700177"/>
            <a:ext cx="3149356" cy="861204"/>
          </a:xfrm>
        </p:spPr>
        <p:txBody>
          <a:bodyPr/>
          <a:lstStyle/>
          <a:p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1. Албум с рекордер лента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Контейнер за съдържание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9731">
            <a:off x="1904829" y="4308115"/>
            <a:ext cx="2319327" cy="1739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87734" y="1757680"/>
            <a:ext cx="3727597" cy="2895599"/>
          </a:xfrm>
        </p:spPr>
        <p:txBody>
          <a:bodyPr>
            <a:norm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Чисто технически като устройство това представлява фотоалбум-рекордер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Джобовете, в които се пъхат снимките, изпълняват ролята на бутони. Върху тях могат да се правят аудио записи, всеки с продължителност 10 секунди.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Работи с две батерии ААА</a:t>
            </a:r>
          </a:p>
          <a:p>
            <a:endParaRPr lang="bg-BG" dirty="0"/>
          </a:p>
        </p:txBody>
      </p:sp>
      <p:sp>
        <p:nvSpPr>
          <p:cNvPr id="8" name="Текстово поле 7"/>
          <p:cNvSpPr txBox="1"/>
          <p:nvPr/>
        </p:nvSpPr>
        <p:spPr>
          <a:xfrm>
            <a:off x="8400231" y="2105983"/>
            <a:ext cx="293487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основата на рекордер албумът, през 2021 година издадохме първия ни авторски труд, насочен към пряката работа както на специалисти, така и на семействата </a:t>
            </a:r>
          </a:p>
          <a:p>
            <a:pPr algn="r"/>
            <a:r>
              <a:rPr lang="bg-BG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„ЛОГОПЕДИЧНА ТЕРАПИЯ С РЕКОРДЕР ПРИ ПАЦИЕНТИ С АФАЗИЯ“</a:t>
            </a:r>
            <a:endParaRPr lang="bg-BG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bg-BG" dirty="0"/>
          </a:p>
        </p:txBody>
      </p:sp>
      <p:pic>
        <p:nvPicPr>
          <p:cNvPr id="9" name="Картина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5524">
            <a:off x="5329763" y="1610384"/>
            <a:ext cx="3350514" cy="468451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Картина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" t="20458" r="1272" b="22110"/>
          <a:stretch/>
        </p:blipFill>
        <p:spPr>
          <a:xfrm>
            <a:off x="10196273" y="716442"/>
            <a:ext cx="1138837" cy="1175238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6773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169"/>
    </mc:Choice>
    <mc:Fallback>
      <p:transition spd="slow" advTm="281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3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3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3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130805"/>
            <a:ext cx="184731" cy="2616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bg-BG" sz="1100" b="0" i="0" u="none" strike="noStrike" cap="none" normalizeH="0" baseline="0" dirty="0" smtClean="0">
              <a:ln>
                <a:noFill/>
              </a:ln>
              <a:solidFill>
                <a:srgbClr val="050505"/>
              </a:solidFill>
              <a:effectLst/>
              <a:latin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pic>
        <p:nvPicPr>
          <p:cNvPr id="1026" name="Picture 2" descr="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3" y="-588963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❤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63" y="-588963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9950" y="-588963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Контейнер за съдържание 3"/>
          <p:cNvSpPr txBox="1">
            <a:spLocks/>
          </p:cNvSpPr>
          <p:nvPr/>
        </p:nvSpPr>
        <p:spPr>
          <a:xfrm>
            <a:off x="636048" y="576292"/>
            <a:ext cx="5738873" cy="34163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defTabSz="914400" eaLnBrk="0" fontAlgn="ctr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bg-BG" alt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Historic" panose="020B0502040204020203" pitchFamily="34" charset="0"/>
              </a:rPr>
              <a:t>Ръководството е изцяло с практическа насоченост, написано на достъпен научно-популярен език!   </a:t>
            </a:r>
            <a:r>
              <a:rPr lang="bg-BG" altLang="bg-BG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Historic" panose="020B0502040204020203" pitchFamily="34" charset="0"/>
              </a:rPr>
              <a:t> </a:t>
            </a:r>
            <a:r>
              <a:rPr lang="bg-BG" alt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Historic" panose="020B0502040204020203" pitchFamily="34" charset="0"/>
              </a:rPr>
              <a:t> </a:t>
            </a:r>
            <a:r>
              <a:rPr lang="bg-BG" altLang="bg-BG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Historic" panose="020B0502040204020203" pitchFamily="34" charset="0"/>
              </a:rPr>
              <a:t> </a:t>
            </a:r>
            <a:r>
              <a:rPr lang="bg-BG" alt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Historic" panose="020B0502040204020203" pitchFamily="34" charset="0"/>
              </a:rPr>
              <a:t>По този начин то може да се използва както от специалисти</a:t>
            </a:r>
            <a:r>
              <a:rPr lang="bg-BG" alt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Historic" panose="020B0502040204020203" pitchFamily="34" charset="0"/>
              </a:rPr>
              <a:t>, така </a:t>
            </a:r>
            <a:r>
              <a:rPr lang="bg-BG" alt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Historic" panose="020B0502040204020203" pitchFamily="34" charset="0"/>
              </a:rPr>
              <a:t>и от семействата на пострадалия.   </a:t>
            </a:r>
            <a:endParaRPr lang="bg-BG" altLang="bg-BG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bg-BG" alt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Historic" panose="020B0502040204020203" pitchFamily="34" charset="0"/>
              </a:rPr>
              <a:t>Ръководство </a:t>
            </a:r>
            <a:r>
              <a:rPr lang="bg-BG" alt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Historic" panose="020B0502040204020203" pitchFamily="34" charset="0"/>
              </a:rPr>
              <a:t>включва </a:t>
            </a:r>
            <a:r>
              <a:rPr lang="bg-BG" alt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Historic" panose="020B0502040204020203" pitchFamily="34" charset="0"/>
              </a:rPr>
              <a:t>172 черно-бели страници, в </a:t>
            </a:r>
            <a:r>
              <a:rPr lang="bg-BG" alt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Historic" panose="020B0502040204020203" pitchFamily="34" charset="0"/>
              </a:rPr>
              <a:t>които има:</a:t>
            </a:r>
          </a:p>
          <a:p>
            <a:pPr lvl="0" algn="just"/>
            <a:r>
              <a:rPr lang="bg-BG" alt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Historic" panose="020B0502040204020203" pitchFamily="34" charset="0"/>
              </a:rPr>
              <a:t>30 </a:t>
            </a:r>
            <a:r>
              <a:rPr lang="bg-BG" alt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Historic" panose="020B0502040204020203" pitchFamily="34" charset="0"/>
              </a:rPr>
              <a:t>адаптирани </a:t>
            </a:r>
            <a:r>
              <a:rPr lang="bg-BG" alt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Historic" panose="020B0502040204020203" pitchFamily="34" charset="0"/>
              </a:rPr>
              <a:t>упражнения</a:t>
            </a:r>
          </a:p>
          <a:p>
            <a:pPr algn="just"/>
            <a:r>
              <a:rPr lang="bg-BG" alt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Historic" panose="020B0502040204020203" pitchFamily="34" charset="0"/>
              </a:rPr>
              <a:t>39 приложения с авторски илюстрации</a:t>
            </a:r>
          </a:p>
          <a:p>
            <a:pPr algn="just"/>
            <a:r>
              <a:rPr lang="bg-BG" alt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Historic" panose="020B0502040204020203" pitchFamily="34" charset="0"/>
              </a:rPr>
              <a:t>Ясни обяснения как да се използва и структурира програмата</a:t>
            </a:r>
          </a:p>
          <a:p>
            <a:pPr algn="just"/>
            <a:r>
              <a:rPr lang="bg-BG" alt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Historic" panose="020B0502040204020203" pitchFamily="34" charset="0"/>
              </a:rPr>
              <a:t>Достъпна научна част с описание на характеристика и видове афазия, сензорен подход, видове диагностични тестове...</a:t>
            </a:r>
          </a:p>
          <a:p>
            <a:pPr algn="just"/>
            <a:r>
              <a:rPr lang="bg-BG" alt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Historic" panose="020B0502040204020203" pitchFamily="34" charset="0"/>
              </a:rPr>
              <a:t>Примери от практиката</a:t>
            </a:r>
          </a:p>
          <a:p>
            <a:pPr marL="0" lvl="0" indent="0" algn="just">
              <a:buNone/>
            </a:pPr>
            <a:endParaRPr lang="bg-BG" altLang="bg-BG" dirty="0">
              <a:solidFill>
                <a:srgbClr val="050505"/>
              </a:solidFill>
              <a:latin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pic>
        <p:nvPicPr>
          <p:cNvPr id="12" name="Картина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" t="20458" r="1272" b="22110"/>
          <a:stretch/>
        </p:blipFill>
        <p:spPr>
          <a:xfrm>
            <a:off x="10196273" y="716442"/>
            <a:ext cx="1138837" cy="1175238"/>
          </a:xfrm>
          <a:prstGeom prst="ellipse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7994">
            <a:off x="6578390" y="987491"/>
            <a:ext cx="2636834" cy="3679360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1038">
            <a:off x="8843466" y="2387152"/>
            <a:ext cx="2705613" cy="37728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4802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342"/>
    </mc:Choice>
    <mc:Fallback>
      <p:transition spd="slow" advTm="273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3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3"/>
          <p:cNvSpPr txBox="1">
            <a:spLocks/>
          </p:cNvSpPr>
          <p:nvPr/>
        </p:nvSpPr>
        <p:spPr>
          <a:xfrm>
            <a:off x="636048" y="576292"/>
            <a:ext cx="5738873" cy="34163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Терапията при афазия е продължителна и в хода на работа с </a:t>
            </a: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пациентите е </a:t>
            </a:r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 постепенно разширяване на техниката и методите на въздействие. </a:t>
            </a:r>
            <a:endParaRPr lang="bg-B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Индивидуалната </a:t>
            </a:r>
            <a:r>
              <a:rPr lang="bg-B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вариабилност</a:t>
            </a:r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афазиите ни накара да търсим различни терапевтични подходи. </a:t>
            </a:r>
            <a:endParaRPr lang="bg-B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допълнение към стандартната логопедична терапия включихме </a:t>
            </a:r>
            <a:r>
              <a:rPr lang="bg-BG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рекордер албум</a:t>
            </a:r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bg-BG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рекордер лента</a:t>
            </a:r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Различното в случая е индивидуалното разработване на програма спрямо всеки клиент, базирана на персоналните потребности и нужди. </a:t>
            </a:r>
            <a:endParaRPr lang="bg-B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Тук не говорим за една методика за </a:t>
            </a: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всички! </a:t>
            </a:r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Както нарушенията и дефицитите след всеки инсулт са различни, така и разработването на програмата е индивидуално.</a:t>
            </a:r>
          </a:p>
          <a:p>
            <a:endParaRPr lang="bg-BG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" t="20458" r="1272" b="22110"/>
          <a:stretch/>
        </p:blipFill>
        <p:spPr>
          <a:xfrm>
            <a:off x="10196273" y="716442"/>
            <a:ext cx="1138837" cy="1175238"/>
          </a:xfrm>
          <a:prstGeom prst="ellipse">
            <a:avLst/>
          </a:prstGeom>
        </p:spPr>
      </p:pic>
      <p:pic>
        <p:nvPicPr>
          <p:cNvPr id="4" name="Картина 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543" r="13558" b="9524"/>
          <a:stretch/>
        </p:blipFill>
        <p:spPr bwMode="auto">
          <a:xfrm rot="5231826">
            <a:off x="6595778" y="3160710"/>
            <a:ext cx="2238876" cy="15881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Картина 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r="3704"/>
          <a:stretch/>
        </p:blipFill>
        <p:spPr bwMode="auto">
          <a:xfrm rot="4811593">
            <a:off x="6545533" y="613407"/>
            <a:ext cx="2060857" cy="1581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Картина 5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" t="6173" r="6746" b="9877"/>
          <a:stretch/>
        </p:blipFill>
        <p:spPr bwMode="auto">
          <a:xfrm rot="793295">
            <a:off x="9200791" y="2330049"/>
            <a:ext cx="2487565" cy="1484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Картина 6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1" t="6525" r="7407" b="11542"/>
          <a:stretch/>
        </p:blipFill>
        <p:spPr bwMode="auto">
          <a:xfrm rot="6075437">
            <a:off x="7931863" y="1429848"/>
            <a:ext cx="2247295" cy="1565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Картина 7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6025" r="4321" b="9612"/>
          <a:stretch/>
        </p:blipFill>
        <p:spPr bwMode="auto">
          <a:xfrm rot="5778928">
            <a:off x="9450352" y="4049495"/>
            <a:ext cx="2306986" cy="16336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Картина 8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18899" y="4312820"/>
            <a:ext cx="2568438" cy="1852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7926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932"/>
    </mc:Choice>
    <mc:Fallback>
      <p:transition spd="slow" advTm="279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7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4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4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6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3"/>
          <p:cNvSpPr txBox="1">
            <a:spLocks/>
          </p:cNvSpPr>
          <p:nvPr/>
        </p:nvSpPr>
        <p:spPr>
          <a:xfrm>
            <a:off x="636048" y="576292"/>
            <a:ext cx="8740865" cy="34163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Разработените методики до момента на българския пазар са визуални системи. Докато рекордер методиката може да включва </a:t>
            </a:r>
            <a:r>
              <a:rPr lang="bg-B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мултисензорен</a:t>
            </a:r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подход (включване на оптимален брой сензорни канали в едно упражнение и в серия последователни):</a:t>
            </a:r>
          </a:p>
          <a:p>
            <a:endParaRPr lang="bg-B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Зрителен</a:t>
            </a:r>
          </a:p>
          <a:p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Слухов</a:t>
            </a:r>
          </a:p>
          <a:p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Тактилен</a:t>
            </a:r>
          </a:p>
          <a:p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Обонятелен</a:t>
            </a:r>
          </a:p>
          <a:p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Вкусов</a:t>
            </a:r>
          </a:p>
          <a:p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Вестибуларна система</a:t>
            </a:r>
          </a:p>
          <a:p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Проприоцептивна система</a:t>
            </a:r>
          </a:p>
          <a:p>
            <a:endParaRPr lang="bg-BG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" t="20458" r="1272" b="22110"/>
          <a:stretch/>
        </p:blipFill>
        <p:spPr>
          <a:xfrm>
            <a:off x="10196273" y="716442"/>
            <a:ext cx="1138837" cy="1175238"/>
          </a:xfrm>
          <a:prstGeom prst="ellipse">
            <a:avLst/>
          </a:prstGeom>
        </p:spPr>
      </p:pic>
      <p:graphicFrame>
        <p:nvGraphicFramePr>
          <p:cNvPr id="4" name="Диаграма 3"/>
          <p:cNvGraphicFramePr/>
          <p:nvPr>
            <p:extLst>
              <p:ext uri="{D42A27DB-BD31-4B8C-83A1-F6EECF244321}">
                <p14:modId xmlns:p14="http://schemas.microsoft.com/office/powerpoint/2010/main" val="1567520289"/>
              </p:ext>
            </p:extLst>
          </p:nvPr>
        </p:nvGraphicFramePr>
        <p:xfrm>
          <a:off x="4209690" y="1785668"/>
          <a:ext cx="6478437" cy="3712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826053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589"/>
    </mc:Choice>
    <mc:Fallback>
      <p:transition spd="slow" advTm="215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6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7|2.2|1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1|5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8|5.4|2.6|2.8|3.5|4.3|2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7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6.5|4.6|5.2|5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6|3.7|1.8|1.9|1.2|3.3|5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6.8|7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6.6|5.4|5.7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1|4|6.4|3.5|1.7|4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6.3|2.3|2.3|1.9|2.2|3.8|2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2|1.5|2.7|8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8.1|0.8|0.9|1.1|1|1.1|1.5|1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Йон – заседателна зала">
  <a:themeElements>
    <a:clrScheme name="Йон – заседателна зала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Йон – заседателна зала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Йон – заседателна зала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670</TotalTime>
  <Words>937</Words>
  <Application>Microsoft Office PowerPoint</Application>
  <PresentationFormat>Широк екран</PresentationFormat>
  <Paragraphs>99</Paragraphs>
  <Slides>13</Slides>
  <Notes>0</Notes>
  <HiddenSlides>0</HiddenSlides>
  <MMClips>1</MMClips>
  <ScaleCrop>false</ScaleCrop>
  <HeadingPairs>
    <vt:vector size="6" baseType="variant">
      <vt:variant>
        <vt:lpstr>Използвани шрифтове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13</vt:i4>
      </vt:variant>
    </vt:vector>
  </HeadingPairs>
  <TitlesOfParts>
    <vt:vector size="20" baseType="lpstr">
      <vt:lpstr>Arial</vt:lpstr>
      <vt:lpstr>Century Gothic</vt:lpstr>
      <vt:lpstr>Segoe UI Historic</vt:lpstr>
      <vt:lpstr>Times New Roman</vt:lpstr>
      <vt:lpstr>Wingdings</vt:lpstr>
      <vt:lpstr>Wingdings 3</vt:lpstr>
      <vt:lpstr>Йон – заседателна зала</vt:lpstr>
      <vt:lpstr>Дигитализация  в логопедичната терапия  при  пациенти с афазия  и деца с езиково-говорни нарушения</vt:lpstr>
      <vt:lpstr>Презентация на PowerPoint</vt:lpstr>
      <vt:lpstr>От 1 март 2021 година  се преместихме на нов адрес:</vt:lpstr>
      <vt:lpstr>Несъмнено промяната в начина ни на работа настъпи след първия тотален локдаун на 13 март 2020 година, когато се наложи да дигитализираме голяма част от терапиите и изцяло да променим начина, по който гледаме на технологиите…</vt:lpstr>
      <vt:lpstr>Презентация на PowerPoint</vt:lpstr>
      <vt:lpstr>1. Албум с рекордер лента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2. Онлайн логопедична терапия</vt:lpstr>
      <vt:lpstr>3. Допълваща терапия с устройство за контрол с поглед “Tobii”</vt:lpstr>
      <vt:lpstr>Продължаваме да търсим и да се учим!  Благодарим за Вашето внимание!  Може да ни намерите по някой от следните начини: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Дигитализация в логопедичната терапия на пациенти с афазия (следствие на инсулт, черепномозъчна травма, тумор и др)</dc:title>
  <dc:creator>User</dc:creator>
  <cp:lastModifiedBy>User</cp:lastModifiedBy>
  <cp:revision>52</cp:revision>
  <dcterms:created xsi:type="dcterms:W3CDTF">2021-05-17T07:17:57Z</dcterms:created>
  <dcterms:modified xsi:type="dcterms:W3CDTF">2021-05-24T04:13:05Z</dcterms:modified>
</cp:coreProperties>
</file>