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sldIdLst>
    <p:sldId id="270" r:id="rId2"/>
    <p:sldId id="291" r:id="rId3"/>
    <p:sldId id="292" r:id="rId4"/>
    <p:sldId id="293" r:id="rId5"/>
    <p:sldId id="258" r:id="rId6"/>
    <p:sldId id="294" r:id="rId7"/>
    <p:sldId id="295" r:id="rId8"/>
    <p:sldId id="299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76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708" y="-90"/>
      </p:cViewPr>
      <p:guideLst>
        <p:guide orient="horz" pos="216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F280-082C-4BD1-902E-920C9D81A02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3AD41-584C-4B58-9946-E679792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3AD41-584C-4B58-9946-E67979243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3AD41-584C-4B58-9946-E67979243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3AD41-584C-4B58-9946-E67979243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22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078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79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611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322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318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281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14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6676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92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016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92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14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189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57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211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ABF0-C1C7-4081-B4F8-F0D62EC8FFF8}" type="datetimeFigureOut">
              <a:rPr lang="bg-BG" smtClean="0"/>
              <a:t>18.5.2021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BC98-FBB5-4EED-9398-959DF252ECF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9420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1711" TargetMode="External"/><Relationship Id="rId2" Type="http://schemas.openxmlformats.org/officeDocument/2006/relationships/hyperlink" Target="https://bg.wikipedia.org/w/index.php?title=%D0%94%D0%B6%D0%BE%D0%BD_%D0%A8%D0%BE%D1%8A%D1%8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27D0513-23E5-4732-932C-D22095E2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536" y="1077041"/>
            <a:ext cx="9892459" cy="3219189"/>
          </a:xfrm>
        </p:spPr>
        <p:txBody>
          <a:bodyPr>
            <a:noAutofit/>
          </a:bodyPr>
          <a:lstStyle/>
          <a:p>
            <a:pPr algn="ctr"/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Физиката и математиката в музиката</a:t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Интердисциплинарен урок </a:t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проект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STEAMuz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програма „Еразъм+“</a:t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урока са използвани средства и методи на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STEAM</a:t>
            </a: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обучение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1FFB9428-5A37-4921-A2D7-3AB6451D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402" y="1132763"/>
            <a:ext cx="2054203" cy="2052197"/>
          </a:xfrm>
          <a:prstGeom prst="rect">
            <a:avLst/>
          </a:prstGeom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1425545" y="4027416"/>
            <a:ext cx="1409015" cy="1036504"/>
            <a:chOff x="9559006" y="303534"/>
            <a:chExt cx="2303032" cy="1221626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9559006" y="718126"/>
              <a:ext cx="2300185" cy="580682"/>
              <a:chOff x="3459679" y="2564932"/>
              <a:chExt cx="5250757" cy="1325555"/>
            </a:xfrm>
          </p:grpSpPr>
          <p:grpSp>
            <p:nvGrpSpPr>
              <p:cNvPr id="14" name="Group 2"/>
              <p:cNvGrpSpPr>
                <a:grpSpLocks/>
              </p:cNvGrpSpPr>
              <p:nvPr/>
            </p:nvGrpSpPr>
            <p:grpSpPr bwMode="auto"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23" name="Rectangle 3"/>
                <p:cNvSpPr/>
                <p:nvPr/>
              </p:nvSpPr>
              <p:spPr>
                <a:xfrm>
                  <a:off x="610389" y="2829693"/>
                  <a:ext cx="886235" cy="88441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Rectangle 4"/>
                <p:cNvSpPr/>
                <p:nvPr/>
              </p:nvSpPr>
              <p:spPr>
                <a:xfrm>
                  <a:off x="1573092" y="2829693"/>
                  <a:ext cx="884273" cy="8844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Rectangle 5"/>
                <p:cNvSpPr/>
                <p:nvPr/>
              </p:nvSpPr>
              <p:spPr>
                <a:xfrm>
                  <a:off x="2533833" y="2829693"/>
                  <a:ext cx="886235" cy="88441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Rectangle 6"/>
                <p:cNvSpPr/>
                <p:nvPr/>
              </p:nvSpPr>
              <p:spPr>
                <a:xfrm>
                  <a:off x="3496534" y="2829693"/>
                  <a:ext cx="884275" cy="88441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7"/>
                <p:cNvSpPr/>
                <p:nvPr/>
              </p:nvSpPr>
              <p:spPr>
                <a:xfrm>
                  <a:off x="4457275" y="2829693"/>
                  <a:ext cx="886235" cy="88441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5" name="Freeform: Shape 8"/>
              <p:cNvSpPr/>
              <p:nvPr/>
            </p:nvSpPr>
            <p:spPr>
              <a:xfrm rot="10800000">
                <a:off x="4588871" y="2769608"/>
                <a:ext cx="870781" cy="964307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Trapezoid 24"/>
              <p:cNvSpPr>
                <a:spLocks noChangeAspect="1"/>
              </p:cNvSpPr>
              <p:nvPr/>
            </p:nvSpPr>
            <p:spPr>
              <a:xfrm rot="8369018">
                <a:off x="6543240" y="2654499"/>
                <a:ext cx="1146564" cy="115543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grpSp>
            <p:nvGrpSpPr>
              <p:cNvPr id="17" name="Group 10"/>
              <p:cNvGrpSpPr/>
              <p:nvPr/>
            </p:nvGrpSpPr>
            <p:grpSpPr>
              <a:xfrm>
                <a:off x="7721588" y="2772298"/>
                <a:ext cx="988480" cy="987025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20" name="Round Same Side Corner Rectangle 4"/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1" name="Round Same Side Corner Rectangle 6"/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2" name="Round Same Side Corner Rectangle 8"/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</p:grpSp>
          <p:sp>
            <p:nvSpPr>
              <p:cNvPr id="18" name="Frame 1"/>
              <p:cNvSpPr/>
              <p:nvPr/>
            </p:nvSpPr>
            <p:spPr>
              <a:xfrm>
                <a:off x="3459679" y="2565453"/>
                <a:ext cx="981528" cy="1324837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"/>
              <p:cNvSpPr/>
              <p:nvPr/>
            </p:nvSpPr>
            <p:spPr>
              <a:xfrm rot="14306008">
                <a:off x="5552943" y="2869583"/>
                <a:ext cx="1064213" cy="877295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8" name="Freeform: Shape 50"/>
            <p:cNvSpPr/>
            <p:nvPr/>
          </p:nvSpPr>
          <p:spPr>
            <a:xfrm>
              <a:off x="9595154" y="303534"/>
              <a:ext cx="347215" cy="450974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: Shape 52"/>
            <p:cNvSpPr/>
            <p:nvPr/>
          </p:nvSpPr>
          <p:spPr>
            <a:xfrm>
              <a:off x="10045107" y="318757"/>
              <a:ext cx="345312" cy="435751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: Shape 53"/>
            <p:cNvSpPr/>
            <p:nvPr/>
          </p:nvSpPr>
          <p:spPr>
            <a:xfrm>
              <a:off x="10531207" y="318757"/>
              <a:ext cx="325335" cy="435751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: Shape 55"/>
            <p:cNvSpPr/>
            <p:nvPr/>
          </p:nvSpPr>
          <p:spPr>
            <a:xfrm>
              <a:off x="10959280" y="318757"/>
              <a:ext cx="408096" cy="435751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: Shape 56"/>
            <p:cNvSpPr/>
            <p:nvPr/>
          </p:nvSpPr>
          <p:spPr>
            <a:xfrm>
              <a:off x="11432063" y="318757"/>
              <a:ext cx="416658" cy="435751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: Shape 59"/>
            <p:cNvSpPr/>
            <p:nvPr/>
          </p:nvSpPr>
          <p:spPr>
            <a:xfrm>
              <a:off x="9585642" y="1299673"/>
              <a:ext cx="2276396" cy="225487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821630" y="3575801"/>
            <a:ext cx="33292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Науката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Технологиите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Инженерството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Изкуствата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Математиката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8983" y="382137"/>
            <a:ext cx="75335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„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Дигитализация и иновации в образованието и науката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1" name="TextBox 30"/>
          <p:cNvSpPr txBox="1"/>
          <p:nvPr/>
        </p:nvSpPr>
        <p:spPr>
          <a:xfrm>
            <a:off x="2938098" y="5745707"/>
            <a:ext cx="951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Виолина Николова Трайкова, Сениха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Салим Талиб, Николинка Георгиева Василева</a:t>
            </a:r>
          </a:p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Средно училище „Гео Милев“, България, Варна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1197922" y="7404881"/>
            <a:ext cx="9905999" cy="3541714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6173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/>
              <a:t>	</a:t>
            </a:r>
          </a:p>
          <a:p>
            <a:endParaRPr lang="bg-BG" sz="1200" dirty="0"/>
          </a:p>
          <a:p>
            <a:r>
              <a:rPr lang="bg-BG" sz="1200" dirty="0" smtClean="0"/>
              <a:t>	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Сила на звука:</a:t>
            </a:r>
          </a:p>
          <a:p>
            <a:r>
              <a:rPr lang="bg-BG" sz="1200" dirty="0" smtClean="0">
                <a:solidFill>
                  <a:srgbClr val="99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Сила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зависи от амплитудата на звуковата вълна /максималното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отклонението</a:t>
            </a:r>
          </a:p>
          <a:p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равновесното положение на трептящото тяло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/.</a:t>
            </a:r>
          </a:p>
          <a:p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Колкото по- голяма  е амплитудата, толкова по силен е тонът. Измерва се в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Db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/децибел/.</a:t>
            </a: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Еквивалент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 силата на звука в музиката е динамиката – тиха, силна, постепенно засилваща и затихваща. </a:t>
            </a: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Постигнато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е разграничаване на понятията: висок – нисък; силен- тих звук с интонационно упражнение.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Представи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 и опитът със звучащата струна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Тембърът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е свойство на музикалния тон, който учениците свързваха с музикалните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инструменти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и човешките гласове. 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Темброви творчески задачи: упражненията са направени чрез използване на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изработените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камбанки и ударни музикални инструменти.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Всяка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от задачите внася разнообразен метроритъм -  ред и симетрия. 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Ритъмът и метрумът са отделни, но свързани музикални фактори.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Ритъмът е организацията на трайностите, а метрумът –мярка на пулсациите. 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Учениците изработиха „телефон“ от картонени чашки и дълъг конец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пореден път се убедиха, че звукът се разпространява и в по-плътни материални среди.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21" y="119596"/>
            <a:ext cx="3823854" cy="12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09" y="0"/>
            <a:ext cx="1298575" cy="30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10" y="3335132"/>
            <a:ext cx="4330890" cy="34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DSC04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8" y="1893245"/>
            <a:ext cx="4189861" cy="31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487" y="386020"/>
            <a:ext cx="1143626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Постигнати </a:t>
            </a:r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цели:</a:t>
            </a:r>
          </a:p>
          <a:p>
            <a:endParaRPr lang="bg-BG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Въвеждане на основни понятия: звук, тон, шум, височина, сила, трайност, тембър, вместимост, обем,  чрез направени от учениците опити или наблюдения на демонстрации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По-различна гледна точка върху междупредметните връзки на музиката с физиката и математиката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Създаване на интерес към различните теоретико - практически знания и умения.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Активиране на наблюдателност, въображение, концентрация.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Създаване на умения и ориентация за работа в екип с деца от различни възрастови групи.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Изграждане на социални контакти.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Възприемане и използване на езикова терминология, непозната за участниците до този момент.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Преодоляване на психологическата бариера за самоизява.</a:t>
            </a:r>
          </a:p>
          <a:p>
            <a:pPr marL="171450" indent="-171450">
              <a:buFont typeface="Wingdings" pitchFamily="2" charset="2"/>
              <a:buChar char="Ø"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Уважение на творческата мисъл, изказана от останалите деца.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bg-BG" dirty="0"/>
          </a:p>
        </p:txBody>
      </p:sp>
      <p:pic>
        <p:nvPicPr>
          <p:cNvPr id="2053" name="Picture 5" descr="C:\Users\User\Desktop\20210302_14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268">
            <a:off x="8371849" y="3135948"/>
            <a:ext cx="3982924" cy="29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2"/>
          <p:cNvSpPr/>
          <p:nvPr/>
        </p:nvSpPr>
        <p:spPr>
          <a:xfrm>
            <a:off x="4294242" y="785091"/>
            <a:ext cx="2438725" cy="648745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altLang="ko-KR" dirty="0">
                <a:solidFill>
                  <a:srgbClr val="FFFFFF"/>
                </a:solidFill>
                <a:cs typeface="돋움"/>
              </a:rPr>
              <a:t>Физика</a:t>
            </a:r>
            <a:endParaRPr lang="ko-KR" altLang="en-US" dirty="0">
              <a:solidFill>
                <a:srgbClr val="FFFFFF"/>
              </a:solidFill>
              <a:cs typeface="돋움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259023" y="486009"/>
            <a:ext cx="2142234" cy="598164"/>
          </a:xfrm>
          <a:prstGeom prst="ellipse">
            <a:avLst/>
          </a:prstGeom>
          <a:solidFill>
            <a:srgbClr val="E6135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altLang="ko-KR" dirty="0">
                <a:solidFill>
                  <a:srgbClr val="FFFFFF"/>
                </a:solidFill>
                <a:cs typeface="돋움"/>
              </a:rPr>
              <a:t>Математика</a:t>
            </a:r>
            <a:endParaRPr lang="ko-KR" altLang="en-US" dirty="0">
              <a:solidFill>
                <a:srgbClr val="FFFFFF"/>
              </a:solidFill>
              <a:cs typeface="돋움"/>
            </a:endParaRPr>
          </a:p>
        </p:txBody>
      </p:sp>
      <p:sp>
        <p:nvSpPr>
          <p:cNvPr id="14" name="Oval 14"/>
          <p:cNvSpPr/>
          <p:nvPr/>
        </p:nvSpPr>
        <p:spPr>
          <a:xfrm>
            <a:off x="443109" y="3329489"/>
            <a:ext cx="2253012" cy="648745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altLang="ko-KR" dirty="0">
                <a:solidFill>
                  <a:srgbClr val="FFFFFF"/>
                </a:solidFill>
                <a:cs typeface="돋움"/>
              </a:rPr>
              <a:t>Изкуства</a:t>
            </a:r>
            <a:endParaRPr lang="ko-KR" altLang="en-US" dirty="0">
              <a:solidFill>
                <a:srgbClr val="FFFFFF"/>
              </a:solidFill>
              <a:cs typeface="돋움"/>
            </a:endParaRPr>
          </a:p>
        </p:txBody>
      </p:sp>
      <p:grpSp>
        <p:nvGrpSpPr>
          <p:cNvPr id="12293" name="Групиране 30"/>
          <p:cNvGrpSpPr>
            <a:grpSpLocks/>
          </p:cNvGrpSpPr>
          <p:nvPr/>
        </p:nvGrpSpPr>
        <p:grpSpPr bwMode="auto">
          <a:xfrm>
            <a:off x="1218548" y="954142"/>
            <a:ext cx="5247252" cy="3739627"/>
            <a:chOff x="3201057" y="1940513"/>
            <a:chExt cx="5323244" cy="5469049"/>
          </a:xfrm>
        </p:grpSpPr>
        <p:cxnSp>
          <p:nvCxnSpPr>
            <p:cNvPr id="3" name="Straight Connector 3"/>
            <p:cNvCxnSpPr>
              <a:cxnSpLocks/>
              <a:stCxn id="19" idx="4"/>
            </p:cNvCxnSpPr>
            <p:nvPr/>
          </p:nvCxnSpPr>
          <p:spPr>
            <a:xfrm flipH="1">
              <a:off x="4994202" y="2564445"/>
              <a:ext cx="295827" cy="182355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4"/>
            <p:cNvCxnSpPr>
              <a:cxnSpLocks/>
              <a:stCxn id="16" idx="2"/>
            </p:cNvCxnSpPr>
            <p:nvPr/>
          </p:nvCxnSpPr>
          <p:spPr>
            <a:xfrm flipH="1">
              <a:off x="5719723" y="3630595"/>
              <a:ext cx="2082362" cy="4985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/>
            <p:cNvCxnSpPr>
              <a:cxnSpLocks/>
            </p:cNvCxnSpPr>
            <p:nvPr/>
          </p:nvCxnSpPr>
          <p:spPr>
            <a:xfrm flipH="1">
              <a:off x="5792440" y="2559620"/>
              <a:ext cx="922189" cy="145530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>
              <a:cxnSpLocks/>
            </p:cNvCxnSpPr>
            <p:nvPr/>
          </p:nvCxnSpPr>
          <p:spPr>
            <a:xfrm>
              <a:off x="3650583" y="2159211"/>
              <a:ext cx="1365104" cy="113369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7"/>
            <p:cNvCxnSpPr>
              <a:cxnSpLocks/>
            </p:cNvCxnSpPr>
            <p:nvPr/>
          </p:nvCxnSpPr>
          <p:spPr>
            <a:xfrm flipV="1">
              <a:off x="4101762" y="4470008"/>
              <a:ext cx="864345" cy="104363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>
              <a:cxnSpLocks/>
            </p:cNvCxnSpPr>
            <p:nvPr/>
          </p:nvCxnSpPr>
          <p:spPr>
            <a:xfrm flipH="1">
              <a:off x="3201057" y="4326890"/>
              <a:ext cx="1682416" cy="26211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>
              <a:cxnSpLocks/>
              <a:endCxn id="18" idx="0"/>
            </p:cNvCxnSpPr>
            <p:nvPr/>
          </p:nvCxnSpPr>
          <p:spPr>
            <a:xfrm flipH="1">
              <a:off x="5369357" y="4113016"/>
              <a:ext cx="350366" cy="262276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>
              <a:cxnSpLocks/>
              <a:endCxn id="15" idx="1"/>
            </p:cNvCxnSpPr>
            <p:nvPr/>
          </p:nvCxnSpPr>
          <p:spPr>
            <a:xfrm>
              <a:off x="5719723" y="4182164"/>
              <a:ext cx="1203142" cy="112565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1"/>
            <p:cNvSpPr/>
            <p:nvPr/>
          </p:nvSpPr>
          <p:spPr>
            <a:xfrm>
              <a:off x="4101762" y="2829776"/>
              <a:ext cx="2786398" cy="2600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g-BG" altLang="ko-KR" dirty="0">
                  <a:solidFill>
                    <a:srgbClr val="FFFFFF"/>
                  </a:solidFill>
                  <a:cs typeface="돋움"/>
                </a:rPr>
                <a:t>Музика</a:t>
              </a:r>
              <a:endParaRPr lang="ko-KR" altLang="en-US" dirty="0">
                <a:solidFill>
                  <a:srgbClr val="FFFFFF"/>
                </a:solidFill>
                <a:cs typeface="돋움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6760904" y="5126101"/>
              <a:ext cx="1108941" cy="1230175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6" name="Oval 16"/>
            <p:cNvSpPr/>
            <p:nvPr/>
          </p:nvSpPr>
          <p:spPr>
            <a:xfrm>
              <a:off x="7802085" y="3230186"/>
              <a:ext cx="722216" cy="8040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7" name="Oval 17"/>
            <p:cNvSpPr/>
            <p:nvPr/>
          </p:nvSpPr>
          <p:spPr>
            <a:xfrm>
              <a:off x="3201057" y="3979547"/>
              <a:ext cx="837903" cy="9278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8" name="Oval 18"/>
            <p:cNvSpPr/>
            <p:nvPr/>
          </p:nvSpPr>
          <p:spPr>
            <a:xfrm>
              <a:off x="5066920" y="6735781"/>
              <a:ext cx="604876" cy="6737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9" name="Oval 19"/>
            <p:cNvSpPr/>
            <p:nvPr/>
          </p:nvSpPr>
          <p:spPr>
            <a:xfrm>
              <a:off x="5010729" y="1940513"/>
              <a:ext cx="560254" cy="6239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</p:grpSp>
      <p:grpSp>
        <p:nvGrpSpPr>
          <p:cNvPr id="12294" name="Group 20"/>
          <p:cNvGrpSpPr>
            <a:grpSpLocks/>
          </p:cNvGrpSpPr>
          <p:nvPr/>
        </p:nvGrpSpPr>
        <p:grpSpPr bwMode="auto">
          <a:xfrm>
            <a:off x="7004615" y="792635"/>
            <a:ext cx="4884785" cy="1076464"/>
            <a:chOff x="546952" y="1510485"/>
            <a:chExt cx="1875336" cy="852728"/>
          </a:xfrm>
        </p:grpSpPr>
        <p:sp>
          <p:nvSpPr>
            <p:cNvPr id="40" name="Rounded Rectangle 93"/>
            <p:cNvSpPr/>
            <p:nvPr/>
          </p:nvSpPr>
          <p:spPr>
            <a:xfrm>
              <a:off x="546952" y="1510485"/>
              <a:ext cx="1728192" cy="37968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g-BG" altLang="ko-KR" sz="2800" dirty="0">
                  <a:solidFill>
                    <a:schemeClr val="bg1"/>
                  </a:solidFill>
                  <a:cs typeface="돋움"/>
                </a:rPr>
                <a:t>Продължителност</a:t>
              </a:r>
              <a:endParaRPr lang="ko-KR" altLang="en-US" sz="2800" dirty="0">
                <a:solidFill>
                  <a:schemeClr val="bg1"/>
                </a:solidFill>
                <a:cs typeface="돋움"/>
              </a:endParaRPr>
            </a:p>
          </p:txBody>
        </p:sp>
        <p:sp>
          <p:nvSpPr>
            <p:cNvPr id="12304" name="TextBox 22"/>
            <p:cNvSpPr txBox="1">
              <a:spLocks noChangeArrowheads="1"/>
            </p:cNvSpPr>
            <p:nvPr/>
          </p:nvSpPr>
          <p:spPr bwMode="auto">
            <a:xfrm>
              <a:off x="550080" y="1948741"/>
              <a:ext cx="1872208" cy="41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ko-KR" sz="2800" b="1" dirty="0">
                  <a:cs typeface="Arial" charset="0"/>
                </a:rPr>
                <a:t>Четири месеца</a:t>
              </a:r>
              <a:endParaRPr lang="en-US" altLang="ko-KR" sz="2800" b="1" dirty="0">
                <a:cs typeface="Arial" charset="0"/>
              </a:endParaRPr>
            </a:p>
          </p:txBody>
        </p:sp>
        <p:sp>
          <p:nvSpPr>
            <p:cNvPr id="12305" name="TextBox 23"/>
            <p:cNvSpPr txBox="1">
              <a:spLocks noChangeArrowheads="1"/>
            </p:cNvSpPr>
            <p:nvPr/>
          </p:nvSpPr>
          <p:spPr bwMode="auto">
            <a:xfrm>
              <a:off x="771986" y="1913249"/>
              <a:ext cx="1522299" cy="30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ko-KR" altLang="en-US" sz="1900" b="1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grpSp>
        <p:nvGrpSpPr>
          <p:cNvPr id="12295" name="Group 32"/>
          <p:cNvGrpSpPr>
            <a:grpSpLocks/>
          </p:cNvGrpSpPr>
          <p:nvPr/>
        </p:nvGrpSpPr>
        <p:grpSpPr bwMode="auto">
          <a:xfrm>
            <a:off x="6902799" y="3831735"/>
            <a:ext cx="5183718" cy="1687248"/>
            <a:chOff x="521733" y="2708919"/>
            <a:chExt cx="1890027" cy="1282014"/>
          </a:xfrm>
        </p:grpSpPr>
        <p:sp>
          <p:nvSpPr>
            <p:cNvPr id="44" name="Rounded Rectangle 105"/>
            <p:cNvSpPr/>
            <p:nvPr/>
          </p:nvSpPr>
          <p:spPr>
            <a:xfrm>
              <a:off x="611423" y="2708919"/>
              <a:ext cx="1728466" cy="38014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2301" name="TextBox 34"/>
            <p:cNvSpPr txBox="1">
              <a:spLocks noChangeArrowheads="1"/>
            </p:cNvSpPr>
            <p:nvPr/>
          </p:nvSpPr>
          <p:spPr bwMode="auto">
            <a:xfrm>
              <a:off x="521733" y="3265978"/>
              <a:ext cx="1890027" cy="72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ko-KR" sz="2800" b="1" dirty="0">
                  <a:cs typeface="Arial" charset="0"/>
                </a:rPr>
                <a:t>Ученици от пети и шести  клас</a:t>
              </a:r>
              <a:endParaRPr lang="en-US" altLang="ko-KR" sz="2800" b="1" dirty="0">
                <a:cs typeface="Arial" charset="0"/>
              </a:endParaRPr>
            </a:p>
          </p:txBody>
        </p:sp>
        <p:sp>
          <p:nvSpPr>
            <p:cNvPr id="12302" name="TextBox 35"/>
            <p:cNvSpPr txBox="1">
              <a:spLocks noChangeArrowheads="1"/>
            </p:cNvSpPr>
            <p:nvPr/>
          </p:nvSpPr>
          <p:spPr bwMode="auto">
            <a:xfrm>
              <a:off x="636964" y="2708919"/>
              <a:ext cx="1619769" cy="39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ko-KR" sz="2800" dirty="0">
                  <a:solidFill>
                    <a:schemeClr val="bg1"/>
                  </a:solidFill>
                  <a:latin typeface="+mn-lt"/>
                  <a:cs typeface="돋움"/>
                </a:rPr>
                <a:t>Участници</a:t>
              </a:r>
              <a:endParaRPr lang="ko-KR" altLang="en-US" sz="2800" dirty="0">
                <a:solidFill>
                  <a:schemeClr val="bg1"/>
                </a:solidFill>
                <a:latin typeface="+mn-lt"/>
                <a:cs typeface="돋움"/>
              </a:endParaRPr>
            </a:p>
          </p:txBody>
        </p:sp>
      </p:grpSp>
      <p:grpSp>
        <p:nvGrpSpPr>
          <p:cNvPr id="12296" name="Group 28"/>
          <p:cNvGrpSpPr>
            <a:grpSpLocks/>
          </p:cNvGrpSpPr>
          <p:nvPr/>
        </p:nvGrpSpPr>
        <p:grpSpPr bwMode="auto">
          <a:xfrm>
            <a:off x="6732967" y="2372584"/>
            <a:ext cx="5356400" cy="1154532"/>
            <a:chOff x="556634" y="1499243"/>
            <a:chExt cx="1872208" cy="842792"/>
          </a:xfrm>
        </p:grpSpPr>
        <p:sp>
          <p:nvSpPr>
            <p:cNvPr id="48" name="Rounded Rectangle 101"/>
            <p:cNvSpPr/>
            <p:nvPr/>
          </p:nvSpPr>
          <p:spPr>
            <a:xfrm>
              <a:off x="622400" y="1513372"/>
              <a:ext cx="1728718" cy="37966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2298" name="TextBox 30"/>
            <p:cNvSpPr txBox="1">
              <a:spLocks noChangeArrowheads="1"/>
            </p:cNvSpPr>
            <p:nvPr/>
          </p:nvSpPr>
          <p:spPr bwMode="auto">
            <a:xfrm>
              <a:off x="556634" y="1960092"/>
              <a:ext cx="1872208" cy="38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ko-KR" sz="2800" b="1" dirty="0">
                  <a:cs typeface="Arial" charset="0"/>
                </a:rPr>
                <a:t>Индивидуална и групова</a:t>
              </a:r>
              <a:endParaRPr lang="en-US" altLang="ko-KR" sz="2800" b="1" dirty="0">
                <a:latin typeface="Albertus Extra Bold" pitchFamily="34" charset="0"/>
                <a:cs typeface="Arial" charset="0"/>
              </a:endParaRPr>
            </a:p>
          </p:txBody>
        </p:sp>
        <p:sp>
          <p:nvSpPr>
            <p:cNvPr id="12299" name="TextBox 31"/>
            <p:cNvSpPr txBox="1">
              <a:spLocks noChangeArrowheads="1"/>
            </p:cNvSpPr>
            <p:nvPr/>
          </p:nvSpPr>
          <p:spPr bwMode="auto">
            <a:xfrm>
              <a:off x="676494" y="1499243"/>
              <a:ext cx="1620530" cy="38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ko-KR" sz="2800" dirty="0">
                  <a:solidFill>
                    <a:schemeClr val="bg1"/>
                  </a:solidFill>
                  <a:latin typeface="+mn-lt"/>
                  <a:cs typeface="돋움"/>
                </a:rPr>
                <a:t>Работа</a:t>
              </a:r>
              <a:endParaRPr lang="ko-KR" altLang="en-US" sz="2800" dirty="0">
                <a:solidFill>
                  <a:schemeClr val="bg1"/>
                </a:solidFill>
                <a:latin typeface="+mn-lt"/>
                <a:cs typeface="돋움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5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그룹 6"/>
          <p:cNvGrpSpPr>
            <a:grpSpLocks/>
          </p:cNvGrpSpPr>
          <p:nvPr/>
        </p:nvGrpSpPr>
        <p:grpSpPr bwMode="auto">
          <a:xfrm>
            <a:off x="596971" y="3332167"/>
            <a:ext cx="11598789" cy="3055830"/>
            <a:chOff x="856030" y="1815903"/>
            <a:chExt cx="10517404" cy="4571414"/>
          </a:xfrm>
        </p:grpSpPr>
        <p:grpSp>
          <p:nvGrpSpPr>
            <p:cNvPr id="13322" name="Group 19"/>
            <p:cNvGrpSpPr>
              <a:grpSpLocks/>
            </p:cNvGrpSpPr>
            <p:nvPr/>
          </p:nvGrpSpPr>
          <p:grpSpPr bwMode="auto"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13333" name="Group 30"/>
              <p:cNvGrpSpPr>
                <a:grpSpLocks/>
              </p:cNvGrpSpPr>
              <p:nvPr/>
            </p:nvGrpSpPr>
            <p:grpSpPr bwMode="auto"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19" name="Oval 35"/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700" dirty="0"/>
                </a:p>
              </p:txBody>
            </p:sp>
            <p:sp>
              <p:nvSpPr>
                <p:cNvPr id="20" name="Oval 36"/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444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700" dirty="0"/>
                </a:p>
              </p:txBody>
            </p:sp>
          </p:grpSp>
          <p:sp>
            <p:nvSpPr>
              <p:cNvPr id="15" name="Rectangle 8"/>
              <p:cNvSpPr/>
              <p:nvPr/>
            </p:nvSpPr>
            <p:spPr>
              <a:xfrm>
                <a:off x="787484" y="5539043"/>
                <a:ext cx="644487" cy="644110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  <p:sp>
            <p:nvSpPr>
              <p:cNvPr id="16" name="Rectangle 8"/>
              <p:cNvSpPr/>
              <p:nvPr/>
            </p:nvSpPr>
            <p:spPr>
              <a:xfrm>
                <a:off x="787484" y="5539043"/>
                <a:ext cx="321398" cy="64143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  <p:sp>
            <p:nvSpPr>
              <p:cNvPr id="17" name="Rectangle 8"/>
              <p:cNvSpPr/>
              <p:nvPr/>
            </p:nvSpPr>
            <p:spPr>
              <a:xfrm>
                <a:off x="1036144" y="6035852"/>
                <a:ext cx="145475" cy="14730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  <p:sp>
            <p:nvSpPr>
              <p:cNvPr id="18" name="Rectangle 2"/>
              <p:cNvSpPr/>
              <p:nvPr/>
            </p:nvSpPr>
            <p:spPr>
              <a:xfrm>
                <a:off x="792558" y="3941490"/>
                <a:ext cx="642796" cy="167522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</p:grpSp>
        <p:grpSp>
          <p:nvGrpSpPr>
            <p:cNvPr id="13323" name="Group 20"/>
            <p:cNvGrpSpPr>
              <a:grpSpLocks/>
            </p:cNvGrpSpPr>
            <p:nvPr/>
          </p:nvGrpSpPr>
          <p:grpSpPr bwMode="auto"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12" name="Rectangle 28"/>
              <p:cNvSpPr/>
              <p:nvPr/>
            </p:nvSpPr>
            <p:spPr>
              <a:xfrm>
                <a:off x="9200742" y="1556566"/>
                <a:ext cx="152768" cy="527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  <p:sp>
            <p:nvSpPr>
              <p:cNvPr id="13" name="Round Same Side Corner Rectangle 10"/>
              <p:cNvSpPr/>
              <p:nvPr/>
            </p:nvSpPr>
            <p:spPr>
              <a:xfrm rot="5400000">
                <a:off x="9180730" y="1731545"/>
                <a:ext cx="523327" cy="1777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700" dirty="0"/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1004632" y="4374267"/>
              <a:ext cx="2880377" cy="5299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346154" y="3524411"/>
              <a:ext cx="529134" cy="13874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7" name="직사각형 44"/>
            <p:cNvSpPr/>
            <p:nvPr/>
          </p:nvSpPr>
          <p:spPr>
            <a:xfrm>
              <a:off x="3341988" y="3534306"/>
              <a:ext cx="2880377" cy="528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8" name="직사각형 45"/>
            <p:cNvSpPr/>
            <p:nvPr/>
          </p:nvSpPr>
          <p:spPr>
            <a:xfrm>
              <a:off x="5693231" y="2715234"/>
              <a:ext cx="529134" cy="1348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9" name="직사각형 46"/>
            <p:cNvSpPr/>
            <p:nvPr/>
          </p:nvSpPr>
          <p:spPr>
            <a:xfrm>
              <a:off x="5696008" y="2694344"/>
              <a:ext cx="2878989" cy="528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0" name="직사각형 47"/>
            <p:cNvSpPr/>
            <p:nvPr/>
          </p:nvSpPr>
          <p:spPr>
            <a:xfrm>
              <a:off x="8045863" y="1815903"/>
              <a:ext cx="529134" cy="14028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  <p:sp>
          <p:nvSpPr>
            <p:cNvPr id="11" name="직사각형 48"/>
            <p:cNvSpPr/>
            <p:nvPr/>
          </p:nvSpPr>
          <p:spPr>
            <a:xfrm>
              <a:off x="8041697" y="1830195"/>
              <a:ext cx="3331737" cy="528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44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/>
            </a:p>
          </p:txBody>
        </p:sp>
      </p:grpSp>
      <p:sp>
        <p:nvSpPr>
          <p:cNvPr id="21" name="Rectangle 5"/>
          <p:cNvSpPr/>
          <p:nvPr/>
        </p:nvSpPr>
        <p:spPr>
          <a:xfrm>
            <a:off x="9037740" y="3518838"/>
            <a:ext cx="3158020" cy="3269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47" tIns="62223" rIns="124447" bIns="62223" anchor="ctr"/>
          <a:lstStyle/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Поддържане </a:t>
            </a: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умението за работа в екип – обединяване около обща цел, формиране на отговорности при изпълнението на конкретна задача, култура на поведение</a:t>
            </a: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Поведенческо саморегулиране и организация на времето</a:t>
            </a: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Формиране на сътрудничество, на уважение и приемане на всички деца, независимо от техния статус, произход и култура</a:t>
            </a:r>
          </a:p>
          <a:p>
            <a:pPr>
              <a:defRPr/>
            </a:pPr>
            <a:endParaRPr lang="bg-BG" sz="22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6478326" y="4284701"/>
            <a:ext cx="2579597" cy="25030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47" tIns="62223" rIns="124447" bIns="62223" anchor="ctr"/>
          <a:lstStyle/>
          <a:p>
            <a:pPr indent="-171450"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 се даде отговор на въпросите “За какво ми е нужно всичко това?”, “Какво е приложението на наученото в реалния живот”</a:t>
            </a: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Включване на членове на семейството – учителят очаква заинтересованост, съпричастност, отговорност, съдействие</a:t>
            </a:r>
          </a:p>
        </p:txBody>
      </p:sp>
      <p:sp>
        <p:nvSpPr>
          <p:cNvPr id="23" name="Rectangle 3"/>
          <p:cNvSpPr/>
          <p:nvPr/>
        </p:nvSpPr>
        <p:spPr>
          <a:xfrm>
            <a:off x="3935358" y="4846186"/>
            <a:ext cx="2542967" cy="19415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47" tIns="62223" rIns="124447" bIns="62223" anchor="ctr"/>
          <a:lstStyle/>
          <a:p>
            <a:pPr indent="-171450">
              <a:buFont typeface="Wingdings" pitchFamily="2" charset="2"/>
              <a:buChar char="Ø"/>
              <a:defRPr/>
            </a:pPr>
            <a:r>
              <a:rPr lang="bg-BG" sz="1200" dirty="0">
                <a:solidFill>
                  <a:schemeClr val="tx1"/>
                </a:solidFill>
              </a:rPr>
              <a:t> </a:t>
            </a: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Разширяване на познавателния кръгозор</a:t>
            </a: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Учениците се чувстват значими</a:t>
            </a: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Насърчаване на творческата активност в </a:t>
            </a:r>
            <a:r>
              <a:rPr lang="bg-BG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обучението</a:t>
            </a: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71450">
              <a:buFont typeface="Wingdings" pitchFamily="2" charset="2"/>
              <a:buChar char="Ø"/>
              <a:defRPr/>
            </a:pP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1353580" y="5346859"/>
            <a:ext cx="2583805" cy="1440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47" tIns="62223" rIns="124447" bIns="62223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Реализиране </a:t>
            </a:r>
            <a:r>
              <a:rPr lang="bg-BG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подхода активно учене - особено актуален в периода на прехода 4 – 5 клас</a:t>
            </a: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87709" y="1188536"/>
            <a:ext cx="11040243" cy="723515"/>
          </a:xfrm>
          <a:prstGeom prst="rect">
            <a:avLst/>
          </a:prstGeom>
        </p:spPr>
        <p:txBody>
          <a:bodyPr lIns="124447" tIns="62223" rIns="124447" bIns="62223" anchor="ctr"/>
          <a:lstStyle/>
          <a:p>
            <a:pPr defTabSz="12444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6971" y="309926"/>
            <a:ext cx="111447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/>
              <a:t>	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съвременното образование за формиране на функционална грамотност от най-голямо значение е не какво, а как се учи. Незаменима е ролята на доброто обяснение. От изключително значение е как се обяснява – дали се дава наготово новото правило,  или се извежда и обосновава необходимостта от него. </a:t>
            </a: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bg-BG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0732" y="956257"/>
            <a:ext cx="10950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	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Много важно е да се обединяват знания по различни предмети в единно цяло, при решаване на интердисциплинарни проблеми, каквито са повечето съвременни проблеми в науката и практиката. </a:t>
            </a:r>
          </a:p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10" y="1241352"/>
            <a:ext cx="120667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/>
              <a:t> 	</a:t>
            </a:r>
          </a:p>
          <a:p>
            <a:r>
              <a:rPr lang="bg-BG" sz="1200" dirty="0" smtClean="0"/>
              <a:t>	</a:t>
            </a:r>
          </a:p>
          <a:p>
            <a:r>
              <a:rPr lang="bg-BG" sz="1200" dirty="0" smtClean="0"/>
              <a:t>	</a:t>
            </a:r>
          </a:p>
          <a:p>
            <a:endParaRPr lang="bg-BG" sz="1200" dirty="0" smtClean="0"/>
          </a:p>
          <a:p>
            <a:r>
              <a:rPr lang="bg-BG" sz="1200" dirty="0" smtClean="0"/>
              <a:t>	</a:t>
            </a:r>
            <a:endParaRPr lang="en-US" sz="1200" dirty="0" smtClean="0"/>
          </a:p>
          <a:p>
            <a:endParaRPr lang="en-US" sz="1200" dirty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Основна цел на интердисциплинарния урок:</a:t>
            </a:r>
          </a:p>
          <a:p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покаже неразривната връзка на музиката с физиката при изучаване на понятието звук като физично явление,  неговите физични свойства и характеристики, приложението му в музиката, както и връзка с математиката за установяване на едно от качествата на звука 	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000" y="3603663"/>
            <a:ext cx="3278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Формиране на социални умения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4719" y="1271574"/>
            <a:ext cx="366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	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„Музиката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небесните сфери е най- дивната музика. Тя е най- съвършеното тоново изкуство. Тази музика може да направи човека истински човек, очистен от всичко лошо, да го направи велика душа, „велик посветен“.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Питагор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1"/>
          <p:cNvGrpSpPr>
            <a:grpSpLocks/>
          </p:cNvGrpSpPr>
          <p:nvPr/>
        </p:nvGrpSpPr>
        <p:grpSpPr bwMode="auto">
          <a:xfrm>
            <a:off x="358403" y="1941836"/>
            <a:ext cx="2652135" cy="2960034"/>
            <a:chOff x="5174351" y="2344852"/>
            <a:chExt cx="1843306" cy="3249755"/>
          </a:xfrm>
        </p:grpSpPr>
        <p:grpSp>
          <p:nvGrpSpPr>
            <p:cNvPr id="14346" name="그룹 7"/>
            <p:cNvGrpSpPr>
              <a:grpSpLocks/>
            </p:cNvGrpSpPr>
            <p:nvPr/>
          </p:nvGrpSpPr>
          <p:grpSpPr bwMode="auto"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9" name="직사각형 6"/>
              <p:cNvSpPr/>
              <p:nvPr/>
            </p:nvSpPr>
            <p:spPr>
              <a:xfrm>
                <a:off x="5208548" y="3177386"/>
                <a:ext cx="1258136" cy="22340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20" name="자유형: 도형 32"/>
              <p:cNvSpPr/>
              <p:nvPr/>
            </p:nvSpPr>
            <p:spPr>
              <a:xfrm>
                <a:off x="5134372" y="3131368"/>
                <a:ext cx="1432164" cy="315438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grpSp>
          <p:nvGrpSpPr>
            <p:cNvPr id="14347" name="그룹 34"/>
            <p:cNvGrpSpPr>
              <a:grpSpLocks/>
            </p:cNvGrpSpPr>
            <p:nvPr/>
          </p:nvGrpSpPr>
          <p:grpSpPr bwMode="auto"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7" name="직사각형 6"/>
              <p:cNvSpPr/>
              <p:nvPr/>
            </p:nvSpPr>
            <p:spPr>
              <a:xfrm>
                <a:off x="5208292" y="3176792"/>
                <a:ext cx="1258136" cy="224237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8" name="자유형: 도형 36"/>
              <p:cNvSpPr/>
              <p:nvPr/>
            </p:nvSpPr>
            <p:spPr>
              <a:xfrm>
                <a:off x="5134116" y="3130773"/>
                <a:ext cx="1432164" cy="316275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grpSp>
          <p:nvGrpSpPr>
            <p:cNvPr id="14348" name="그룹 37"/>
            <p:cNvGrpSpPr>
              <a:grpSpLocks/>
            </p:cNvGrpSpPr>
            <p:nvPr/>
          </p:nvGrpSpPr>
          <p:grpSpPr bwMode="auto"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5" name="직사각형 6"/>
              <p:cNvSpPr/>
              <p:nvPr/>
            </p:nvSpPr>
            <p:spPr>
              <a:xfrm>
                <a:off x="5208548" y="3177035"/>
                <a:ext cx="1258136" cy="223400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6" name="자유형: 도형 39"/>
              <p:cNvSpPr/>
              <p:nvPr/>
            </p:nvSpPr>
            <p:spPr>
              <a:xfrm>
                <a:off x="5134372" y="3131016"/>
                <a:ext cx="1432164" cy="315438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grpSp>
          <p:nvGrpSpPr>
            <p:cNvPr id="14349" name="그룹 40"/>
            <p:cNvGrpSpPr>
              <a:grpSpLocks/>
            </p:cNvGrpSpPr>
            <p:nvPr/>
          </p:nvGrpSpPr>
          <p:grpSpPr bwMode="auto"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3" name="직사각형 6"/>
              <p:cNvSpPr/>
              <p:nvPr/>
            </p:nvSpPr>
            <p:spPr>
              <a:xfrm>
                <a:off x="5208292" y="3177277"/>
                <a:ext cx="1258136" cy="22340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4" name="자유형: 도형 46"/>
              <p:cNvSpPr/>
              <p:nvPr/>
            </p:nvSpPr>
            <p:spPr>
              <a:xfrm>
                <a:off x="5134116" y="3131258"/>
                <a:ext cx="1432164" cy="315438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</p:grpSp>
        <p:grpSp>
          <p:nvGrpSpPr>
            <p:cNvPr id="14350" name="그룹 14"/>
            <p:cNvGrpSpPr>
              <a:grpSpLocks/>
            </p:cNvGrpSpPr>
            <p:nvPr/>
          </p:nvGrpSpPr>
          <p:grpSpPr bwMode="auto"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9" name="자유형: 도형 69"/>
              <p:cNvSpPr/>
              <p:nvPr/>
            </p:nvSpPr>
            <p:spPr>
              <a:xfrm>
                <a:off x="6316249" y="2135716"/>
                <a:ext cx="2654310" cy="2893350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0" name="자유형: 도형 79"/>
              <p:cNvSpPr>
                <a:spLocks noChangeAspect="1"/>
              </p:cNvSpPr>
              <p:nvPr/>
            </p:nvSpPr>
            <p:spPr>
              <a:xfrm>
                <a:off x="6161745" y="1966761"/>
                <a:ext cx="2995013" cy="4701164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44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</p:grpSp>
      </p:grpSp>
      <p:sp>
        <p:nvSpPr>
          <p:cNvPr id="14340" name="Правоъгълник 21"/>
          <p:cNvSpPr>
            <a:spLocks noChangeArrowheads="1"/>
          </p:cNvSpPr>
          <p:nvPr/>
        </p:nvSpPr>
        <p:spPr bwMode="auto">
          <a:xfrm>
            <a:off x="118923" y="195068"/>
            <a:ext cx="6394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sz="3600" dirty="0">
                <a:latin typeface="Bahnschrift" pitchFamily="34" charset="0"/>
              </a:rPr>
              <a:t/>
            </a:r>
            <a:br>
              <a:rPr lang="bg-BG" sz="3600" dirty="0">
                <a:latin typeface="Bahnschrift" pitchFamily="34" charset="0"/>
              </a:rPr>
            </a:br>
            <a:r>
              <a:rPr lang="bg-BG" sz="1200" dirty="0">
                <a:latin typeface="Bahnschrift" pitchFamily="34" charset="0"/>
              </a:rPr>
              <a:t>ІІ</a:t>
            </a: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Формиране на знания и усъвършенстване на умения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2654739" y="1355941"/>
            <a:ext cx="9339370" cy="576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обяснят основните понятия – музика, 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звук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музикален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тон, шум.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дефинират основните качества на звука от гледна точка на физиката от една страна и от друга на музиката: височина,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сила, тембър, трайност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66725" indent="-466725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направи връзка между качествата на звука и физичните понятия честота и амплитуда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установи опитно зависимостта на височината на тона от дължината на струната или от обема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въздуха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съдържащ се в музикалния инструмент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пресметне вместимостта на конкретни камбани и се направи връзка с височината на тона, възпроизвеждащ  всяка една от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тях.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отработят темброви  метроритмични задачи с налични ударни инструменти. </a:t>
            </a:r>
          </a:p>
          <a:p>
            <a:pPr marL="466725" indent="-466725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Засилване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интереса към учебните дисциплини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Формиране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логическо мислене, комбинативност, наблюдателност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Решаване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проблем от практиката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-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установяване на практическата нужда да се решават математически задачи.</a:t>
            </a:r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lvl="1" indent="-17145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Преодоляване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психологическите прегради свързани с комуникативната дейност</a:t>
            </a:r>
          </a:p>
          <a:p>
            <a:pPr marL="466725" indent="-4667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66725" indent="-4667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endParaRPr lang="bg-BG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4" name="WordArt 26"/>
          <p:cNvSpPr>
            <a:spLocks noChangeArrowheads="1" noChangeShapeType="1" noTextEdit="1"/>
          </p:cNvSpPr>
          <p:nvPr/>
        </p:nvSpPr>
        <p:spPr bwMode="auto">
          <a:xfrm>
            <a:off x="4396875" y="237507"/>
            <a:ext cx="45719" cy="2743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bg-BG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581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3BDBA33-79D5-4D1F-8ADB-311D8F6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72" y="0"/>
            <a:ext cx="9905998" cy="1066799"/>
          </a:xfrm>
        </p:spPr>
        <p:txBody>
          <a:bodyPr>
            <a:normAutofit/>
          </a:bodyPr>
          <a:lstStyle/>
          <a:p>
            <a:pPr algn="ctr"/>
            <a:r>
              <a:rPr lang="bg-BG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Индивидуални предварителни дейности</a:t>
            </a:r>
            <a:br>
              <a:rPr lang="bg-BG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Изработване на камбанки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="" xmlns:a16="http://schemas.microsoft.com/office/drawing/2014/main" id="{DB567930-E8C5-429F-A5B7-B190C3A86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9" y="927244"/>
            <a:ext cx="1633416" cy="3835890"/>
          </a:xfrm>
        </p:spPr>
      </p:pic>
      <p:pic>
        <p:nvPicPr>
          <p:cNvPr id="10" name="Картина 9">
            <a:extLst>
              <a:ext uri="{FF2B5EF4-FFF2-40B4-BE49-F238E27FC236}">
                <a16:creationId xmlns="" xmlns:a16="http://schemas.microsoft.com/office/drawing/2014/main" id="{3456DEAA-5B65-4F6D-B18E-97D085963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03" y="3576427"/>
            <a:ext cx="1760016" cy="3022563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="" xmlns:a16="http://schemas.microsoft.com/office/drawing/2014/main" id="{914DF4F0-464F-4AEA-ACFD-78B1BD032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4" y="1107722"/>
            <a:ext cx="5649113" cy="2410161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="" xmlns:a16="http://schemas.microsoft.com/office/drawing/2014/main" id="{89B39188-928F-4F46-B9F1-1D5F29E9A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927244"/>
            <a:ext cx="1936850" cy="3662954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="" xmlns:a16="http://schemas.microsoft.com/office/drawing/2014/main" id="{1148E20C-5A00-4488-99C4-116CCED12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19" y="3517883"/>
            <a:ext cx="2220284" cy="3086531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="" xmlns:a16="http://schemas.microsoft.com/office/drawing/2014/main" id="{35E43B3C-8BF2-48F6-832C-28C77CEC9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18" y="3576427"/>
            <a:ext cx="2157368" cy="30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13" y="157372"/>
            <a:ext cx="9970173" cy="471246"/>
          </a:xfrm>
        </p:spPr>
        <p:txBody>
          <a:bodyPr>
            <a:norm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Ход на урока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631066"/>
            <a:ext cx="11612451" cy="6420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1. 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Демонстрации.</a:t>
            </a:r>
          </a:p>
          <a:p>
            <a:pPr marL="0" indent="0">
              <a:buNone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	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Бяха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направени  </a:t>
            </a:r>
            <a:r>
              <a:rPr lang="bg-BG" sz="1300" b="1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демонстрации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за обяснение на понятието звук като физично явление, като се използваха:</a:t>
            </a:r>
          </a:p>
          <a:p>
            <a:pPr>
              <a:buFontTx/>
              <a:buChar char="-"/>
            </a:pPr>
            <a:r>
              <a:rPr lang="bg-BG" sz="13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камбанките направени от учениците: </a:t>
            </a:r>
          </a:p>
          <a:p>
            <a:pPr marL="0" indent="0">
              <a:buNone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	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Учениците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разклатиха камбанките по указание на учителя и отговориха на въпросите: </a:t>
            </a:r>
          </a:p>
          <a:p>
            <a:pPr marL="0" indent="0">
              <a:buNone/>
            </a:pP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Какво правят те? </a:t>
            </a:r>
            <a:r>
              <a:rPr lang="bg-BG" sz="13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-  </a:t>
            </a:r>
            <a:r>
              <a:rPr lang="bg-BG" sz="13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/Звънят. /</a:t>
            </a:r>
          </a:p>
          <a:p>
            <a:pPr marL="0" indent="0">
              <a:buNone/>
            </a:pP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Какво чуваме? </a:t>
            </a:r>
            <a:r>
              <a:rPr lang="bg-BG" sz="13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- </a:t>
            </a:r>
            <a:r>
              <a:rPr lang="bg-BG" sz="13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/Издават звук/.</a:t>
            </a:r>
          </a:p>
          <a:p>
            <a:pPr marL="0" indent="0">
              <a:buNone/>
            </a:pP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Познавате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ли други тела, които издават звук? Кои? </a:t>
            </a:r>
            <a:r>
              <a:rPr lang="bg-BG" sz="1300" dirty="0" smtClean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– </a:t>
            </a:r>
            <a:r>
              <a:rPr lang="bg-BG" sz="13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/</a:t>
            </a:r>
            <a:r>
              <a:rPr lang="bg-BG" sz="1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китара, барабан, пиано, звънец, гласните струни …/</a:t>
            </a:r>
          </a:p>
          <a:p>
            <a:pPr>
              <a:buFontTx/>
              <a:buChar char="-"/>
            </a:pPr>
            <a:r>
              <a:rPr lang="bg-BG" sz="13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Камертон:</a:t>
            </a:r>
          </a:p>
          <a:p>
            <a:pPr marL="0" indent="0">
              <a:buNone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	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учениците се представи камертона: </a:t>
            </a:r>
            <a:endParaRPr lang="bg-BG" sz="13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	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Камертонът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се използва за настройване на музикалните инструменти.</a:t>
            </a:r>
          </a:p>
          <a:p>
            <a:pPr marL="0" indent="0">
              <a:buNone/>
            </a:pPr>
            <a:r>
              <a:rPr lang="ru-RU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Камертонът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е уред, който служи за установяване на абсолютната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височина</a:t>
            </a:r>
          </a:p>
          <a:p>
            <a:pPr marL="0" indent="0">
              <a:buNone/>
            </a:pP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музикалния тон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. 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Той представлява двузъба метална пластина, която, </a:t>
            </a:r>
            <a:endPara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когато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бъде ударена, издава образцов тон </a:t>
            </a:r>
            <a:r>
              <a:rPr lang="ru-RU" sz="1300" i="1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ла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 с честота 440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Hz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	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Камертонът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е изобретен от англичанина 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2" tooltip="Джон Шоър (страницата не съществув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Джон Шоър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през 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3" tooltip="17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1711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година.</a:t>
            </a:r>
          </a:p>
          <a:p>
            <a:pPr marL="0" indent="0">
              <a:buNone/>
            </a:pP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Направи се демонстрация с камертона: </a:t>
            </a:r>
            <a:endParaRPr lang="bg-BG" sz="13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Учителят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удари камертона с гумено чукче и той започна за издава звук. </a:t>
            </a:r>
          </a:p>
          <a:p>
            <a:pPr marL="0" indent="0">
              <a:buNone/>
            </a:pP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Допря до звучащия камертон окачено на конец топче за пинк-понк. </a:t>
            </a:r>
            <a:endParaRPr lang="bg-BG" sz="13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Всички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наблюдаваха как топчето отскача и започна да трепти .</a:t>
            </a:r>
          </a:p>
          <a:p>
            <a:pPr marL="0" indent="0">
              <a:buNone/>
            </a:pP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Като отговор на въпросите: </a:t>
            </a:r>
            <a:r>
              <a:rPr lang="bg-BG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Какво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правят телата, които издават звук?  и Кои тела са източници на звук?, бе направен извод:  </a:t>
            </a:r>
          </a:p>
          <a:p>
            <a:pPr marL="0" indent="0">
              <a:buNone/>
            </a:pPr>
            <a:r>
              <a:rPr lang="bg-BG" sz="1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     Телата, които издават звук трептят. Следователно източници на звук са трептящите тела.</a:t>
            </a:r>
          </a:p>
          <a:p>
            <a:pPr marL="0" indent="0">
              <a:buNone/>
            </a:pPr>
            <a:endParaRPr lang="bg-BG" sz="1300" dirty="0"/>
          </a:p>
        </p:txBody>
      </p:sp>
      <p:pic>
        <p:nvPicPr>
          <p:cNvPr id="4" name="Picture 2" descr="C:\Users\User\Downloads\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46" y="2729551"/>
            <a:ext cx="4757823" cy="33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31" y="246250"/>
            <a:ext cx="9970173" cy="471246"/>
          </a:xfrm>
        </p:spPr>
        <p:txBody>
          <a:bodyPr>
            <a:normAutofit/>
          </a:bodyPr>
          <a:lstStyle/>
          <a:p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Ход на урока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-386366"/>
            <a:ext cx="11205218" cy="741559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sz="1200" dirty="0" smtClean="0">
              <a:solidFill>
                <a:srgbClr val="99FF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99FF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en-US" sz="1200" dirty="0" smtClean="0">
              <a:solidFill>
                <a:srgbClr val="99FF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bg-BG" sz="1200" dirty="0" smtClean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барабан </a:t>
            </a:r>
            <a:r>
              <a:rPr lang="bg-BG" sz="12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запалена свещ.</a:t>
            </a: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Близо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до запалена свещ, учителят удари барабана.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Учениците наблюдаваха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трептенето на мембраната на барабана,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докато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издава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звук, с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което още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веднъж те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 убедиха,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че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трептящите тела издават звук.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Като резултат пламъкът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на свещта угасна.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Въпроси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: Защо угасна пламъка на свещта ? Какво се случва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Заключение: </a:t>
            </a:r>
            <a:r>
              <a:rPr lang="bg-BG" sz="1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Трептенето на тялото се предава на частиците на средата.</a:t>
            </a: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Получават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 области, в които частиците се сгъстяват и области, в които се разреждат.  Подобно на водата, която се раздвижва във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вид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на кръгови вълни около хвърлен камък.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Формулиране на определения</a:t>
            </a: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Формулира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 определение за физичното понятие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звук: Физичното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явление </a:t>
            </a:r>
            <a:r>
              <a:rPr lang="bg-BG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звук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представлява </a:t>
            </a:r>
            <a:r>
              <a:rPr lang="bg-BG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трептене на частиците на средата, 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 която се разпространява.</a:t>
            </a:r>
          </a:p>
          <a:p>
            <a:pPr marL="0" indent="0">
              <a:buNone/>
            </a:pPr>
            <a:endParaRPr lang="bg-BG" sz="1300" dirty="0"/>
          </a:p>
        </p:txBody>
      </p:sp>
      <p:pic>
        <p:nvPicPr>
          <p:cNvPr id="6" name="Картина 4">
            <a:extLst>
              <a:ext uri="{FF2B5EF4-FFF2-40B4-BE49-F238E27FC236}">
                <a16:creationId xmlns="" xmlns:a16="http://schemas.microsoft.com/office/drawing/2014/main" id="{B9C3625D-986E-4A0D-8C45-1C672748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89" y="3864047"/>
            <a:ext cx="3584320" cy="2130060"/>
          </a:xfrm>
          <a:prstGeom prst="rect">
            <a:avLst/>
          </a:prstGeom>
        </p:spPr>
      </p:pic>
      <p:pic>
        <p:nvPicPr>
          <p:cNvPr id="7" name="Картина 10">
            <a:extLst>
              <a:ext uri="{FF2B5EF4-FFF2-40B4-BE49-F238E27FC236}">
                <a16:creationId xmlns="" xmlns:a16="http://schemas.microsoft.com/office/drawing/2014/main" id="{EDB52F5B-42DE-4961-AC5D-6F58E0E2D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1"/>
          <a:stretch/>
        </p:blipFill>
        <p:spPr>
          <a:xfrm>
            <a:off x="7631587" y="3445003"/>
            <a:ext cx="3233744" cy="2086338"/>
          </a:xfrm>
          <a:prstGeom prst="rect">
            <a:avLst/>
          </a:prstGeom>
        </p:spPr>
      </p:pic>
      <p:pic>
        <p:nvPicPr>
          <p:cNvPr id="8" name="Контейнер за съдържание 3">
            <a:extLst>
              <a:ext uri="{FF2B5EF4-FFF2-40B4-BE49-F238E27FC236}">
                <a16:creationId xmlns="" xmlns:a16="http://schemas.microsoft.com/office/drawing/2014/main" id="{9C6C63CD-3C9D-4E01-BFA6-FDA36909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34" y="1662383"/>
            <a:ext cx="1660366" cy="126266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="" xmlns:a16="http://schemas.microsoft.com/office/drawing/2014/main" id="{BAD8E788-0371-4CAB-80AB-AC60D6404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90" y="3445003"/>
            <a:ext cx="2442452" cy="2720003"/>
          </a:xfrm>
          <a:prstGeom prst="rect">
            <a:avLst/>
          </a:prstGeom>
        </p:spPr>
      </p:pic>
      <p:pic>
        <p:nvPicPr>
          <p:cNvPr id="1026" name="Picture 2" descr="C:\Users\User\Downloads\DSC04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74" y="0"/>
            <a:ext cx="3694572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36" y="633319"/>
            <a:ext cx="9970173" cy="471246"/>
          </a:xfrm>
        </p:spPr>
        <p:txBody>
          <a:bodyPr>
            <a:normAutofit/>
          </a:bodyPr>
          <a:lstStyle/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Ход на урока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0"/>
            <a:ext cx="11095407" cy="85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bg-BG" sz="1300" dirty="0" smtClean="0"/>
          </a:p>
          <a:p>
            <a:pPr marL="0" indent="0">
              <a:buNone/>
            </a:pP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3. Опити</a:t>
            </a:r>
          </a:p>
          <a:p>
            <a:pPr marL="0" indent="0">
              <a:buNone/>
            </a:pP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Опитно</a:t>
            </a: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установяване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на разпространението на звука.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Разпространението на звука във всяка материална среда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бе 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проверено от учениците с подходящ опит: с лъжица и дълъг здрав конец.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Звуковете са:</a:t>
            </a:r>
          </a:p>
          <a:p>
            <a:r>
              <a:rPr lang="bg-BG" sz="1200" dirty="0">
                <a:solidFill>
                  <a:srgbClr val="99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музикален тон 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- звук с постоянна честота, определен брой трептения за единица време</a:t>
            </a:r>
          </a:p>
          <a:p>
            <a:r>
              <a:rPr lang="bg-BG" sz="1200" dirty="0">
                <a:solidFill>
                  <a:srgbClr val="99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шум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- звук с непостоянна честота, неопределен брой трептения за единица време 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4. </a:t>
            </a: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Дефинираха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се качествата на звука – височина, сила, тембър и трайност, чрез физичните понятия честота и амплитуда.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Различните тела издават различни звуци, които се различават по своите качества.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3" y="4271226"/>
            <a:ext cx="6594417" cy="8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DSC04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60" y="0"/>
            <a:ext cx="4451717" cy="33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06A0923-DC52-42CA-B7B1-9C482243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185" y="347417"/>
            <a:ext cx="9499536" cy="767399"/>
          </a:xfrm>
        </p:spPr>
        <p:txBody>
          <a:bodyPr>
            <a:normAutofit/>
          </a:bodyPr>
          <a:lstStyle/>
          <a:p>
            <a:r>
              <a:rPr lang="bg-BG" sz="12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Височина на звука  -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зависи от  честотата на звука  /абсолютния брой на трептенията/. С увеличаване броя на трептенията се увеличава и височината на тона/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Hz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Херц/</a:t>
            </a:r>
            <a:r>
              <a:rPr lang="bg-BG" sz="12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/>
            </a:r>
            <a:br>
              <a:rPr lang="bg-BG" sz="1200" dirty="0">
                <a:solidFill>
                  <a:srgbClr val="99FF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8" y="1080647"/>
            <a:ext cx="2494690" cy="135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5">
            <a:extLst>
              <a:ext uri="{FF2B5EF4-FFF2-40B4-BE49-F238E27FC236}">
                <a16:creationId xmlns="" xmlns:a16="http://schemas.microsoft.com/office/drawing/2014/main" id="{986718A2-4591-4488-B024-8E5E3612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882" y="1234132"/>
            <a:ext cx="664996" cy="359507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="" xmlns:a16="http://schemas.microsoft.com/office/drawing/2014/main" id="{E13828B7-A705-4CAC-9DFA-029B0B06E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393" y="2146224"/>
            <a:ext cx="700540" cy="36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6988" y="1176425"/>
            <a:ext cx="171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Нисък звук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6988" y="1889038"/>
            <a:ext cx="16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Висок звук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2809" y="1103614"/>
            <a:ext cx="6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Питагор е открил  връзката между </a:t>
            </a:r>
            <a:r>
              <a:rPr lang="bg-BG" sz="1200" dirty="0">
                <a:solidFill>
                  <a:srgbClr val="99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дължината на струната или тръбата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на музикалния инструмент и </a:t>
            </a:r>
            <a:r>
              <a:rPr lang="bg-BG" sz="1200" dirty="0">
                <a:solidFill>
                  <a:srgbClr val="99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височината на тона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User\Desktop\DSC04526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121" y="1413885"/>
            <a:ext cx="2728834" cy="21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узика за форума\DSC045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133" y="3446812"/>
            <a:ext cx="2527772" cy="18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SC04537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46" y="3231236"/>
            <a:ext cx="2127375" cy="15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узика за форума\DSC0454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89" y="5049790"/>
            <a:ext cx="2290744" cy="17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298" y="2610683"/>
            <a:ext cx="112048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	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Учениците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установиха опитно и чрез математически измервания и изчисления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връзката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между обема на въздуха в камбанките  и височината на тона.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За да се направи проверка на изказаната хипотеза,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учениците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разполагаха с кутии с форма на правоъгълен паралелепипед,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тяло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изучаващо се в училище в 5 и 6 клас, и с торбички с пясък, сол,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дребни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камъчета и по-едри.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Поставената нелесна задача за пресмятане на обема на различни форми, 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които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 се изучават в училище, децата се досетиха как да решат.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 справиха успешно: напълниха своите камбанки с пясък или сол,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изсипаха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съдържанието в кутия, като обясниха,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че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обемът на двете тела е един и същ.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Направиха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необходимите измервания с линийка и използвайки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формулата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обем на правоъгълен паралелепипед, намериха вместимостта на своите камбанки.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След това се подредиха по големината на числата, които са получили,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разклатиха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камбанките и хипотезата беше доказана: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камбанката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 най-голям обем издава най-нисък звук.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Отчетено беше, че от значение за височината на звука има значение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материалът,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който са изработени камбанките. 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Чрез демонстрации с  инструменти от един вид и от един и същ материал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но с различни големини, се провери зависимостта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между 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височината на тона и  големината на инструмента.</a:t>
            </a:r>
          </a:p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94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ига">
  <a:themeElements>
    <a:clrScheme name="Верига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Вериг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иг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TM04033919[[fn=Верига]]</Template>
  <TotalTime>1553</TotalTime>
  <Words>531</Words>
  <Application>Microsoft Office PowerPoint</Application>
  <PresentationFormat>Custom</PresentationFormat>
  <Paragraphs>223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Верига</vt:lpstr>
      <vt:lpstr>Физиката и математиката в музиката  Интердисциплинарен урок  по проект STEAMuz по програма „Еразъм+“    В урока са използвани средства и методи на STEAM обучение</vt:lpstr>
      <vt:lpstr>PowerPoint Presentation</vt:lpstr>
      <vt:lpstr>PowerPoint Presentation</vt:lpstr>
      <vt:lpstr>PowerPoint Presentation</vt:lpstr>
      <vt:lpstr>Индивидуални предварителни дейности Изработване на камбанки</vt:lpstr>
      <vt:lpstr>Ход на урока</vt:lpstr>
      <vt:lpstr>Ход на урока</vt:lpstr>
      <vt:lpstr>Ход на урока</vt:lpstr>
      <vt:lpstr>Височина на звука  - зависи от  честотата на звука  /абсолютния брой на трептенията/. С увеличаване броя на трептенията се увеличава и височината на тона/Hz Херц/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Физиката и математиката в музиката</dc:title>
  <dc:creator>User</dc:creator>
  <cp:lastModifiedBy>User</cp:lastModifiedBy>
  <cp:revision>218</cp:revision>
  <dcterms:created xsi:type="dcterms:W3CDTF">2021-02-18T10:26:44Z</dcterms:created>
  <dcterms:modified xsi:type="dcterms:W3CDTF">2021-05-18T07:21:10Z</dcterms:modified>
</cp:coreProperties>
</file>