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0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78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55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9A42-E1B5-4D44-8041-8A71C3214C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197481-7754-4BD3-9177-C774159A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C4F494-9964-4109-81FE-A74BFE31C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937" y="1047750"/>
            <a:ext cx="8620125" cy="1943100"/>
          </a:xfrm>
        </p:spPr>
        <p:txBody>
          <a:bodyPr>
            <a:normAutofit fontScale="90000"/>
          </a:bodyPr>
          <a:lstStyle/>
          <a:p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Първи онлайн </a:t>
            </a:r>
            <a:r>
              <a:rPr lang="ru-RU" sz="3500" b="1" dirty="0" err="1">
                <a:latin typeface="Verdana" panose="020B0604030504040204" pitchFamily="34" charset="0"/>
                <a:ea typeface="Verdana" panose="020B0604030504040204" pitchFamily="34" charset="0"/>
              </a:rPr>
              <a:t>международен</a:t>
            </a: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500" b="1" dirty="0" err="1">
                <a:latin typeface="Verdana" panose="020B0604030504040204" pitchFamily="34" charset="0"/>
                <a:ea typeface="Verdana" panose="020B0604030504040204" pitchFamily="34" charset="0"/>
              </a:rPr>
              <a:t>образователен</a:t>
            </a: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 форум – Варна „</a:t>
            </a:r>
            <a:r>
              <a:rPr lang="ru-RU" sz="3500" b="1" dirty="0" err="1">
                <a:latin typeface="Verdana" panose="020B0604030504040204" pitchFamily="34" charset="0"/>
                <a:ea typeface="Verdana" panose="020B0604030504040204" pitchFamily="34" charset="0"/>
              </a:rPr>
              <a:t>Дигитализация</a:t>
            </a: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3500" b="1" dirty="0" err="1">
                <a:latin typeface="Verdana" panose="020B0604030504040204" pitchFamily="34" charset="0"/>
                <a:ea typeface="Verdana" panose="020B0604030504040204" pitchFamily="34" charset="0"/>
              </a:rPr>
              <a:t>иновации</a:t>
            </a: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3500" b="1" dirty="0" err="1"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3500" b="1" dirty="0" err="1">
                <a:latin typeface="Verdana" panose="020B0604030504040204" pitchFamily="34" charset="0"/>
                <a:ea typeface="Verdana" panose="020B0604030504040204" pitchFamily="34" charset="0"/>
              </a:rPr>
              <a:t>науката</a:t>
            </a: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en-US" sz="3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E2D3665-A6F9-498D-A408-DD3521FD8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825" y="3547417"/>
            <a:ext cx="9144000" cy="11699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“</a:t>
            </a:r>
            <a:r>
              <a:rPr lang="bg-BG" sz="2800" dirty="0"/>
              <a:t>Иновативни методики в обучението при деца със затруднения в обучението по математика, математическа тревожност, </a:t>
            </a:r>
            <a:r>
              <a:rPr lang="bg-BG" sz="2800" dirty="0" err="1"/>
              <a:t>дискалкулия</a:t>
            </a:r>
            <a:r>
              <a:rPr lang="bg-BG" sz="2800" dirty="0"/>
              <a:t> </a:t>
            </a:r>
            <a:r>
              <a:rPr lang="ru-RU" sz="2800" dirty="0"/>
              <a:t>”</a:t>
            </a:r>
          </a:p>
          <a:p>
            <a:endParaRPr lang="en-US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4AB8A5DE-772D-4FC9-B66E-73E09F01C852}"/>
              </a:ext>
            </a:extLst>
          </p:cNvPr>
          <p:cNvSpPr txBox="1"/>
          <p:nvPr/>
        </p:nvSpPr>
        <p:spPr>
          <a:xfrm>
            <a:off x="4676775" y="5273972"/>
            <a:ext cx="65913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Дороти </a:t>
            </a:r>
            <a:r>
              <a:rPr lang="ru-RU" sz="2000" dirty="0" err="1"/>
              <a:t>Берова</a:t>
            </a:r>
            <a:r>
              <a:rPr lang="ru-RU" sz="2000" dirty="0"/>
              <a:t>-Димитрова, </a:t>
            </a:r>
          </a:p>
          <a:p>
            <a:pPr algn="r"/>
            <a:r>
              <a:rPr lang="ru-RU" sz="2000" dirty="0"/>
              <a:t>Учебно-творчески </a:t>
            </a:r>
            <a:r>
              <a:rPr lang="ru-RU" sz="2000" dirty="0" err="1"/>
              <a:t>център</a:t>
            </a:r>
            <a:r>
              <a:rPr lang="ru-RU" sz="2000" dirty="0"/>
              <a:t> «</a:t>
            </a:r>
            <a:r>
              <a:rPr lang="ru-RU" sz="2000" dirty="0" err="1"/>
              <a:t>Пламък</a:t>
            </a:r>
            <a:r>
              <a:rPr lang="ru-RU" sz="2000" dirty="0"/>
              <a:t>», </a:t>
            </a:r>
            <a:r>
              <a:rPr lang="ru-RU" sz="2000" dirty="0" err="1"/>
              <a:t>България</a:t>
            </a:r>
            <a:r>
              <a:rPr lang="ru-RU" sz="2000" dirty="0"/>
              <a:t>, град Варна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2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EC88149-ED73-4CB6-BE25-B7B3FE41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94" y="454620"/>
            <a:ext cx="8911687" cy="1057053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Използвани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манипулативни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материали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296116C-96E7-4BF8-88A9-261DA89F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0618" y="1678199"/>
            <a:ext cx="5157787" cy="585787"/>
          </a:xfrm>
        </p:spPr>
        <p:txBody>
          <a:bodyPr>
            <a:normAutofit/>
          </a:bodyPr>
          <a:lstStyle/>
          <a:p>
            <a:pPr algn="ctr"/>
            <a:r>
              <a:rPr lang="bg-BG" sz="1400" b="0" dirty="0">
                <a:latin typeface="+mj-lt"/>
                <a:ea typeface="Verdana" panose="020B0604030504040204" pitchFamily="34" charset="0"/>
              </a:rPr>
              <a:t>Геометрични фигури и тела</a:t>
            </a:r>
            <a:endParaRPr lang="en-US" sz="1400" b="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63E4D16A-7196-4B4A-97B5-4DC1E7FEB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50"/>
            <a:ext cx="4343400" cy="3257550"/>
          </a:xfrm>
        </p:spPr>
      </p:pic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21D0419-A447-4A7B-BB0D-1C446762B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510" y="1680175"/>
            <a:ext cx="5183188" cy="585787"/>
          </a:xfrm>
        </p:spPr>
        <p:txBody>
          <a:bodyPr>
            <a:normAutofit/>
          </a:bodyPr>
          <a:lstStyle/>
          <a:p>
            <a:pPr algn="ctr"/>
            <a:r>
              <a:rPr lang="bg-BG" sz="1400" b="0" dirty="0">
                <a:latin typeface="+mj-lt"/>
                <a:ea typeface="Verdana" panose="020B0604030504040204" pitchFamily="34" charset="0"/>
              </a:rPr>
              <a:t>Дидактически игри</a:t>
            </a:r>
            <a:endParaRPr lang="en-US" sz="1400" b="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0" name="Контейнер за съдържание 9">
            <a:extLst>
              <a:ext uri="{FF2B5EF4-FFF2-40B4-BE49-F238E27FC236}">
                <a16:creationId xmlns:a16="http://schemas.microsoft.com/office/drawing/2014/main" id="{F5BC32CC-1280-4D4B-A78A-1512457B71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605930"/>
            <a:ext cx="4338637" cy="3233640"/>
          </a:xfrm>
        </p:spPr>
      </p:pic>
    </p:spTree>
    <p:extLst>
      <p:ext uri="{BB962C8B-B14F-4D97-AF65-F5344CB8AC3E}">
        <p14:creationId xmlns:p14="http://schemas.microsoft.com/office/powerpoint/2010/main" val="155554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9806F1-4228-4BD6-9EC9-0E7865E1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96376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Заключение: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ED657EA-4ADA-47A6-8E57-D08DBAE5D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414"/>
            <a:ext cx="10515600" cy="4565651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+mj-lt"/>
                <a:ea typeface="Verdana" panose="020B0604030504040204" pitchFamily="34" charset="0"/>
              </a:rPr>
              <a:t>Работата в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екип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родители, учители 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психолози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спомага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за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превъзмогване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стреса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надграждане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съществуващите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знания.</a:t>
            </a:r>
          </a:p>
          <a:p>
            <a:r>
              <a:rPr lang="ru-RU" sz="1400" dirty="0">
                <a:latin typeface="+mj-lt"/>
                <a:ea typeface="Verdana" panose="020B0604030504040204" pitchFamily="34" charset="0"/>
              </a:rPr>
              <a:t>В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резултата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обучението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с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иновативни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материали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,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децата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стават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уверени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,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абстрактните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математически понятия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придобиват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нов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смисъл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постигат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успехи в математически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състезания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.</a:t>
            </a:r>
          </a:p>
          <a:p>
            <a:r>
              <a:rPr lang="ru-RU" sz="1400" dirty="0" err="1">
                <a:latin typeface="+mj-lt"/>
                <a:ea typeface="Verdana" panose="020B0604030504040204" pitchFamily="34" charset="0"/>
              </a:rPr>
              <a:t>Методиката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е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подходяща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и за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деца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три-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четири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години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, без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проблеми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в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развитието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си.</a:t>
            </a:r>
            <a:endParaRPr lang="en-US" sz="1400" dirty="0">
              <a:latin typeface="+mj-lt"/>
              <a:ea typeface="Verdana" panose="020B0604030504040204" pitchFamily="34" charset="0"/>
            </a:endParaRPr>
          </a:p>
          <a:p>
            <a:r>
              <a:rPr lang="ru-RU" sz="1400" dirty="0">
                <a:latin typeface="+mj-lt"/>
                <a:ea typeface="Verdana" panose="020B0604030504040204" pitchFamily="34" charset="0"/>
              </a:rPr>
              <a:t>Мултисензорният подход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дава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възможност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да се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изследват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когнитивните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функции на всяко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дете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решаването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задачи да се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съобрази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с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неговия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начин на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мислене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разсъждение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,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защото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математиката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е много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повече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от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решаване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на сборник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със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задачи.  </a:t>
            </a:r>
          </a:p>
          <a:p>
            <a:r>
              <a:rPr lang="ru-RU" sz="1400" dirty="0">
                <a:latin typeface="+mj-lt"/>
                <a:ea typeface="Verdana" panose="020B0604030504040204" pitchFamily="34" charset="0"/>
              </a:rPr>
              <a:t>Водещ на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обучението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е Дороти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Берова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–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международен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сертифициран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преподавател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по </a:t>
            </a:r>
            <a:r>
              <a:rPr lang="ru-RU" sz="1400" dirty="0" err="1">
                <a:latin typeface="+mj-lt"/>
                <a:ea typeface="Verdana" panose="020B0604030504040204" pitchFamily="34" charset="0"/>
              </a:rPr>
              <a:t>дискалкулия</a:t>
            </a:r>
            <a:r>
              <a:rPr lang="ru-RU" sz="1400" dirty="0">
                <a:latin typeface="+mj-lt"/>
                <a:ea typeface="Verdana" panose="020B0604030504040204" pitchFamily="34" charset="0"/>
              </a:rPr>
              <a:t> .</a:t>
            </a:r>
            <a:endParaRPr lang="en-US" sz="1400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A2099F3-7523-4584-B8AD-348174DD1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51" y="3862387"/>
            <a:ext cx="6096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A4F1416-56A3-49DF-8D2E-AD2AC44F293B}"/>
              </a:ext>
            </a:extLst>
          </p:cNvPr>
          <p:cNvSpPr txBox="1"/>
          <p:nvPr/>
        </p:nvSpPr>
        <p:spPr>
          <a:xfrm>
            <a:off x="2057400" y="900953"/>
            <a:ext cx="8579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Математиката е </a:t>
            </a:r>
            <a:r>
              <a:rPr lang="ru-RU" dirty="0" err="1"/>
              <a:t>генериране</a:t>
            </a:r>
            <a:r>
              <a:rPr lang="ru-RU" dirty="0"/>
              <a:t> на стратегии за </a:t>
            </a:r>
            <a:r>
              <a:rPr lang="ru-RU" dirty="0" err="1"/>
              <a:t>решаване</a:t>
            </a:r>
            <a:r>
              <a:rPr lang="ru-RU" dirty="0"/>
              <a:t> на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прилагаме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подходи, чрез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проверяваме</a:t>
            </a:r>
            <a:r>
              <a:rPr lang="ru-RU" dirty="0"/>
              <a:t> дали </a:t>
            </a:r>
            <a:r>
              <a:rPr lang="ru-RU" dirty="0" err="1"/>
              <a:t>отговорът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смисъл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				</a:t>
            </a:r>
            <a:r>
              <a:rPr lang="bg-BG" dirty="0"/>
              <a:t>Учебно-творчески център „Пламък“,</a:t>
            </a:r>
          </a:p>
          <a:p>
            <a:r>
              <a:rPr lang="bg-BG" dirty="0"/>
              <a:t>			</a:t>
            </a:r>
            <a:r>
              <a:rPr lang="en-US" dirty="0"/>
              <a:t>		</a:t>
            </a:r>
            <a:r>
              <a:rPr lang="bg-BG" dirty="0"/>
              <a:t>Варна, ул. „Мусала“ 6</a:t>
            </a:r>
          </a:p>
          <a:p>
            <a:endParaRPr lang="en-US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36DC205-6503-46DC-94A8-9AB91D90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2757487"/>
            <a:ext cx="47720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3018963-0C1A-45EA-A951-4416F22E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60" y="747443"/>
            <a:ext cx="3932237" cy="962025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Математиката – навсякъде около нас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25A3BFE-4A40-46F3-8C8E-15F19E0E9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408" y="1382527"/>
            <a:ext cx="4724809" cy="3542083"/>
          </a:xfrm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C818B9AD-A705-48D9-8C1B-FCA10C97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1680" y="1926417"/>
            <a:ext cx="3505199" cy="4262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Математиката</a:t>
            </a:r>
            <a:r>
              <a:rPr lang="ru-RU" dirty="0"/>
              <a:t> – </a:t>
            </a:r>
            <a:r>
              <a:rPr lang="ru-RU" dirty="0" err="1"/>
              <a:t>силно</a:t>
            </a:r>
            <a:r>
              <a:rPr lang="ru-RU" dirty="0"/>
              <a:t> </a:t>
            </a:r>
            <a:r>
              <a:rPr lang="ru-RU" dirty="0" err="1"/>
              <a:t>любена</a:t>
            </a:r>
            <a:r>
              <a:rPr lang="ru-RU" dirty="0"/>
              <a:t> и </a:t>
            </a:r>
            <a:r>
              <a:rPr lang="ru-RU" dirty="0" err="1"/>
              <a:t>мразена</a:t>
            </a:r>
            <a:r>
              <a:rPr lang="ru-RU" dirty="0"/>
              <a:t>; </a:t>
            </a:r>
          </a:p>
          <a:p>
            <a:r>
              <a:rPr lang="ru-RU" b="1" dirty="0"/>
              <a:t>Но </a:t>
            </a:r>
            <a:r>
              <a:rPr lang="ru-RU" b="1" dirty="0" err="1"/>
              <a:t>какво</a:t>
            </a:r>
            <a:r>
              <a:rPr lang="ru-RU" b="1" dirty="0"/>
              <a:t> </a:t>
            </a:r>
            <a:r>
              <a:rPr lang="ru-RU" b="1" dirty="0" err="1"/>
              <a:t>прави</a:t>
            </a:r>
            <a:r>
              <a:rPr lang="ru-RU" b="1" dirty="0"/>
              <a:t> </a:t>
            </a:r>
            <a:r>
              <a:rPr lang="ru-RU" b="1" dirty="0" err="1"/>
              <a:t>математиката</a:t>
            </a:r>
            <a:r>
              <a:rPr lang="ru-RU" b="1" dirty="0"/>
              <a:t> толкова трудна?</a:t>
            </a:r>
          </a:p>
          <a:p>
            <a:r>
              <a:rPr lang="ru-RU" dirty="0"/>
              <a:t>Причините </a:t>
            </a:r>
            <a:r>
              <a:rPr lang="ru-RU" dirty="0" err="1"/>
              <a:t>затова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:</a:t>
            </a:r>
          </a:p>
          <a:p>
            <a:r>
              <a:rPr lang="ru-RU" dirty="0"/>
              <a:t>• </a:t>
            </a:r>
            <a:r>
              <a:rPr lang="ru-RU" dirty="0" err="1"/>
              <a:t>неразбран</a:t>
            </a:r>
            <a:r>
              <a:rPr lang="ru-RU" dirty="0"/>
              <a:t> </a:t>
            </a:r>
            <a:r>
              <a:rPr lang="ru-RU" dirty="0" err="1"/>
              <a:t>учебен</a:t>
            </a:r>
            <a:r>
              <a:rPr lang="ru-RU" dirty="0"/>
              <a:t> материал,</a:t>
            </a:r>
          </a:p>
          <a:p>
            <a:r>
              <a:rPr lang="ru-RU" dirty="0"/>
              <a:t>• </a:t>
            </a:r>
            <a:r>
              <a:rPr lang="ru-RU" dirty="0" err="1"/>
              <a:t>математическа</a:t>
            </a:r>
            <a:r>
              <a:rPr lang="ru-RU" dirty="0"/>
              <a:t> </a:t>
            </a:r>
            <a:r>
              <a:rPr lang="ru-RU" dirty="0" err="1"/>
              <a:t>тревожност</a:t>
            </a:r>
            <a:r>
              <a:rPr lang="ru-RU" dirty="0"/>
              <a:t>,</a:t>
            </a:r>
          </a:p>
          <a:p>
            <a:r>
              <a:rPr lang="ru-RU" dirty="0"/>
              <a:t>• </a:t>
            </a:r>
            <a:r>
              <a:rPr lang="ru-RU" dirty="0" err="1"/>
              <a:t>дискалкулия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8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6CEDE42B-D12A-43B0-9038-54DF8B2BC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23013" y="1696244"/>
            <a:ext cx="5181600" cy="2914650"/>
          </a:xfr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11306F6-5F43-4657-8B9C-9A841DE1B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6876" y="862643"/>
            <a:ext cx="4796138" cy="4994694"/>
          </a:xfrm>
        </p:spPr>
        <p:txBody>
          <a:bodyPr>
            <a:normAutofit/>
          </a:bodyPr>
          <a:lstStyle/>
          <a:p>
            <a:r>
              <a:rPr lang="ru-RU" b="1" dirty="0" err="1"/>
              <a:t>Математическа</a:t>
            </a:r>
            <a:r>
              <a:rPr lang="ru-RU" b="1" dirty="0"/>
              <a:t> </a:t>
            </a:r>
            <a:r>
              <a:rPr lang="ru-RU" b="1" dirty="0" err="1"/>
              <a:t>тревожност</a:t>
            </a:r>
            <a:r>
              <a:rPr lang="ru-RU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Създава</a:t>
            </a:r>
            <a:r>
              <a:rPr lang="ru-RU" dirty="0"/>
              <a:t> </a:t>
            </a:r>
            <a:r>
              <a:rPr lang="ru-RU" dirty="0" err="1"/>
              <a:t>психологическа</a:t>
            </a:r>
            <a:r>
              <a:rPr lang="ru-RU" dirty="0"/>
              <a:t> </a:t>
            </a:r>
            <a:r>
              <a:rPr lang="ru-RU" dirty="0" err="1"/>
              <a:t>бариера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Води до </a:t>
            </a:r>
            <a:r>
              <a:rPr lang="ru-RU" dirty="0" err="1"/>
              <a:t>невъзможност</a:t>
            </a:r>
            <a:r>
              <a:rPr lang="ru-RU" dirty="0"/>
              <a:t> за </a:t>
            </a:r>
            <a:r>
              <a:rPr lang="ru-RU" dirty="0" err="1"/>
              <a:t>решаване</a:t>
            </a:r>
            <a:r>
              <a:rPr lang="ru-RU" dirty="0"/>
              <a:t> на математически задачи;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Проявява</a:t>
            </a:r>
            <a:r>
              <a:rPr lang="ru-RU" dirty="0"/>
              <a:t> се в </a:t>
            </a:r>
            <a:r>
              <a:rPr lang="ru-RU" dirty="0" err="1"/>
              <a:t>усещане</a:t>
            </a:r>
            <a:r>
              <a:rPr lang="ru-RU" dirty="0"/>
              <a:t> за страх, дискомфорт, </a:t>
            </a:r>
            <a:r>
              <a:rPr lang="ru-RU" dirty="0" err="1"/>
              <a:t>безпокойство</a:t>
            </a:r>
            <a:r>
              <a:rPr lang="ru-RU" dirty="0"/>
              <a:t> и </a:t>
            </a:r>
            <a:r>
              <a:rPr lang="ru-RU" dirty="0" err="1"/>
              <a:t>неспособност</a:t>
            </a:r>
            <a:r>
              <a:rPr lang="ru-RU" dirty="0"/>
              <a:t> да се </a:t>
            </a:r>
            <a:r>
              <a:rPr lang="ru-RU" dirty="0" err="1"/>
              <a:t>мисли</a:t>
            </a:r>
            <a:r>
              <a:rPr lang="ru-RU" dirty="0"/>
              <a:t>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изпълняване</a:t>
            </a:r>
            <a:r>
              <a:rPr lang="ru-RU" dirty="0"/>
              <a:t> и на </a:t>
            </a:r>
            <a:r>
              <a:rPr lang="ru-RU" dirty="0" err="1"/>
              <a:t>най-елементарните</a:t>
            </a:r>
            <a:r>
              <a:rPr lang="ru-RU" dirty="0"/>
              <a:t> математически задания  в </a:t>
            </a:r>
            <a:r>
              <a:rPr lang="ru-RU" dirty="0" err="1"/>
              <a:t>реалния</a:t>
            </a:r>
            <a:r>
              <a:rPr lang="ru-RU" dirty="0"/>
              <a:t> живот;</a:t>
            </a:r>
          </a:p>
          <a:p>
            <a:r>
              <a:rPr lang="ru-RU" b="1" dirty="0"/>
              <a:t>Как </a:t>
            </a:r>
            <a:r>
              <a:rPr lang="ru-RU" b="1" dirty="0" err="1"/>
              <a:t>може</a:t>
            </a:r>
            <a:r>
              <a:rPr lang="ru-RU" b="1" dirty="0"/>
              <a:t> да се </a:t>
            </a:r>
            <a:r>
              <a:rPr lang="ru-RU" b="1" dirty="0" err="1"/>
              <a:t>преодолее</a:t>
            </a:r>
            <a:r>
              <a:rPr lang="ru-RU" b="1" dirty="0"/>
              <a:t> «</a:t>
            </a:r>
            <a:r>
              <a:rPr lang="ru-RU" b="1" dirty="0" err="1"/>
              <a:t>математическа</a:t>
            </a:r>
            <a:r>
              <a:rPr lang="ru-RU" b="1" dirty="0"/>
              <a:t> </a:t>
            </a:r>
            <a:r>
              <a:rPr lang="ru-RU" b="1" dirty="0" err="1"/>
              <a:t>тревожност</a:t>
            </a:r>
            <a:r>
              <a:rPr lang="ru-RU" b="1" dirty="0"/>
              <a:t>»?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Чрез </a:t>
            </a:r>
            <a:r>
              <a:rPr lang="ru-RU" dirty="0" err="1"/>
              <a:t>създаване</a:t>
            </a:r>
            <a:r>
              <a:rPr lang="ru-RU" dirty="0"/>
              <a:t> на </a:t>
            </a:r>
            <a:r>
              <a:rPr lang="ru-RU" dirty="0" err="1"/>
              <a:t>положителна</a:t>
            </a:r>
            <a:r>
              <a:rPr lang="ru-RU" dirty="0"/>
              <a:t> атмосфера.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Работата</a:t>
            </a:r>
            <a:r>
              <a:rPr lang="ru-RU" dirty="0"/>
              <a:t> в </a:t>
            </a:r>
            <a:r>
              <a:rPr lang="ru-RU" dirty="0" err="1"/>
              <a:t>екип</a:t>
            </a:r>
            <a:r>
              <a:rPr lang="ru-RU" dirty="0"/>
              <a:t> на родители, учители и </a:t>
            </a:r>
            <a:r>
              <a:rPr lang="ru-RU" dirty="0" err="1"/>
              <a:t>психолози</a:t>
            </a:r>
            <a:r>
              <a:rPr lang="ru-RU" dirty="0"/>
              <a:t>.</a:t>
            </a:r>
          </a:p>
          <a:p>
            <a:r>
              <a:rPr lang="ru-RU" b="1" dirty="0" err="1"/>
              <a:t>Резултат</a:t>
            </a:r>
            <a:r>
              <a:rPr lang="ru-RU" b="1" dirty="0"/>
              <a:t> от </a:t>
            </a:r>
            <a:r>
              <a:rPr lang="ru-RU" b="1" dirty="0" err="1"/>
              <a:t>усилията</a:t>
            </a:r>
            <a:r>
              <a:rPr lang="ru-RU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превъзмогване</a:t>
            </a:r>
            <a:r>
              <a:rPr lang="ru-RU" dirty="0"/>
              <a:t> на </a:t>
            </a:r>
            <a:r>
              <a:rPr lang="ru-RU" dirty="0" err="1"/>
              <a:t>стреса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надграждане</a:t>
            </a:r>
            <a:r>
              <a:rPr lang="ru-RU" dirty="0"/>
              <a:t> на </a:t>
            </a:r>
            <a:r>
              <a:rPr lang="ru-RU" dirty="0" err="1"/>
              <a:t>съществуващите</a:t>
            </a:r>
            <a:r>
              <a:rPr lang="ru-RU" dirty="0"/>
              <a:t> знания.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FDB7644-F559-40BC-B034-8026919F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6" y="1000881"/>
            <a:ext cx="3932237" cy="752475"/>
          </a:xfrm>
        </p:spPr>
        <p:txBody>
          <a:bodyPr>
            <a:normAutofit/>
          </a:bodyPr>
          <a:lstStyle/>
          <a:p>
            <a:r>
              <a:rPr lang="bg-BG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Дискалкулия</a:t>
            </a:r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(гр., лат.  </a:t>
            </a:r>
            <a:r>
              <a:rPr lang="en-US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Dyscalculia</a:t>
            </a:r>
            <a:r>
              <a:rPr lang="bg-BG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8C8462EC-45C3-4A57-A64D-DD0E14385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377119"/>
            <a:ext cx="5181600" cy="3552900"/>
          </a:xfr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A8FD2FA-FB6B-46CA-B4DD-D8BE5EA6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1189" y="2029934"/>
            <a:ext cx="3505199" cy="4262436"/>
          </a:xfrm>
        </p:spPr>
        <p:txBody>
          <a:bodyPr/>
          <a:lstStyle/>
          <a:p>
            <a:r>
              <a:rPr lang="ru-RU" dirty="0"/>
              <a:t>(От </a:t>
            </a:r>
            <a:r>
              <a:rPr lang="ru-RU" dirty="0" err="1"/>
              <a:t>гръцки</a:t>
            </a:r>
            <a:r>
              <a:rPr lang="ru-RU" dirty="0"/>
              <a:t> </a:t>
            </a:r>
            <a:r>
              <a:rPr lang="ru-RU" dirty="0" err="1"/>
              <a:t>dys</a:t>
            </a:r>
            <a:r>
              <a:rPr lang="ru-RU" dirty="0"/>
              <a:t> – </a:t>
            </a:r>
            <a:r>
              <a:rPr lang="ru-RU" dirty="0" err="1"/>
              <a:t>лош</a:t>
            </a:r>
            <a:r>
              <a:rPr lang="ru-RU" dirty="0"/>
              <a:t>, </a:t>
            </a:r>
            <a:r>
              <a:rPr lang="ru-RU" dirty="0" err="1"/>
              <a:t>calculia</a:t>
            </a:r>
            <a:r>
              <a:rPr lang="ru-RU" dirty="0"/>
              <a:t> на </a:t>
            </a:r>
            <a:r>
              <a:rPr lang="ru-RU" dirty="0" err="1"/>
              <a:t>латински</a:t>
            </a:r>
            <a:r>
              <a:rPr lang="ru-RU" dirty="0"/>
              <a:t> </a:t>
            </a:r>
            <a:r>
              <a:rPr lang="ru-RU" dirty="0" err="1"/>
              <a:t>означава</a:t>
            </a:r>
            <a:r>
              <a:rPr lang="ru-RU" dirty="0"/>
              <a:t> </a:t>
            </a:r>
            <a:r>
              <a:rPr lang="ru-RU" dirty="0" err="1"/>
              <a:t>извършване</a:t>
            </a:r>
            <a:r>
              <a:rPr lang="ru-RU" dirty="0"/>
              <a:t> на </a:t>
            </a:r>
            <a:r>
              <a:rPr lang="ru-RU" dirty="0" err="1"/>
              <a:t>изчисления</a:t>
            </a:r>
            <a:r>
              <a:rPr lang="ru-RU" dirty="0"/>
              <a:t>) </a:t>
            </a:r>
          </a:p>
          <a:p>
            <a:r>
              <a:rPr lang="ru-RU" dirty="0" err="1"/>
              <a:t>Децата</a:t>
            </a:r>
            <a:r>
              <a:rPr lang="ru-RU" dirty="0"/>
              <a:t>, </a:t>
            </a:r>
            <a:r>
              <a:rPr lang="ru-RU" dirty="0" err="1"/>
              <a:t>страдащи</a:t>
            </a:r>
            <a:r>
              <a:rPr lang="ru-RU" dirty="0"/>
              <a:t> от </a:t>
            </a:r>
            <a:r>
              <a:rPr lang="ru-RU" dirty="0" err="1"/>
              <a:t>дискалкулия</a:t>
            </a:r>
            <a:r>
              <a:rPr lang="ru-RU" dirty="0"/>
              <a:t> - </a:t>
            </a:r>
            <a:r>
              <a:rPr lang="ru-RU" dirty="0" err="1"/>
              <a:t>неспособност</a:t>
            </a:r>
            <a:r>
              <a:rPr lang="ru-RU" dirty="0"/>
              <a:t> да </a:t>
            </a:r>
            <a:r>
              <a:rPr lang="ru-RU" dirty="0" err="1"/>
              <a:t>решават</a:t>
            </a:r>
            <a:r>
              <a:rPr lang="ru-RU" dirty="0"/>
              <a:t> </a:t>
            </a:r>
            <a:r>
              <a:rPr lang="ru-RU" dirty="0" err="1"/>
              <a:t>елементарни</a:t>
            </a:r>
            <a:r>
              <a:rPr lang="ru-RU" dirty="0"/>
              <a:t> математически задачи; </a:t>
            </a:r>
          </a:p>
          <a:p>
            <a:r>
              <a:rPr lang="ru-RU" dirty="0" err="1"/>
              <a:t>Близо</a:t>
            </a:r>
            <a:r>
              <a:rPr lang="ru-RU" dirty="0"/>
              <a:t> 6% от </a:t>
            </a:r>
            <a:r>
              <a:rPr lang="ru-RU" dirty="0" err="1"/>
              <a:t>учениците</a:t>
            </a:r>
            <a:r>
              <a:rPr lang="ru-RU" dirty="0"/>
              <a:t> </a:t>
            </a:r>
            <a:r>
              <a:rPr lang="ru-RU" dirty="0" err="1"/>
              <a:t>страдат</a:t>
            </a:r>
            <a:r>
              <a:rPr lang="ru-RU" dirty="0"/>
              <a:t> от </a:t>
            </a:r>
            <a:r>
              <a:rPr lang="ru-RU" dirty="0" err="1"/>
              <a:t>дискалкулия</a:t>
            </a:r>
            <a:r>
              <a:rPr lang="ru-RU" dirty="0"/>
              <a:t> и </a:t>
            </a:r>
            <a:r>
              <a:rPr lang="ru-RU" dirty="0" err="1"/>
              <a:t>броят</a:t>
            </a:r>
            <a:r>
              <a:rPr lang="ru-RU" dirty="0"/>
              <a:t> им </a:t>
            </a:r>
            <a:r>
              <a:rPr lang="ru-RU" dirty="0" err="1"/>
              <a:t>расте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7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08B51EA-6D82-4D93-A846-E367DF82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62038"/>
          </a:xfrm>
        </p:spPr>
        <p:txBody>
          <a:bodyPr/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Основни маркери за </a:t>
            </a:r>
            <a:r>
              <a:rPr lang="bg-BG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дискалкулия</a:t>
            </a:r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bg-BG" b="1" dirty="0"/>
            </a:br>
            <a:endParaRPr lang="en-US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9F02BBA-8D72-4B8F-B0EF-76A4B03BD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Започват да </a:t>
            </a:r>
            <a:r>
              <a:rPr lang="ru-RU" dirty="0" err="1"/>
              <a:t>броят</a:t>
            </a:r>
            <a:r>
              <a:rPr lang="ru-RU" dirty="0"/>
              <a:t> в </a:t>
            </a:r>
            <a:r>
              <a:rPr lang="ru-RU" dirty="0" err="1"/>
              <a:t>по-късна</a:t>
            </a:r>
            <a:r>
              <a:rPr lang="ru-RU" dirty="0"/>
              <a:t> </a:t>
            </a:r>
            <a:r>
              <a:rPr lang="ru-RU" dirty="0" err="1"/>
              <a:t>възраст</a:t>
            </a:r>
            <a:r>
              <a:rPr lang="ru-RU" dirty="0"/>
              <a:t>.</a:t>
            </a:r>
          </a:p>
          <a:p>
            <a:r>
              <a:rPr lang="ru-RU" dirty="0" err="1"/>
              <a:t>Проявяват</a:t>
            </a:r>
            <a:r>
              <a:rPr lang="ru-RU" dirty="0"/>
              <a:t> трудности при </a:t>
            </a:r>
            <a:r>
              <a:rPr lang="ru-RU" dirty="0" err="1"/>
              <a:t>съставянето</a:t>
            </a:r>
            <a:r>
              <a:rPr lang="ru-RU" dirty="0"/>
              <a:t> и </a:t>
            </a:r>
            <a:r>
              <a:rPr lang="ru-RU" dirty="0" err="1"/>
              <a:t>разлагането</a:t>
            </a:r>
            <a:r>
              <a:rPr lang="ru-RU" dirty="0"/>
              <a:t> на </a:t>
            </a:r>
            <a:r>
              <a:rPr lang="ru-RU" dirty="0" err="1"/>
              <a:t>числата</a:t>
            </a:r>
            <a:r>
              <a:rPr lang="ru-RU" dirty="0"/>
              <a:t>.</a:t>
            </a:r>
          </a:p>
          <a:p>
            <a:r>
              <a:rPr lang="ru-RU" dirty="0"/>
              <a:t>Трудно </a:t>
            </a:r>
            <a:r>
              <a:rPr lang="ru-RU" dirty="0" err="1"/>
              <a:t>възприемат</a:t>
            </a:r>
            <a:r>
              <a:rPr lang="ru-RU" dirty="0"/>
              <a:t> </a:t>
            </a:r>
            <a:r>
              <a:rPr lang="ru-RU" dirty="0" err="1"/>
              <a:t>числови</a:t>
            </a:r>
            <a:r>
              <a:rPr lang="ru-RU" dirty="0"/>
              <a:t> модели.</a:t>
            </a:r>
          </a:p>
          <a:p>
            <a:r>
              <a:rPr lang="ru-RU" dirty="0" err="1"/>
              <a:t>Броят</a:t>
            </a:r>
            <a:r>
              <a:rPr lang="ru-RU" dirty="0"/>
              <a:t> на </a:t>
            </a:r>
            <a:r>
              <a:rPr lang="ru-RU" dirty="0" err="1"/>
              <a:t>пръсти</a:t>
            </a:r>
            <a:r>
              <a:rPr lang="ru-RU" dirty="0"/>
              <a:t>.</a:t>
            </a:r>
          </a:p>
          <a:p>
            <a:r>
              <a:rPr lang="ru-RU" dirty="0" err="1"/>
              <a:t>Елементарните</a:t>
            </a:r>
            <a:r>
              <a:rPr lang="ru-RU" dirty="0"/>
              <a:t> математически операции,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събиране</a:t>
            </a:r>
            <a:r>
              <a:rPr lang="ru-RU" dirty="0"/>
              <a:t> и умножение </a:t>
            </a:r>
            <a:r>
              <a:rPr lang="ru-RU" dirty="0" err="1"/>
              <a:t>предизвикват</a:t>
            </a:r>
            <a:r>
              <a:rPr lang="ru-RU" dirty="0"/>
              <a:t> </a:t>
            </a:r>
            <a:r>
              <a:rPr lang="ru-RU" dirty="0" err="1"/>
              <a:t>непреодолими</a:t>
            </a:r>
            <a:r>
              <a:rPr lang="ru-RU" dirty="0"/>
              <a:t> трудности.</a:t>
            </a:r>
          </a:p>
          <a:p>
            <a:r>
              <a:rPr lang="ru-RU" dirty="0" err="1"/>
              <a:t>Невъзможност</a:t>
            </a:r>
            <a:r>
              <a:rPr lang="ru-RU" dirty="0"/>
              <a:t> за </a:t>
            </a:r>
            <a:r>
              <a:rPr lang="ru-RU" dirty="0" err="1"/>
              <a:t>визуализиране</a:t>
            </a:r>
            <a:r>
              <a:rPr lang="ru-RU" dirty="0"/>
              <a:t> и </a:t>
            </a:r>
            <a:r>
              <a:rPr lang="ru-RU" dirty="0" err="1"/>
              <a:t>представяне</a:t>
            </a:r>
            <a:r>
              <a:rPr lang="ru-RU" dirty="0"/>
              <a:t> на </a:t>
            </a:r>
            <a:r>
              <a:rPr lang="ru-RU" dirty="0" err="1"/>
              <a:t>малко</a:t>
            </a:r>
            <a:r>
              <a:rPr lang="ru-RU" dirty="0"/>
              <a:t> и </a:t>
            </a:r>
            <a:r>
              <a:rPr lang="ru-RU" dirty="0" err="1"/>
              <a:t>голямо</a:t>
            </a:r>
            <a:r>
              <a:rPr lang="ru-RU" dirty="0"/>
              <a:t> количество.</a:t>
            </a:r>
          </a:p>
          <a:p>
            <a:r>
              <a:rPr lang="ru-RU" dirty="0"/>
              <a:t>Не добре развита </a:t>
            </a:r>
            <a:r>
              <a:rPr lang="ru-RU" dirty="0" err="1"/>
              <a:t>дълготрайна</a:t>
            </a:r>
            <a:r>
              <a:rPr lang="ru-RU" dirty="0"/>
              <a:t> </a:t>
            </a:r>
            <a:r>
              <a:rPr lang="ru-RU" dirty="0" err="1"/>
              <a:t>памет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води до </a:t>
            </a:r>
            <a:r>
              <a:rPr lang="ru-RU" dirty="0" err="1"/>
              <a:t>бързо</a:t>
            </a:r>
            <a:r>
              <a:rPr lang="ru-RU" dirty="0"/>
              <a:t> </a:t>
            </a:r>
            <a:r>
              <a:rPr lang="ru-RU" dirty="0" err="1"/>
              <a:t>забравяне</a:t>
            </a:r>
            <a:r>
              <a:rPr lang="ru-RU" dirty="0"/>
              <a:t> на </a:t>
            </a:r>
            <a:r>
              <a:rPr lang="ru-RU" dirty="0" err="1"/>
              <a:t>математическите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Не </a:t>
            </a:r>
            <a:r>
              <a:rPr lang="ru-RU" dirty="0" err="1"/>
              <a:t>могат</a:t>
            </a:r>
            <a:r>
              <a:rPr lang="ru-RU" dirty="0"/>
              <a:t> да запомнят </a:t>
            </a:r>
            <a:r>
              <a:rPr lang="ru-RU" dirty="0" err="1"/>
              <a:t>числата</a:t>
            </a:r>
            <a:r>
              <a:rPr lang="ru-RU" dirty="0"/>
              <a:t> и </a:t>
            </a:r>
            <a:r>
              <a:rPr lang="ru-RU" dirty="0" err="1"/>
              <a:t>тяхната</a:t>
            </a:r>
            <a:r>
              <a:rPr lang="ru-RU" dirty="0"/>
              <a:t> </a:t>
            </a:r>
            <a:r>
              <a:rPr lang="ru-RU" dirty="0" err="1"/>
              <a:t>последователност</a:t>
            </a:r>
            <a:r>
              <a:rPr lang="ru-RU" dirty="0"/>
              <a:t>.</a:t>
            </a:r>
          </a:p>
          <a:p>
            <a:r>
              <a:rPr lang="ru-RU" dirty="0" err="1"/>
              <a:t>Ментална</a:t>
            </a:r>
            <a:r>
              <a:rPr lang="ru-RU" dirty="0"/>
              <a:t> </a:t>
            </a:r>
            <a:r>
              <a:rPr lang="ru-RU" dirty="0" err="1"/>
              <a:t>невъзможност</a:t>
            </a:r>
            <a:r>
              <a:rPr lang="ru-RU" dirty="0"/>
              <a:t> да </a:t>
            </a:r>
            <a:r>
              <a:rPr lang="ru-RU" dirty="0" err="1"/>
              <a:t>свързват</a:t>
            </a:r>
            <a:r>
              <a:rPr lang="ru-RU" dirty="0"/>
              <a:t> </a:t>
            </a:r>
            <a:r>
              <a:rPr lang="ru-RU" dirty="0" err="1"/>
              <a:t>числата</a:t>
            </a:r>
            <a:r>
              <a:rPr lang="ru-RU" dirty="0"/>
              <a:t> с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количествено</a:t>
            </a:r>
            <a:r>
              <a:rPr lang="ru-RU" dirty="0"/>
              <a:t>  </a:t>
            </a:r>
            <a:r>
              <a:rPr lang="ru-RU" dirty="0" err="1"/>
              <a:t>представяне</a:t>
            </a:r>
            <a:r>
              <a:rPr lang="ru-RU" dirty="0"/>
              <a:t> или размер.</a:t>
            </a:r>
          </a:p>
          <a:p>
            <a:r>
              <a:rPr lang="ru-RU" dirty="0" err="1"/>
              <a:t>Невъзможност</a:t>
            </a:r>
            <a:r>
              <a:rPr lang="ru-RU" dirty="0"/>
              <a:t> за </a:t>
            </a:r>
            <a:r>
              <a:rPr lang="ru-RU" dirty="0" err="1"/>
              <a:t>научаване</a:t>
            </a:r>
            <a:r>
              <a:rPr lang="ru-RU" dirty="0"/>
              <a:t> на </a:t>
            </a:r>
            <a:r>
              <a:rPr lang="ru-RU" dirty="0" err="1"/>
              <a:t>часовника</a:t>
            </a:r>
            <a:r>
              <a:rPr lang="ru-RU" dirty="0"/>
              <a:t> и </a:t>
            </a:r>
            <a:r>
              <a:rPr lang="ru-RU" dirty="0" err="1"/>
              <a:t>таблицата</a:t>
            </a:r>
            <a:r>
              <a:rPr lang="ru-RU" dirty="0"/>
              <a:t> за умножение.</a:t>
            </a:r>
          </a:p>
          <a:p>
            <a:r>
              <a:rPr lang="ru-RU" dirty="0" err="1"/>
              <a:t>Изпитват</a:t>
            </a:r>
            <a:r>
              <a:rPr lang="ru-RU" dirty="0"/>
              <a:t> затруднения в </a:t>
            </a:r>
            <a:r>
              <a:rPr lang="ru-RU" dirty="0" err="1"/>
              <a:t>запомняне</a:t>
            </a:r>
            <a:r>
              <a:rPr lang="ru-RU" dirty="0"/>
              <a:t> на </a:t>
            </a:r>
            <a:r>
              <a:rPr lang="ru-RU" dirty="0" err="1"/>
              <a:t>дати</a:t>
            </a:r>
            <a:r>
              <a:rPr lang="ru-RU" dirty="0"/>
              <a:t>, </a:t>
            </a:r>
            <a:r>
              <a:rPr lang="ru-RU" dirty="0" err="1"/>
              <a:t>срокове</a:t>
            </a:r>
            <a:r>
              <a:rPr lang="ru-RU" dirty="0"/>
              <a:t>, </a:t>
            </a:r>
            <a:r>
              <a:rPr lang="ru-RU" dirty="0" err="1"/>
              <a:t>събития</a:t>
            </a:r>
            <a:r>
              <a:rPr lang="ru-RU" dirty="0"/>
              <a:t>, </a:t>
            </a:r>
            <a:r>
              <a:rPr lang="ru-RU" dirty="0" err="1"/>
              <a:t>интерпретиране</a:t>
            </a:r>
            <a:r>
              <a:rPr lang="ru-RU" dirty="0"/>
              <a:t> на </a:t>
            </a:r>
            <a:r>
              <a:rPr lang="ru-RU" dirty="0" err="1"/>
              <a:t>числова</a:t>
            </a:r>
            <a:r>
              <a:rPr lang="ru-RU" dirty="0"/>
              <a:t> информация.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4FDFF0B-992E-48DC-88D6-CB8CF5E9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54" y="517135"/>
            <a:ext cx="3932237" cy="885825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Учебно-творчески център „Пламък“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050C8537-7DAE-432E-83B3-BF71B3348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3" y="1669660"/>
            <a:ext cx="5181600" cy="3886200"/>
          </a:xfr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82D527BE-6D1F-4CE2-A274-C7559EF1F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За нас: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bg-BG" dirty="0" err="1">
                <a:solidFill>
                  <a:schemeClr val="tx1"/>
                </a:solidFill>
              </a:rPr>
              <a:t>чебно</a:t>
            </a:r>
            <a:r>
              <a:rPr lang="bg-BG" dirty="0">
                <a:solidFill>
                  <a:schemeClr val="tx1"/>
                </a:solidFill>
              </a:rPr>
              <a:t>-творчески център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Пламък</a:t>
            </a:r>
            <a:r>
              <a:rPr lang="ru-RU" dirty="0">
                <a:solidFill>
                  <a:schemeClr val="tx1"/>
                </a:solidFill>
              </a:rPr>
              <a:t>» – </a:t>
            </a:r>
            <a:r>
              <a:rPr lang="ru-RU" dirty="0" err="1">
                <a:solidFill>
                  <a:schemeClr val="tx1"/>
                </a:solidFill>
              </a:rPr>
              <a:t>създаден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през</a:t>
            </a:r>
            <a:r>
              <a:rPr lang="ru-RU" dirty="0">
                <a:solidFill>
                  <a:schemeClr val="tx1"/>
                </a:solidFill>
              </a:rPr>
              <a:t> 2012 година;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Акцент на </a:t>
            </a:r>
            <a:r>
              <a:rPr lang="ru-RU" dirty="0" err="1">
                <a:solidFill>
                  <a:schemeClr val="tx1"/>
                </a:solidFill>
              </a:rPr>
              <a:t>работата</a:t>
            </a:r>
            <a:r>
              <a:rPr lang="ru-RU" dirty="0">
                <a:solidFill>
                  <a:schemeClr val="tx1"/>
                </a:solidFill>
              </a:rPr>
              <a:t> от 2012 година  – </a:t>
            </a:r>
            <a:r>
              <a:rPr lang="ru-RU" dirty="0" err="1">
                <a:solidFill>
                  <a:schemeClr val="tx1"/>
                </a:solidFill>
              </a:rPr>
              <a:t>деца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които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изпитват</a:t>
            </a:r>
            <a:r>
              <a:rPr lang="ru-RU" dirty="0">
                <a:solidFill>
                  <a:schemeClr val="tx1"/>
                </a:solidFill>
              </a:rPr>
              <a:t> затруднения в </a:t>
            </a:r>
            <a:r>
              <a:rPr lang="ru-RU" dirty="0" err="1">
                <a:solidFill>
                  <a:schemeClr val="tx1"/>
                </a:solidFill>
              </a:rPr>
              <a:t>областта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математиката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Методи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преподаване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Сензорна</a:t>
            </a:r>
            <a:r>
              <a:rPr lang="ru-RU" dirty="0">
                <a:solidFill>
                  <a:schemeClr val="tx1"/>
                </a:solidFill>
              </a:rPr>
              <a:t> математика на </a:t>
            </a:r>
            <a:r>
              <a:rPr lang="ru-RU" dirty="0" err="1">
                <a:solidFill>
                  <a:schemeClr val="tx1"/>
                </a:solidFill>
              </a:rPr>
              <a:t>Oxford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University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Сингапурска</a:t>
            </a:r>
            <a:r>
              <a:rPr lang="ru-RU" dirty="0">
                <a:solidFill>
                  <a:schemeClr val="tx1"/>
                </a:solidFill>
              </a:rPr>
              <a:t> математика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A0486F-2EE4-4BE4-8136-6674D597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11" y="668247"/>
            <a:ext cx="3932237" cy="666750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Мултисензорен подход 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8A9C352B-83C4-4340-AB1E-5F9E82BF2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117362"/>
            <a:ext cx="5181600" cy="4072413"/>
          </a:xfr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C6C8B17-4789-4C7B-A71F-4357E897C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Ефекти</a:t>
            </a:r>
            <a:r>
              <a:rPr lang="ru-RU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Децата</a:t>
            </a:r>
            <a:r>
              <a:rPr lang="ru-RU" dirty="0"/>
              <a:t> </a:t>
            </a:r>
            <a:r>
              <a:rPr lang="ru-RU" dirty="0" err="1"/>
              <a:t>напредват</a:t>
            </a:r>
            <a:r>
              <a:rPr lang="ru-RU" dirty="0"/>
              <a:t> </a:t>
            </a:r>
            <a:r>
              <a:rPr lang="ru-RU" dirty="0" err="1"/>
              <a:t>бързо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Придобиват</a:t>
            </a:r>
            <a:r>
              <a:rPr lang="ru-RU" dirty="0"/>
              <a:t> интерес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математиката</a:t>
            </a:r>
            <a:r>
              <a:rPr lang="ru-RU" dirty="0"/>
              <a:t>. </a:t>
            </a:r>
          </a:p>
          <a:p>
            <a:r>
              <a:rPr lang="ru-RU" b="1" dirty="0" err="1"/>
              <a:t>Обучението</a:t>
            </a:r>
            <a:r>
              <a:rPr lang="ru-RU" b="1" dirty="0"/>
              <a:t> се </a:t>
            </a:r>
            <a:r>
              <a:rPr lang="ru-RU" b="1" dirty="0" err="1"/>
              <a:t>основава</a:t>
            </a:r>
            <a:r>
              <a:rPr lang="ru-RU" b="1" dirty="0"/>
              <a:t>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умението</a:t>
            </a:r>
            <a:r>
              <a:rPr lang="ru-RU" dirty="0"/>
              <a:t> на ученика да </a:t>
            </a:r>
            <a:r>
              <a:rPr lang="ru-RU" dirty="0" err="1"/>
              <a:t>разсъждава</a:t>
            </a:r>
            <a:r>
              <a:rPr lang="ru-RU" dirty="0"/>
              <a:t> свободно;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 </a:t>
            </a:r>
            <a:r>
              <a:rPr lang="ru-RU" dirty="0" err="1"/>
              <a:t>аргументира</a:t>
            </a:r>
            <a:r>
              <a:rPr lang="ru-RU" dirty="0"/>
              <a:t> и да </a:t>
            </a:r>
            <a:r>
              <a:rPr lang="ru-RU" dirty="0" err="1"/>
              <a:t>обобщава</a:t>
            </a:r>
            <a:r>
              <a:rPr lang="ru-RU" dirty="0"/>
              <a:t> </a:t>
            </a:r>
            <a:r>
              <a:rPr lang="ru-RU" dirty="0" err="1"/>
              <a:t>знанията</a:t>
            </a:r>
            <a:r>
              <a:rPr lang="ru-RU" dirty="0"/>
              <a:t> си. </a:t>
            </a:r>
          </a:p>
          <a:p>
            <a:r>
              <a:rPr lang="ru-RU" b="1" dirty="0" err="1"/>
              <a:t>Ефикасност</a:t>
            </a:r>
            <a:r>
              <a:rPr lang="ru-RU" b="1" dirty="0"/>
              <a:t> на </a:t>
            </a:r>
            <a:r>
              <a:rPr lang="ru-RU" b="1" dirty="0" err="1"/>
              <a:t>нагледните</a:t>
            </a:r>
            <a:r>
              <a:rPr lang="ru-RU" b="1" dirty="0"/>
              <a:t> </a:t>
            </a:r>
            <a:r>
              <a:rPr lang="ru-RU" b="1" dirty="0" err="1"/>
              <a:t>материали</a:t>
            </a:r>
            <a:r>
              <a:rPr lang="ru-RU" b="1" dirty="0"/>
              <a:t> (работни </a:t>
            </a:r>
            <a:r>
              <a:rPr lang="ru-RU" b="1" dirty="0" err="1"/>
              <a:t>листи</a:t>
            </a:r>
            <a:r>
              <a:rPr lang="ru-RU" b="1" dirty="0"/>
              <a:t>, математически </a:t>
            </a:r>
            <a:r>
              <a:rPr lang="ru-RU" b="1" dirty="0" err="1"/>
              <a:t>играчки</a:t>
            </a:r>
            <a:r>
              <a:rPr lang="ru-RU" b="1" dirty="0"/>
              <a:t>, </a:t>
            </a:r>
            <a:r>
              <a:rPr lang="ru-RU" b="1" dirty="0" err="1"/>
              <a:t>образователни</a:t>
            </a:r>
            <a:r>
              <a:rPr lang="ru-RU" b="1" dirty="0"/>
              <a:t> </a:t>
            </a:r>
            <a:r>
              <a:rPr lang="ru-RU" b="1" dirty="0" err="1"/>
              <a:t>игри</a:t>
            </a:r>
            <a:r>
              <a:rPr lang="ru-RU" b="1" dirty="0"/>
              <a:t> и др.):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Децата</a:t>
            </a:r>
            <a:r>
              <a:rPr lang="ru-RU" dirty="0"/>
              <a:t> </a:t>
            </a:r>
            <a:r>
              <a:rPr lang="ru-RU" dirty="0" err="1"/>
              <a:t>напредват</a:t>
            </a:r>
            <a:r>
              <a:rPr lang="ru-RU" dirty="0"/>
              <a:t> </a:t>
            </a:r>
            <a:r>
              <a:rPr lang="ru-RU" dirty="0" err="1"/>
              <a:t>стъпка</a:t>
            </a:r>
            <a:r>
              <a:rPr lang="ru-RU" dirty="0"/>
              <a:t> по </a:t>
            </a:r>
            <a:r>
              <a:rPr lang="ru-RU" dirty="0" err="1"/>
              <a:t>стъпка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Откриват</a:t>
            </a:r>
            <a:r>
              <a:rPr lang="ru-RU" dirty="0"/>
              <a:t>, че </a:t>
            </a:r>
            <a:r>
              <a:rPr lang="ru-RU" dirty="0" err="1"/>
              <a:t>интересният</a:t>
            </a:r>
            <a:r>
              <a:rPr lang="ru-RU" dirty="0"/>
              <a:t> свят на </a:t>
            </a:r>
            <a:r>
              <a:rPr lang="ru-RU" dirty="0" err="1"/>
              <a:t>математиката</a:t>
            </a:r>
            <a:r>
              <a:rPr lang="ru-RU" dirty="0"/>
              <a:t> е </a:t>
            </a:r>
            <a:r>
              <a:rPr lang="ru-RU" dirty="0" err="1"/>
              <a:t>навсякъде</a:t>
            </a:r>
            <a:r>
              <a:rPr lang="ru-RU" dirty="0"/>
              <a:t> около </a:t>
            </a:r>
            <a:r>
              <a:rPr lang="ru-RU" dirty="0" err="1"/>
              <a:t>тях</a:t>
            </a:r>
            <a:r>
              <a:rPr lang="ru-RU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7B02B7-3528-4EF3-84FD-870A1794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Използвани манипулативни материали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AC726B0-9533-4153-B626-3CF539F2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6775" y="1104181"/>
            <a:ext cx="4343400" cy="14447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latin typeface="+mj-lt"/>
                <a:ea typeface="Verdana" panose="020B0604030504040204" pitchFamily="34" charset="0"/>
              </a:rPr>
              <a:t>Форми, </a:t>
            </a:r>
            <a:r>
              <a:rPr lang="ru-RU" sz="1400" b="1" dirty="0" err="1">
                <a:latin typeface="+mj-lt"/>
                <a:ea typeface="Verdana" panose="020B0604030504040204" pitchFamily="34" charset="0"/>
              </a:rPr>
              <a:t>разработени</a:t>
            </a:r>
            <a:r>
              <a:rPr lang="ru-RU" sz="1400" b="1" dirty="0">
                <a:latin typeface="+mj-lt"/>
                <a:ea typeface="Verdana" panose="020B0604030504040204" pitchFamily="34" charset="0"/>
              </a:rPr>
              <a:t> от </a:t>
            </a:r>
            <a:r>
              <a:rPr lang="ru-RU" sz="1400" b="1" dirty="0" err="1">
                <a:latin typeface="+mj-lt"/>
                <a:ea typeface="Verdana" panose="020B0604030504040204" pitchFamily="34" charset="0"/>
              </a:rPr>
              <a:t>Oxford</a:t>
            </a:r>
            <a:r>
              <a:rPr lang="ru-RU" sz="1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b="1" dirty="0" err="1">
                <a:latin typeface="+mj-lt"/>
                <a:ea typeface="Verdana" panose="020B0604030504040204" pitchFamily="34" charset="0"/>
              </a:rPr>
              <a:t>University</a:t>
            </a:r>
            <a:endParaRPr lang="en-US" sz="1400" b="1" dirty="0"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+mj-lt"/>
                <a:ea typeface="Verdana" panose="020B0604030504040204" pitchFamily="34" charset="0"/>
              </a:rPr>
              <a:t>M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ултисензорен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начин на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представяне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на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връзките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между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числата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.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Детето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 учи,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като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вижда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и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усеща</a:t>
            </a:r>
            <a:r>
              <a:rPr lang="en-US" sz="1400" b="0" dirty="0">
                <a:latin typeface="+mj-lt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36D342BF-9F74-4DE9-A6F5-737F0C46A7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75" y="2605930"/>
            <a:ext cx="4343400" cy="3237190"/>
          </a:xfrm>
        </p:spPr>
      </p:pic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DFA2D5B8-D07E-45AE-9F48-731037190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8767" y="928544"/>
            <a:ext cx="4406090" cy="1596831"/>
          </a:xfrm>
        </p:spPr>
        <p:txBody>
          <a:bodyPr>
            <a:noAutofit/>
          </a:bodyPr>
          <a:lstStyle/>
          <a:p>
            <a:r>
              <a:rPr lang="ru-RU" sz="1400" b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1400" b="1" dirty="0">
                <a:latin typeface="+mj-lt"/>
                <a:ea typeface="Verdana" panose="020B0604030504040204" pitchFamily="34" charset="0"/>
              </a:rPr>
              <a:t>Числовите </a:t>
            </a:r>
            <a:r>
              <a:rPr lang="ru-RU" sz="1400" b="1" dirty="0" err="1">
                <a:latin typeface="+mj-lt"/>
                <a:ea typeface="Verdana" panose="020B0604030504040204" pitchFamily="34" charset="0"/>
              </a:rPr>
              <a:t>пръчици</a:t>
            </a:r>
            <a:r>
              <a:rPr lang="ru-RU" sz="1400" b="1" dirty="0">
                <a:latin typeface="+mj-lt"/>
                <a:ea typeface="Verdana" panose="020B0604030504040204" pitchFamily="34" charset="0"/>
              </a:rPr>
              <a:t> на </a:t>
            </a:r>
            <a:r>
              <a:rPr lang="ru-RU" sz="1400" b="1" dirty="0" err="1">
                <a:latin typeface="+mj-lt"/>
                <a:ea typeface="Verdana" panose="020B0604030504040204" pitchFamily="34" charset="0"/>
              </a:rPr>
              <a:t>Кюизинер</a:t>
            </a:r>
            <a:endParaRPr lang="ru-RU" sz="1400" b="1" dirty="0">
              <a:latin typeface="+mj-lt"/>
              <a:ea typeface="Verdana" panose="020B0604030504040204" pitchFamily="34" charset="0"/>
            </a:endParaRPr>
          </a:p>
          <a:p>
            <a:r>
              <a:rPr lang="ru-RU" sz="1400" b="0" dirty="0" err="1">
                <a:latin typeface="+mj-lt"/>
                <a:ea typeface="Verdana" panose="020B0604030504040204" pitchFamily="34" charset="0"/>
              </a:rPr>
              <a:t>Дидактичните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пръчици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,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разработени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от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белгийския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математик и педагог Жорж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Кюизинер</a:t>
            </a:r>
            <a:r>
              <a:rPr lang="en-US" sz="1400" b="0" dirty="0">
                <a:latin typeface="+mj-lt"/>
                <a:ea typeface="Verdana" panose="020B0604030504040204" pitchFamily="34" charset="0"/>
              </a:rPr>
              <a:t>,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</a:t>
            </a:r>
            <a:r>
              <a:rPr lang="bg-BG" sz="1400" b="0" dirty="0">
                <a:latin typeface="+mj-lt"/>
                <a:ea typeface="Verdana" panose="020B0604030504040204" pitchFamily="34" charset="0"/>
              </a:rPr>
              <a:t>н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аричани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още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„числа в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цветове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”.</a:t>
            </a:r>
            <a:endParaRPr lang="en-US" sz="1400" b="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0" name="Контейнер за съдържание 9">
            <a:extLst>
              <a:ext uri="{FF2B5EF4-FFF2-40B4-BE49-F238E27FC236}">
                <a16:creationId xmlns:a16="http://schemas.microsoft.com/office/drawing/2014/main" id="{D04D49A5-4B70-4736-ABF2-4A45BCB3AC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605930"/>
            <a:ext cx="4338637" cy="3233640"/>
          </a:xfrm>
        </p:spPr>
      </p:pic>
    </p:spTree>
    <p:extLst>
      <p:ext uri="{BB962C8B-B14F-4D97-AF65-F5344CB8AC3E}">
        <p14:creationId xmlns:p14="http://schemas.microsoft.com/office/powerpoint/2010/main" val="28476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0545B89-97D0-4EA8-9B40-8966C0B1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56" y="655178"/>
            <a:ext cx="8911687" cy="893539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latin typeface="Verdana" panose="020B0604030504040204" pitchFamily="34" charset="0"/>
                <a:ea typeface="Verdana" panose="020B0604030504040204" pitchFamily="34" charset="0"/>
              </a:rPr>
              <a:t>Използвани манипулативни материали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583B050-F580-4711-80BE-3D27EC278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4069" y="1544861"/>
            <a:ext cx="3973688" cy="893539"/>
          </a:xfrm>
        </p:spPr>
        <p:txBody>
          <a:bodyPr>
            <a:normAutofit lnSpcReduction="10000"/>
          </a:bodyPr>
          <a:lstStyle/>
          <a:p>
            <a:r>
              <a:rPr lang="bg-BG" sz="1400" b="0" dirty="0">
                <a:latin typeface="+mj-lt"/>
                <a:ea typeface="Verdana" panose="020B0604030504040204" pitchFamily="34" charset="0"/>
              </a:rPr>
              <a:t>Двойна числова линия</a:t>
            </a:r>
            <a:r>
              <a:rPr lang="en-US" sz="1400" b="0" dirty="0">
                <a:latin typeface="+mj-lt"/>
                <a:ea typeface="Verdana" panose="020B0604030504040204" pitchFamily="34" charset="0"/>
              </a:rPr>
              <a:t> -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предоставят на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учениците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</a:t>
            </a:r>
            <a:r>
              <a:rPr lang="bg-BG" sz="1400" b="0" dirty="0">
                <a:latin typeface="+mj-lt"/>
                <a:ea typeface="Verdana" panose="020B0604030504040204" pitchFamily="34" charset="0"/>
              </a:rPr>
              <a:t>възможността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да представят и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моделират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уравнения по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структуриран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начин. </a:t>
            </a:r>
            <a:endParaRPr lang="en-US" sz="1400" b="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BC92E74A-1577-4D28-883B-50464CEE1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69" y="2549525"/>
            <a:ext cx="3973688" cy="3352800"/>
          </a:xfrm>
        </p:spPr>
      </p:pic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37824B1B-7A63-4354-988C-65817F302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544861"/>
            <a:ext cx="4338674" cy="609600"/>
          </a:xfrm>
        </p:spPr>
        <p:txBody>
          <a:bodyPr>
            <a:normAutofit lnSpcReduction="10000"/>
          </a:bodyPr>
          <a:lstStyle/>
          <a:p>
            <a:r>
              <a:rPr lang="ru-RU" sz="1400" b="0" dirty="0">
                <a:latin typeface="+mj-lt"/>
                <a:ea typeface="Verdana" panose="020B0604030504040204" pitchFamily="34" charset="0"/>
              </a:rPr>
              <a:t>Нагледни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материали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за </a:t>
            </a:r>
            <a:r>
              <a:rPr lang="ru-RU" sz="1400" b="0" dirty="0" err="1">
                <a:latin typeface="+mj-lt"/>
                <a:ea typeface="Verdana" panose="020B0604030504040204" pitchFamily="34" charset="0"/>
              </a:rPr>
              <a:t>представяне</a:t>
            </a:r>
            <a:r>
              <a:rPr lang="ru-RU" sz="1400" b="0" dirty="0">
                <a:latin typeface="+mj-lt"/>
                <a:ea typeface="Verdana" panose="020B0604030504040204" pitchFamily="34" charset="0"/>
              </a:rPr>
              <a:t> на позиционна система</a:t>
            </a:r>
            <a:r>
              <a:rPr lang="en-US" sz="1400" b="0" dirty="0">
                <a:latin typeface="+mj-lt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C37CDC8B-20A4-47C7-94F7-3A110C0002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3002508"/>
            <a:ext cx="4338637" cy="2440483"/>
          </a:xfrm>
        </p:spPr>
      </p:pic>
    </p:spTree>
    <p:extLst>
      <p:ext uri="{BB962C8B-B14F-4D97-AF65-F5344CB8AC3E}">
        <p14:creationId xmlns:p14="http://schemas.microsoft.com/office/powerpoint/2010/main" val="1813519160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445</TotalTime>
  <Words>704</Words>
  <Application>Microsoft Office PowerPoint</Application>
  <PresentationFormat>Широк екран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Verdana</vt:lpstr>
      <vt:lpstr>Wingdings 3</vt:lpstr>
      <vt:lpstr>Загатване</vt:lpstr>
      <vt:lpstr>Първи онлайн международен образователен форум – Варна „Дигитализация и иновации в образованието и науката“</vt:lpstr>
      <vt:lpstr>Математиката – навсякъде около нас</vt:lpstr>
      <vt:lpstr>Презентация на PowerPoint</vt:lpstr>
      <vt:lpstr>Дискалкулия  (гр., лат.  Dyscalculia)</vt:lpstr>
      <vt:lpstr>Основни маркери за дискалкулия: </vt:lpstr>
      <vt:lpstr>Учебно-творчески център „Пламък“</vt:lpstr>
      <vt:lpstr>Мултисензорен подход </vt:lpstr>
      <vt:lpstr>Използвани манипулативни материали</vt:lpstr>
      <vt:lpstr>Използвани манипулативни материали</vt:lpstr>
      <vt:lpstr>   Използвани манипулативни материали</vt:lpstr>
      <vt:lpstr>Заключение: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Първи онлайн международен образователен форум – Варна „Дигитализация и иновации в образованието и науката“</dc:title>
  <dc:creator>Doroty Berova</dc:creator>
  <cp:lastModifiedBy>Doroty Berova</cp:lastModifiedBy>
  <cp:revision>47</cp:revision>
  <dcterms:created xsi:type="dcterms:W3CDTF">2021-05-19T06:08:24Z</dcterms:created>
  <dcterms:modified xsi:type="dcterms:W3CDTF">2021-05-20T15:05:45Z</dcterms:modified>
</cp:coreProperties>
</file>