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7" r:id="rId10"/>
    <p:sldId id="265" r:id="rId11"/>
    <p:sldId id="263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87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6511E-9B86-4504-AB2B-24F9AD31D218}" type="datetimeFigureOut">
              <a:rPr lang="bg-BG" smtClean="0"/>
              <a:t>20.5.2021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53931-9F79-4A09-908B-543C06F150B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429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53931-9F79-4A09-908B-543C06F150B0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3850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D302A8-DAE2-43C7-B58C-A57B33FDF8B1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lvl="0"/>
            <a:fld id="{089725DD-4732-426B-A75B-CFC448253DE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35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A0ECB49E-85DA-4391-B6D5-AF6615493F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28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A0ECB49E-85DA-4391-B6D5-AF6615493F21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573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A0ECB49E-85DA-4391-B6D5-AF6615493F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16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A0ECB49E-85DA-4391-B6D5-AF6615493F21}" type="slidenum">
              <a:rPr lang="bg-BG" smtClean="0"/>
              <a:t>‹#›</a:t>
            </a:fld>
            <a:endParaRPr lang="bg-B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58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92D0B73-CC9E-4F13-85CD-6B5261FC86F0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A0ECB49E-85DA-4391-B6D5-AF6615493F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455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881EE4C-06ED-495F-BB77-1FF45CACFDB9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8CF16A-C538-4BC8-BB22-E7EBA2C4C72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2128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8C9D52-112B-4ED9-8E75-BC62CAB0BBAE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7DA7E6-A7FF-4C08-9FF7-A0B50216BCF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18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296E25C-15BA-4438-885A-D973AB4738AC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BEDA92-365E-4D98-95F1-B1170CC0933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0817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538F3BD-D64B-4AAA-861A-0FD0CA793623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/>
            <a:fld id="{7F8F4448-984C-4470-BF08-FE99FD5D60BB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07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F5155B0-8A0C-47AB-B484-DDAD0721129D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9F4288CF-2146-4F1E-A96E-938EEF4042C6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3961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33E914-8077-430C-9CDB-C3218C45F392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/>
            <a:fld id="{35D0176B-CEE2-4D41-8AD7-6E2F4EA141F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32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8795930-8F0E-4E98-AF63-5261D0999BA3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B952AD-2C72-4D57-AE78-6656BF65ED8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2465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6B9083A-DDE4-4067-9CCD-8DE65E1344BA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082E8D-283C-4A9C-8E7A-08A8E990CAA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809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DBB10D5-970A-46F8-9D58-2C1B98E235C3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039E7B-405F-46E2-97EF-291EE1F7D23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4770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06F05C6-4ED9-4B46-919D-54045CA515E7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bg-B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/>
            <a:fld id="{2C8B5E9C-E849-4E5F-8AF3-ACE07A28D6E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742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392D0B73-CC9E-4F13-85CD-6B5261FC86F0}" type="datetime1">
              <a:rPr lang="bg-BG" smtClean="0"/>
              <a:pPr lvl="0"/>
              <a:t>20.5.2021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/>
            <a:fld id="{A0ECB49E-85DA-4391-B6D5-AF6615493F2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879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microsoft.com/office/2007/relationships/hdphoto" Target="../media/hdphoto1.wdp"/><Relationship Id="rId4" Type="http://schemas.microsoft.com/office/2007/relationships/hdphoto" Target="../media/hdphoto2.wdp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6EC69-49CF-4BD3-B936-A9900591F146}"/>
              </a:ext>
            </a:extLst>
          </p:cNvPr>
          <p:cNvSpPr txBox="1"/>
          <p:nvPr/>
        </p:nvSpPr>
        <p:spPr>
          <a:xfrm flipH="1">
            <a:off x="9547273" y="6194603"/>
            <a:ext cx="2644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Държава: България</a:t>
            </a:r>
          </a:p>
          <a:p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град: Варна</a:t>
            </a:r>
          </a:p>
        </p:txBody>
      </p:sp>
      <p:pic>
        <p:nvPicPr>
          <p:cNvPr id="10" name="song-_1_">
            <a:hlinkClick r:id="" action="ppaction://media"/>
            <a:extLst>
              <a:ext uri="{FF2B5EF4-FFF2-40B4-BE49-F238E27FC236}">
                <a16:creationId xmlns:a16="http://schemas.microsoft.com/office/drawing/2014/main" id="{4F179536-49FC-4D64-B980-B6E051CA7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8934" y="4842933"/>
            <a:ext cx="397933" cy="397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03F5A-DE50-45AC-B18B-BAFEE82D58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830" r="33434"/>
          <a:stretch/>
        </p:blipFill>
        <p:spPr>
          <a:xfrm>
            <a:off x="5598942" y="4456307"/>
            <a:ext cx="914400" cy="12592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93A038-00E2-41AF-A7A5-C33327A1CA26}"/>
              </a:ext>
            </a:extLst>
          </p:cNvPr>
          <p:cNvSpPr txBox="1"/>
          <p:nvPr/>
        </p:nvSpPr>
        <p:spPr>
          <a:xfrm>
            <a:off x="2926830" y="1440044"/>
            <a:ext cx="6093500" cy="1454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Digitalization and innovation</a:t>
            </a:r>
            <a:endParaRPr lang="bg-BG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36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education and science</a:t>
            </a:r>
            <a:endParaRPr lang="bg-BG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F9C5DB-9212-44D7-AACD-82B7CB2269CD}"/>
              </a:ext>
            </a:extLst>
          </p:cNvPr>
          <p:cNvSpPr txBox="1"/>
          <p:nvPr/>
        </p:nvSpPr>
        <p:spPr>
          <a:xfrm>
            <a:off x="2802835" y="3140766"/>
            <a:ext cx="6114705" cy="1180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Subject:</a:t>
            </a:r>
            <a:endParaRPr lang="en-AU" sz="28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g-BG" sz="28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Digital practices in kindergarten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EF7850-ABB1-4022-94BA-31C81C85761F}"/>
              </a:ext>
            </a:extLst>
          </p:cNvPr>
          <p:cNvSpPr txBox="1"/>
          <p:nvPr/>
        </p:nvSpPr>
        <p:spPr>
          <a:xfrm>
            <a:off x="1501726" y="5573738"/>
            <a:ext cx="4955345" cy="9725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Head teacher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bg-BG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Vanya Trendafilova Dimitrova</a:t>
            </a:r>
            <a:endParaRPr lang="bg-BG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AU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 № 40 "Children's World" - Varna</a:t>
            </a:r>
            <a:endParaRPr lang="bg-BG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19D224-7504-4A53-808C-E2043C94C89E}"/>
              </a:ext>
            </a:extLst>
          </p:cNvPr>
          <p:cNvSpPr/>
          <p:nvPr/>
        </p:nvSpPr>
        <p:spPr>
          <a:xfrm>
            <a:off x="2345635" y="4671391"/>
            <a:ext cx="54878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Ghildren      </a:t>
            </a:r>
          </a:p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                                                 </a:t>
            </a:r>
          </a:p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                                                        world</a:t>
            </a:r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8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14EDDD-173F-49A7-B38C-0C9862340383}"/>
              </a:ext>
            </a:extLst>
          </p:cNvPr>
          <p:cNvSpPr/>
          <p:nvPr/>
        </p:nvSpPr>
        <p:spPr>
          <a:xfrm>
            <a:off x="1324265" y="146426"/>
            <a:ext cx="9787006" cy="101566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200">
              <a:latin typeface="Verdana" panose="020B0604030504040204" pitchFamily="34" charset="0"/>
              <a:ea typeface="Verdana" panose="020B0604030504040204" pitchFamily="34" charset="0"/>
              <a:cs typeface="Times New Roman" pitchFamily="18"/>
            </a:endParaRPr>
          </a:p>
          <a:p>
            <a:pPr algn="just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emergency situation caused by the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ovid-19 pandemic is also a catalyst for the accelerated entry of digitalization into kindergarten. That is why we had to implement ZOOM meetings not only between the groups in the kindergarten, but also between cities.</a:t>
            </a:r>
          </a:p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1200" b="0" i="0" u="none" strike="noStrike" kern="1200" cap="none" spc="0" baseline="0"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itchFamily="18"/>
              </a:rPr>
              <a:t> </a:t>
            </a:r>
            <a:endParaRPr lang="bg-BG" sz="1200" b="0" i="0" u="none" strike="noStrike" kern="1200" cap="none" spc="0" baseline="0">
              <a:uFillTx/>
              <a:latin typeface="Verdana" panose="020B0604030504040204" pitchFamily="34" charset="0"/>
              <a:ea typeface="Verdana" panose="020B0604030504040204" pitchFamily="34" charset="0"/>
              <a:cs typeface="Arial" pitchFamily="34"/>
            </a:endParaRPr>
          </a:p>
        </p:txBody>
      </p:sp>
      <p:pic>
        <p:nvPicPr>
          <p:cNvPr id="7" name="Picture 12" descr="Няма налично описание.">
            <a:extLst>
              <a:ext uri="{FF2B5EF4-FFF2-40B4-BE49-F238E27FC236}">
                <a16:creationId xmlns:a16="http://schemas.microsoft.com/office/drawing/2014/main" id="{E8F7A080-5668-4840-9E96-F9C13C623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743" y="1588251"/>
            <a:ext cx="4232137" cy="317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Няма налично описание.">
            <a:extLst>
              <a:ext uri="{FF2B5EF4-FFF2-40B4-BE49-F238E27FC236}">
                <a16:creationId xmlns:a16="http://schemas.microsoft.com/office/drawing/2014/main" id="{E7A64739-85F0-456B-B3E7-6EFE3C7650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t="12519" r="13377" b="12150"/>
          <a:stretch/>
        </p:blipFill>
        <p:spPr bwMode="auto">
          <a:xfrm>
            <a:off x="8963566" y="1042843"/>
            <a:ext cx="2835966" cy="251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A5EFB4-2D2B-446D-8F00-F7D6FF63C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10" y="4104138"/>
            <a:ext cx="2792210" cy="2560542"/>
          </a:xfrm>
          <a:prstGeom prst="rect">
            <a:avLst/>
          </a:prstGeom>
        </p:spPr>
      </p:pic>
      <p:pic>
        <p:nvPicPr>
          <p:cNvPr id="11" name="Picture 8" descr="Няма налично описание.">
            <a:extLst>
              <a:ext uri="{FF2B5EF4-FFF2-40B4-BE49-F238E27FC236}">
                <a16:creationId xmlns:a16="http://schemas.microsoft.com/office/drawing/2014/main" id="{3AE6BC46-DE1C-4D49-AA0E-44352CF70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3" t="20616" r="23683" b="11413"/>
          <a:stretch/>
        </p:blipFill>
        <p:spPr bwMode="auto">
          <a:xfrm>
            <a:off x="8817090" y="4014934"/>
            <a:ext cx="3169423" cy="25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 цветя на паметника на Апостола и онлайн срещи децата от НУ „Христо Ботев“ – Плевен почетоха паметта на Левски">
            <a:extLst>
              <a:ext uri="{FF2B5EF4-FFF2-40B4-BE49-F238E27FC236}">
                <a16:creationId xmlns:a16="http://schemas.microsoft.com/office/drawing/2014/main" id="{647058E3-ED51-4B29-8DB1-34F6130D2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7" r="27739"/>
          <a:stretch/>
        </p:blipFill>
        <p:spPr bwMode="auto">
          <a:xfrm flipH="1">
            <a:off x="583706" y="1327728"/>
            <a:ext cx="241189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13126445-B9AC-4C89-8C7F-31DF6981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2CD6B08-0BD3-4968-AFB7-224652425442}"/>
              </a:ext>
            </a:extLst>
          </p:cNvPr>
          <p:cNvSpPr txBox="1"/>
          <p:nvPr/>
        </p:nvSpPr>
        <p:spPr>
          <a:xfrm>
            <a:off x="3203916" y="5361875"/>
            <a:ext cx="5475850" cy="708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 February 19, 2021, we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took part in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online meeting on the occasion of 148 years since the hanging of Vasil Levski. The event "connected" children in Pleven, Varna, Vratsa and Montreal.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0546652-8CAC-4AB4-8390-66BE1373C51C}"/>
              </a:ext>
            </a:extLst>
          </p:cNvPr>
          <p:cNvSpPr txBox="1"/>
          <p:nvPr/>
        </p:nvSpPr>
        <p:spPr>
          <a:xfrm flipH="1">
            <a:off x="6266348" y="5394382"/>
            <a:ext cx="1324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24 </a:t>
            </a:r>
            <a:r>
              <a:rPr lang="en-US" sz="1200">
                <a:latin typeface="Verdana" panose="020B0604030504040204" pitchFamily="34" charset="0"/>
                <a:ea typeface="Verdana" panose="020B0604030504040204" pitchFamily="34" charset="0"/>
              </a:rPr>
              <a:t>mai</a:t>
            </a:r>
            <a:endParaRPr lang="bg-BG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203342-078F-40BF-B10E-F46658351A1B}"/>
              </a:ext>
            </a:extLst>
          </p:cNvPr>
          <p:cNvSpPr txBox="1"/>
          <p:nvPr/>
        </p:nvSpPr>
        <p:spPr>
          <a:xfrm flipH="1">
            <a:off x="8988621" y="3509544"/>
            <a:ext cx="19659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200">
                <a:latin typeface="Verdana" panose="020B0604030504040204" pitchFamily="34" charset="0"/>
                <a:ea typeface="Verdana" panose="020B0604030504040204" pitchFamily="34" charset="0"/>
              </a:rPr>
              <a:t>3 </a:t>
            </a:r>
            <a:r>
              <a:rPr lang="en-AU" sz="1200">
                <a:latin typeface="Verdana" panose="020B0604030504040204" pitchFamily="34" charset="0"/>
                <a:ea typeface="Verdana" panose="020B0604030504040204" pitchFamily="34" charset="0"/>
              </a:rPr>
              <a:t>mart</a:t>
            </a:r>
            <a:endParaRPr lang="bg-BG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38" name="Picture 14" descr="Може да бъде изображение с 7 души, дете, изправени хора, балон и на закрито">
            <a:extLst>
              <a:ext uri="{FF2B5EF4-FFF2-40B4-BE49-F238E27FC236}">
                <a16:creationId xmlns:a16="http://schemas.microsoft.com/office/drawing/2014/main" id="{3E9E1417-3DF3-49A0-82CF-F38CE7EAD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b="19179"/>
          <a:stretch/>
        </p:blipFill>
        <p:spPr bwMode="auto">
          <a:xfrm>
            <a:off x="8355781" y="1434903"/>
            <a:ext cx="3007658" cy="1935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EEDFF730-62D5-4D38-9DCD-231FD8B73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E650EB-D123-42ED-9A9D-13EBC97FB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1489" y="3278162"/>
            <a:ext cx="3547428" cy="199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58F3C-19D4-4A3E-AD42-3E39668EBFC7}"/>
              </a:ext>
            </a:extLst>
          </p:cNvPr>
          <p:cNvSpPr txBox="1"/>
          <p:nvPr/>
        </p:nvSpPr>
        <p:spPr>
          <a:xfrm>
            <a:off x="2992901" y="353777"/>
            <a:ext cx="6098344" cy="920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have been applying extensively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modern digital technologies to the distance learning education of children during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OVID-19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state of emergency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 have established contact with parents and the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community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through various platforms.</a:t>
            </a:r>
          </a:p>
        </p:txBody>
      </p:sp>
      <p:pic>
        <p:nvPicPr>
          <p:cNvPr id="1026" name="Picture 2" descr="Може да бъде изображение с дете, седящ, изправен и на закрито">
            <a:extLst>
              <a:ext uri="{FF2B5EF4-FFF2-40B4-BE49-F238E27FC236}">
                <a16:creationId xmlns:a16="http://schemas.microsoft.com/office/drawing/2014/main" id="{10D38320-795A-433C-AC84-C9D3BD321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1836057"/>
            <a:ext cx="3251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E58C07-44AB-41E2-8871-02808B9FF4EC}"/>
              </a:ext>
            </a:extLst>
          </p:cNvPr>
          <p:cNvSpPr txBox="1"/>
          <p:nvPr/>
        </p:nvSpPr>
        <p:spPr>
          <a:xfrm flipH="1">
            <a:off x="1032689" y="4354286"/>
            <a:ext cx="2915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>
                <a:latin typeface="Verdana" panose="020B0604030504040204" pitchFamily="34" charset="0"/>
                <a:ea typeface="Verdana" panose="020B0604030504040204" pitchFamily="34" charset="0"/>
              </a:rPr>
              <a:t>1 mart</a:t>
            </a:r>
          </a:p>
          <a:p>
            <a:pPr algn="ctr"/>
            <a:r>
              <a:rPr lang="en-AU" sz="1200">
                <a:latin typeface="Verdana" panose="020B0604030504040204" pitchFamily="34" charset="0"/>
                <a:ea typeface="Verdana" panose="020B0604030504040204" pitchFamily="34" charset="0"/>
              </a:rPr>
              <a:t>Grand mother Marta</a:t>
            </a:r>
            <a:endParaRPr lang="bg-BG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43C84D-2F29-4D84-8700-7C606D040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591" y="1425283"/>
            <a:ext cx="7657302" cy="5109158"/>
          </a:xfrm>
          <a:prstGeom prst="rect">
            <a:avLst/>
          </a:prstGeom>
        </p:spPr>
      </p:pic>
      <p:pic>
        <p:nvPicPr>
          <p:cNvPr id="4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85E594A7-E89B-4141-A6E3-991672412E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5" r="32200"/>
          <a:stretch/>
        </p:blipFill>
        <p:spPr bwMode="auto">
          <a:xfrm>
            <a:off x="4267200" y="4360544"/>
            <a:ext cx="1914939" cy="249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B7F8F8-DA3A-4089-84FC-B24AC2B12766}"/>
              </a:ext>
            </a:extLst>
          </p:cNvPr>
          <p:cNvSpPr txBox="1"/>
          <p:nvPr/>
        </p:nvSpPr>
        <p:spPr>
          <a:xfrm>
            <a:off x="1294227" y="490401"/>
            <a:ext cx="10002130" cy="920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biggest advantage of new technologies is that they enable children to learn through play. The digital world is a perfectly suitable to provide favorable conditions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new technologies to be implemented as a reliable tool in learning. Our role is to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develop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digital culture in children, to get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pupils into the habit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of handling interactive toys and computer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as well as to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encourage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young learners to use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them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 only for entertainment but also for educational purposes.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F11A9C-159C-498F-9270-3D8B0BA98CAB}"/>
              </a:ext>
            </a:extLst>
          </p:cNvPr>
          <p:cNvSpPr/>
          <p:nvPr/>
        </p:nvSpPr>
        <p:spPr>
          <a:xfrm>
            <a:off x="-1221922" y="4834944"/>
            <a:ext cx="939872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Ghildren      </a:t>
            </a:r>
          </a:p>
          <a:p>
            <a:pPr algn="ctr"/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                                      world</a:t>
            </a:r>
            <a:endParaRPr lang="en-US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А ГРАДИНА №40 &quot;ДЕТСКИ СВЯТ&quot; - гр. Варна">
            <a:extLst>
              <a:ext uri="{FF2B5EF4-FFF2-40B4-BE49-F238E27FC236}">
                <a16:creationId xmlns:a16="http://schemas.microsoft.com/office/drawing/2014/main" id="{2E341463-71C6-4EA6-B662-F49797809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958" y="1808537"/>
            <a:ext cx="5658238" cy="3048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E7878868-1891-4C0A-ADF2-4E3F265E3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3359F2-BE80-46F6-A7CB-D708455B3158}"/>
              </a:ext>
            </a:extLst>
          </p:cNvPr>
          <p:cNvSpPr txBox="1"/>
          <p:nvPr/>
        </p:nvSpPr>
        <p:spPr>
          <a:xfrm>
            <a:off x="1867487" y="576776"/>
            <a:ext cx="8823960" cy="11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 children grow up 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surrounded by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information technology – it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 of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being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a natural companion in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their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everyday life.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dynamics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nowadays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necessity to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adapt to the reality of the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 work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impose modernization of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through digitalization.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provokes us to work hard in this direction. We</a:t>
            </a:r>
            <a:r>
              <a:rPr lang="en-GB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have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built a modern,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safe and secure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educational environment in the kindergarten with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interactive whiteboard, multimedia projectors, multiple mice software Envision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platform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interactive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bee-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"Bee-Bot", communicators, and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have 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equipped each group with a printer and a laptop.</a:t>
            </a:r>
            <a:endParaRPr lang="bg-BG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3A83AD-9438-40EF-96BF-2F9CA0CDE153}"/>
              </a:ext>
            </a:extLst>
          </p:cNvPr>
          <p:cNvSpPr txBox="1"/>
          <p:nvPr/>
        </p:nvSpPr>
        <p:spPr>
          <a:xfrm>
            <a:off x="1937823" y="5578376"/>
            <a:ext cx="8908367" cy="928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latest digital acquisition of the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kinder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garten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used to implement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innovative teaching methods and pedagogical interaction is a touchscreen display - VESTEL (164 cm). We are proud to be one of the two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kinder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gartens in Varna to have won this aquisition under the project "Education for tomorrow." We have the chance to work and teach our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pupils</a:t>
            </a:r>
            <a:r>
              <a:rPr lang="bg-BG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the spirit of the new time. The digital world is perfectly suitable for creating conditions in which new technologies could be used as a reliable tool in learning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1">
            <a:extLst>
              <a:ext uri="{FF2B5EF4-FFF2-40B4-BE49-F238E27FC236}">
                <a16:creationId xmlns:a16="http://schemas.microsoft.com/office/drawing/2014/main" id="{C8728105-643C-49D7-B893-ED5893CE85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072005" y="225083"/>
            <a:ext cx="2590438" cy="2073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40D9F7FA-8719-449D-A931-8D25A529B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Няма налично описание.">
            <a:extLst>
              <a:ext uri="{FF2B5EF4-FFF2-40B4-BE49-F238E27FC236}">
                <a16:creationId xmlns:a16="http://schemas.microsoft.com/office/drawing/2014/main" id="{C4C423FA-0DE6-4A18-AC15-A64DB5E6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4" y="1572065"/>
            <a:ext cx="3452153" cy="25891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Няма налично описание.">
            <a:extLst>
              <a:ext uri="{FF2B5EF4-FFF2-40B4-BE49-F238E27FC236}">
                <a16:creationId xmlns:a16="http://schemas.microsoft.com/office/drawing/2014/main" id="{6E73DCA0-4DCF-4021-ACCF-C3B0AF0CE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60" y="4431324"/>
            <a:ext cx="1820007" cy="2426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яма налично описание.">
            <a:extLst>
              <a:ext uri="{FF2B5EF4-FFF2-40B4-BE49-F238E27FC236}">
                <a16:creationId xmlns:a16="http://schemas.microsoft.com/office/drawing/2014/main" id="{C4C38B6D-7796-412B-8F5C-6FA247371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8" y="319431"/>
            <a:ext cx="4564887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Няма налично описание.">
            <a:extLst>
              <a:ext uri="{FF2B5EF4-FFF2-40B4-BE49-F238E27FC236}">
                <a16:creationId xmlns:a16="http://schemas.microsoft.com/office/drawing/2014/main" id="{F26205CC-30E1-4440-945A-2F64FC5A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096" y="3601328"/>
            <a:ext cx="3426415" cy="162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Няма налично описание.">
            <a:extLst>
              <a:ext uri="{FF2B5EF4-FFF2-40B4-BE49-F238E27FC236}">
                <a16:creationId xmlns:a16="http://schemas.microsoft.com/office/drawing/2014/main" id="{6384FAC7-610E-4424-B132-2A6E41DDA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03" y="3179298"/>
            <a:ext cx="2653976" cy="3538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0725F74-B18E-43BD-8F30-7AE0D6CAEE78}"/>
              </a:ext>
            </a:extLst>
          </p:cNvPr>
          <p:cNvSpPr txBox="1"/>
          <p:nvPr/>
        </p:nvSpPr>
        <p:spPr>
          <a:xfrm>
            <a:off x="3907301" y="2719174"/>
            <a:ext cx="4786532" cy="603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We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have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made the first steps in the programming in kindergarten through a interactive "Bee-Bot"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emulator</a:t>
            </a:r>
            <a:r>
              <a:rPr lang="bg-BG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A45282-AF7E-43E1-969C-68FED1A22F91}"/>
              </a:ext>
            </a:extLst>
          </p:cNvPr>
          <p:cNvSpPr txBox="1"/>
          <p:nvPr/>
        </p:nvSpPr>
        <p:spPr>
          <a:xfrm>
            <a:off x="3330525" y="5626657"/>
            <a:ext cx="5222632" cy="1473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Bee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Bot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 give the opportunity of develop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ing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 lot of skills- to build an understanding of computer coding without even approaching a computer. It provides an opportunity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of developing programming sequences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spatial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awareness, logical thinking.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bg-BG" sz="12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D80BC626-3EA9-4893-9A21-686CBA53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B3137B-A6C2-4DBF-88C3-286689640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38" y="4298852"/>
            <a:ext cx="47625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054BC2-1956-4FBF-8425-C5CCE10E47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009075"/>
            <a:ext cx="3904957" cy="29739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E00804-A9FF-4A9D-9C51-BCB1359E43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694" y="422324"/>
            <a:ext cx="6172200" cy="4381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DB6F49-E15F-460A-B612-0E949531E3C4}"/>
              </a:ext>
            </a:extLst>
          </p:cNvPr>
          <p:cNvSpPr txBox="1"/>
          <p:nvPr/>
        </p:nvSpPr>
        <p:spPr>
          <a:xfrm>
            <a:off x="3460652" y="172922"/>
            <a:ext cx="5514537" cy="4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Our goal is to develop children's algometric thinking and spatial awareness skills.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4BFCB6-E96F-4044-94AC-B4F28E34A50C}"/>
              </a:ext>
            </a:extLst>
          </p:cNvPr>
          <p:cNvSpPr txBox="1"/>
          <p:nvPr/>
        </p:nvSpPr>
        <p:spPr>
          <a:xfrm>
            <a:off x="5841609" y="4928281"/>
            <a:ext cx="6196818" cy="1240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Using Bee-Bot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robots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brings joy and satisfaction to children; it activates cognitive activity,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broadens pupils’ horizons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and increases the motivation of children; work efficiency rises to a higher level;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it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optimizes the educational process; the child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is engaged and becomes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active part of the educational process</a:t>
            </a:r>
            <a:r>
              <a:rPr lang="bg-BG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Няма налично описание.">
            <a:extLst>
              <a:ext uri="{FF2B5EF4-FFF2-40B4-BE49-F238E27FC236}">
                <a16:creationId xmlns:a16="http://schemas.microsoft.com/office/drawing/2014/main" id="{5BFE7E23-CA1F-444A-83A2-A2DFD289E5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1505243" y="2516916"/>
            <a:ext cx="3231076" cy="4341084"/>
          </a:xfrm>
          <a:prstGeom prst="roundRect">
            <a:avLst>
              <a:gd name="adj" fmla="val 4014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82D8D63-C4B4-4934-9861-84DF3E671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14" y="1727512"/>
            <a:ext cx="4824895" cy="2714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1E5B22-4B0E-42C7-B191-1FCB2FBF73A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1684" y="0"/>
            <a:ext cx="5047125" cy="2912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0A5675A1-8DC4-44D3-AB1C-AD631EEA2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E5AA85A-0243-4122-B9A3-37A351CCF687}"/>
              </a:ext>
            </a:extLst>
          </p:cNvPr>
          <p:cNvSpPr txBox="1"/>
          <p:nvPr/>
        </p:nvSpPr>
        <p:spPr>
          <a:xfrm>
            <a:off x="6298809" y="359118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Use of interactive situations developed with the multiple mice software "Envision"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platform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in the educational process</a:t>
            </a:r>
            <a:endParaRPr lang="bg-BG" sz="12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A1E956-C09F-4449-A228-596322C12984}"/>
              </a:ext>
            </a:extLst>
          </p:cNvPr>
          <p:cNvSpPr txBox="1"/>
          <p:nvPr/>
        </p:nvSpPr>
        <p:spPr>
          <a:xfrm>
            <a:off x="5292968" y="5196044"/>
            <a:ext cx="6196818" cy="1345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software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"Envision"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platform alone enables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children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 develop basic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computer competencies and to diversify the learning process, which helps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us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 achieve better results in various educational fields -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athematics, Bulgarian language and literature and science. It fully engages children's attention, provokes thinking, takes a constant interest on their part throughout the situation and each child achieves a certain didactic result.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яма налично описание.">
            <a:extLst>
              <a:ext uri="{FF2B5EF4-FFF2-40B4-BE49-F238E27FC236}">
                <a16:creationId xmlns:a16="http://schemas.microsoft.com/office/drawing/2014/main" id="{6CCB2C16-A712-4410-A562-6E54A75926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4622" y="4712066"/>
            <a:ext cx="2504660" cy="1878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717D50-A03B-4F7C-808D-9782F068F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473" y="112541"/>
            <a:ext cx="3873892" cy="21790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Няма налично описание.">
            <a:extLst>
              <a:ext uri="{FF2B5EF4-FFF2-40B4-BE49-F238E27FC236}">
                <a16:creationId xmlns:a16="http://schemas.microsoft.com/office/drawing/2014/main" id="{9352B1F1-2E4C-441C-8CEA-DAD75B5348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48578" y="3007968"/>
            <a:ext cx="2440251" cy="32536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DB8A62-E0E3-467C-89DF-C113F88DC6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061" y="1730327"/>
            <a:ext cx="3291841" cy="246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5196B773-D037-4C74-A590-37D1DF13E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Няма налично описание.">
            <a:extLst>
              <a:ext uri="{FF2B5EF4-FFF2-40B4-BE49-F238E27FC236}">
                <a16:creationId xmlns:a16="http://schemas.microsoft.com/office/drawing/2014/main" id="{48EC01C7-B045-4AED-AC11-268F58F8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9" y="4515728"/>
            <a:ext cx="2691618" cy="20187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яма налично описание.">
            <a:extLst>
              <a:ext uri="{FF2B5EF4-FFF2-40B4-BE49-F238E27FC236}">
                <a16:creationId xmlns:a16="http://schemas.microsoft.com/office/drawing/2014/main" id="{F8F60B6E-EBEE-48A3-B9E7-415BD5AB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" y="1575581"/>
            <a:ext cx="3329353" cy="2497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0EC7A4-E867-4330-82B4-34D250D253D6}"/>
              </a:ext>
            </a:extLst>
          </p:cNvPr>
          <p:cNvSpPr txBox="1"/>
          <p:nvPr/>
        </p:nvSpPr>
        <p:spPr>
          <a:xfrm>
            <a:off x="1839351" y="616054"/>
            <a:ext cx="6098344" cy="50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ork using the educational Envision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platform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continues because it is fun, interesting and useful for children.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E7ED41BE-C5EC-48DE-AD58-2EF31E41C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Няма налично описание.">
            <a:extLst>
              <a:ext uri="{FF2B5EF4-FFF2-40B4-BE49-F238E27FC236}">
                <a16:creationId xmlns:a16="http://schemas.microsoft.com/office/drawing/2014/main" id="{1E832615-AD5B-42D6-BF69-1B0F2C66E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68" y="4501662"/>
            <a:ext cx="3826413" cy="2152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Няма налично описание.">
            <a:extLst>
              <a:ext uri="{FF2B5EF4-FFF2-40B4-BE49-F238E27FC236}">
                <a16:creationId xmlns:a16="http://schemas.microsoft.com/office/drawing/2014/main" id="{A79A53ED-FC7F-4C35-BCEE-1A189102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4"/>
          <a:stretch/>
        </p:blipFill>
        <p:spPr bwMode="auto">
          <a:xfrm>
            <a:off x="1075422" y="1434904"/>
            <a:ext cx="2007179" cy="2792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Няма налично описание.">
            <a:extLst>
              <a:ext uri="{FF2B5EF4-FFF2-40B4-BE49-F238E27FC236}">
                <a16:creationId xmlns:a16="http://schemas.microsoft.com/office/drawing/2014/main" id="{53871BF1-9C72-4FA1-A9F6-712F8C635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9" r="19231" b="24308"/>
          <a:stretch/>
        </p:blipFill>
        <p:spPr bwMode="auto">
          <a:xfrm>
            <a:off x="8166886" y="3242638"/>
            <a:ext cx="3896254" cy="3439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Няма налично описание.">
            <a:extLst>
              <a:ext uri="{FF2B5EF4-FFF2-40B4-BE49-F238E27FC236}">
                <a16:creationId xmlns:a16="http://schemas.microsoft.com/office/drawing/2014/main" id="{650D2535-2B26-4154-8F55-AF952D5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1" y="590844"/>
            <a:ext cx="3840000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Няма налично описание.">
            <a:extLst>
              <a:ext uri="{FF2B5EF4-FFF2-40B4-BE49-F238E27FC236}">
                <a16:creationId xmlns:a16="http://schemas.microsoft.com/office/drawing/2014/main" id="{D13007DD-227E-44F8-9AD4-CB29493A9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68" y="2216539"/>
            <a:ext cx="3840001" cy="21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122FDD-9B9F-4EA2-A10A-B80444EC1B27}"/>
              </a:ext>
            </a:extLst>
          </p:cNvPr>
          <p:cNvSpPr txBox="1"/>
          <p:nvPr/>
        </p:nvSpPr>
        <p:spPr>
          <a:xfrm>
            <a:off x="2036297" y="555254"/>
            <a:ext cx="6098344" cy="4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interactive whiteboard provides great opportunities to develop and present pedagogical situations in a much more interesting and dynamic way.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Може да бъде изображение с дете и изправен">
            <a:extLst>
              <a:ext uri="{FF2B5EF4-FFF2-40B4-BE49-F238E27FC236}">
                <a16:creationId xmlns:a16="http://schemas.microsoft.com/office/drawing/2014/main" id="{ADF79A6A-3CB2-45A3-9A87-84AFA0C57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r="20371" b="38551"/>
          <a:stretch/>
        </p:blipFill>
        <p:spPr bwMode="auto">
          <a:xfrm>
            <a:off x="5739621" y="2403101"/>
            <a:ext cx="2450628" cy="2077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Няма налично описание.">
            <a:extLst>
              <a:ext uri="{FF2B5EF4-FFF2-40B4-BE49-F238E27FC236}">
                <a16:creationId xmlns:a16="http://schemas.microsoft.com/office/drawing/2014/main" id="{086AF6C3-DBCB-47FE-9CB0-59CAD5E3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57" y="610295"/>
            <a:ext cx="2419643" cy="3757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яма налично описание.">
            <a:extLst>
              <a:ext uri="{FF2B5EF4-FFF2-40B4-BE49-F238E27FC236}">
                <a16:creationId xmlns:a16="http://schemas.microsoft.com/office/drawing/2014/main" id="{6CF823E3-E6E5-4903-8A2E-3B0DB2FB0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9" t="13151" r="12359"/>
          <a:stretch/>
        </p:blipFill>
        <p:spPr bwMode="auto">
          <a:xfrm>
            <a:off x="7019778" y="4635013"/>
            <a:ext cx="3621548" cy="2222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яма налично описание.">
            <a:extLst>
              <a:ext uri="{FF2B5EF4-FFF2-40B4-BE49-F238E27FC236}">
                <a16:creationId xmlns:a16="http://schemas.microsoft.com/office/drawing/2014/main" id="{4E0BF9BF-2CE3-4A1D-8AA2-95065D486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69" y="2883877"/>
            <a:ext cx="2738191" cy="3679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яма налично описание.">
            <a:extLst>
              <a:ext uri="{FF2B5EF4-FFF2-40B4-BE49-F238E27FC236}">
                <a16:creationId xmlns:a16="http://schemas.microsoft.com/office/drawing/2014/main" id="{811B3153-13C5-4C4D-AE6F-39458FFC6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17" y="111760"/>
            <a:ext cx="1943100" cy="261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Няма налично описание.">
            <a:extLst>
              <a:ext uri="{FF2B5EF4-FFF2-40B4-BE49-F238E27FC236}">
                <a16:creationId xmlns:a16="http://schemas.microsoft.com/office/drawing/2014/main" id="{134D4F4B-B260-4363-BC64-EE9F42457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" y="3393831"/>
            <a:ext cx="2191855" cy="1643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71DB84CF-BD93-44EA-B976-927B53D8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4754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8D12AC2-DEEA-4E67-B4D6-9B8C812E140E}"/>
              </a:ext>
            </a:extLst>
          </p:cNvPr>
          <p:cNvSpPr txBox="1"/>
          <p:nvPr/>
        </p:nvSpPr>
        <p:spPr>
          <a:xfrm>
            <a:off x="2711547" y="243261"/>
            <a:ext cx="6098344" cy="4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Interactive display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interactive whiteboard,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projector and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computer –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all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combined in one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endParaRPr lang="bg-BG" sz="120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0237C7-3E77-4343-AF41-EB1B41984A9C}"/>
              </a:ext>
            </a:extLst>
          </p:cNvPr>
          <p:cNvSpPr txBox="1"/>
          <p:nvPr/>
        </p:nvSpPr>
        <p:spPr>
          <a:xfrm>
            <a:off x="2669344" y="862775"/>
            <a:ext cx="6098344" cy="1517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Why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to use 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an interactive display in kindergarten?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• Return on investment from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‘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invested funds - maximum scope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’ prospective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• 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Call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for methods and means to keep the interest of children.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• Increasing penetration of digital textbooks and online platforms in the learning process.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Няма налично описание.">
            <a:extLst>
              <a:ext uri="{FF2B5EF4-FFF2-40B4-BE49-F238E27FC236}">
                <a16:creationId xmlns:a16="http://schemas.microsoft.com/office/drawing/2014/main" id="{5B35209D-102B-4283-AAFF-B005B1B5A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0" b="30257"/>
          <a:stretch/>
        </p:blipFill>
        <p:spPr bwMode="auto">
          <a:xfrm>
            <a:off x="4914974" y="3474719"/>
            <a:ext cx="3571875" cy="25603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яма налично описание.">
            <a:extLst>
              <a:ext uri="{FF2B5EF4-FFF2-40B4-BE49-F238E27FC236}">
                <a16:creationId xmlns:a16="http://schemas.microsoft.com/office/drawing/2014/main" id="{18FC2FBE-9D16-41CA-A812-AD2962630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6" b="8721"/>
          <a:stretch/>
        </p:blipFill>
        <p:spPr bwMode="auto">
          <a:xfrm>
            <a:off x="8889541" y="1463039"/>
            <a:ext cx="2831290" cy="437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яма налично описание.">
            <a:extLst>
              <a:ext uri="{FF2B5EF4-FFF2-40B4-BE49-F238E27FC236}">
                <a16:creationId xmlns:a16="http://schemas.microsoft.com/office/drawing/2014/main" id="{F1A7EA48-E690-4CC5-A0F9-AA3DA8C8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422" y="1354454"/>
            <a:ext cx="3459459" cy="18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Няма налично описание.">
            <a:extLst>
              <a:ext uri="{FF2B5EF4-FFF2-40B4-BE49-F238E27FC236}">
                <a16:creationId xmlns:a16="http://schemas.microsoft.com/office/drawing/2014/main" id="{F1BEC5D6-C1CE-420E-A61D-F3F38EFED6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4" b="14667"/>
          <a:stretch/>
        </p:blipFill>
        <p:spPr bwMode="auto">
          <a:xfrm>
            <a:off x="511786" y="1378634"/>
            <a:ext cx="3571875" cy="4853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ДЕТСКА ГРАДИНА №40 &quot;ДЕТСКИ СВЯТ&quot; – гр. Варна">
            <a:extLst>
              <a:ext uri="{FF2B5EF4-FFF2-40B4-BE49-F238E27FC236}">
                <a16:creationId xmlns:a16="http://schemas.microsoft.com/office/drawing/2014/main" id="{72409763-EC71-4955-91B4-C46C2E5D2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2" y="716280"/>
            <a:ext cx="1442232" cy="51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57D953-7CBB-4F24-B3A7-823AF4CFCCA2}"/>
              </a:ext>
            </a:extLst>
          </p:cNvPr>
          <p:cNvSpPr txBox="1"/>
          <p:nvPr/>
        </p:nvSpPr>
        <p:spPr>
          <a:xfrm>
            <a:off x="2247313" y="438183"/>
            <a:ext cx="8415998" cy="495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interactive display provides a new and modern approach to acquire knowledge in kindergarten, while</a:t>
            </a:r>
            <a:r>
              <a:rPr lang="en-US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at the same time</a:t>
            </a:r>
            <a:r>
              <a:rPr lang="bg-BG" sz="120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eases communication between teachers and children in an innovative way.</a:t>
            </a:r>
          </a:p>
        </p:txBody>
      </p:sp>
    </p:spTree>
    <p:extLst>
      <p:ext uri="{BB962C8B-B14F-4D97-AF65-F5344CB8AC3E}">
        <p14:creationId xmlns:p14="http://schemas.microsoft.com/office/powerpoint/2010/main" val="267393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Custom 3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CFDFEA"/>
      </a:accent1>
      <a:accent2>
        <a:srgbClr val="2683C6"/>
      </a:accent2>
      <a:accent3>
        <a:srgbClr val="A8EBEF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1338</TotalTime>
  <Words>818</Words>
  <Application>Microsoft Office PowerPoint</Application>
  <PresentationFormat>Widescreen</PresentationFormat>
  <Paragraphs>41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Verdana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Simeon</dc:creator>
  <cp:lastModifiedBy>Simeon</cp:lastModifiedBy>
  <cp:revision>63</cp:revision>
  <dcterms:created xsi:type="dcterms:W3CDTF">2021-05-18T15:35:33Z</dcterms:created>
  <dcterms:modified xsi:type="dcterms:W3CDTF">2021-05-20T07:54:54Z</dcterms:modified>
</cp:coreProperties>
</file>