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6" r:id="rId4"/>
    <p:sldId id="264" r:id="rId5"/>
    <p:sldId id="260" r:id="rId6"/>
    <p:sldId id="259" r:id="rId7"/>
    <p:sldId id="258" r:id="rId8"/>
    <p:sldId id="263" r:id="rId9"/>
    <p:sldId id="265" r:id="rId10"/>
    <p:sldId id="261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7A40"/>
    <a:srgbClr val="28A5D1"/>
    <a:srgbClr val="DC3E88"/>
    <a:srgbClr val="763683"/>
    <a:srgbClr val="344F6D"/>
    <a:srgbClr val="8B8C3E"/>
    <a:srgbClr val="DE2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40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98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280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383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98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5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7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8.pn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8.png"/><Relationship Id="rId3" Type="http://schemas.openxmlformats.org/officeDocument/2006/relationships/image" Target="../media/image5.jp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g"/><Relationship Id="rId3" Type="http://schemas.openxmlformats.org/officeDocument/2006/relationships/image" Target="../media/image5.jp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eg"/><Relationship Id="rId15" Type="http://schemas.openxmlformats.org/officeDocument/2006/relationships/image" Target="../media/image45.jpg"/><Relationship Id="rId10" Type="http://schemas.openxmlformats.org/officeDocument/2006/relationships/image" Target="../media/image40.jpg"/><Relationship Id="rId4" Type="http://schemas.openxmlformats.org/officeDocument/2006/relationships/image" Target="../media/image8.png"/><Relationship Id="rId9" Type="http://schemas.openxmlformats.org/officeDocument/2006/relationships/image" Target="../media/image39.jpg"/><Relationship Id="rId14" Type="http://schemas.openxmlformats.org/officeDocument/2006/relationships/image" Target="../media/image4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7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11" Type="http://schemas.openxmlformats.org/officeDocument/2006/relationships/image" Target="../media/image52.jpg"/><Relationship Id="rId5" Type="http://schemas.openxmlformats.org/officeDocument/2006/relationships/image" Target="../media/image47.jpg"/><Relationship Id="rId10" Type="http://schemas.openxmlformats.org/officeDocument/2006/relationships/image" Target="../media/image8.pn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44450"/>
            <a:ext cx="4572000" cy="107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>
                <a:solidFill>
                  <a:srgbClr val="DF422A"/>
                </a:solidFill>
                <a:latin typeface="Verdana"/>
                <a:ea typeface="Verdana"/>
                <a:cs typeface="Verdana"/>
                <a:sym typeface="Verdana"/>
              </a:rPr>
              <a:t>ДИГИТАЛИЗАЦИЯ И ИНОВАЦИИ В ОБРАЗОВАНИЕТО И НАУКАТА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>
                <a:solidFill>
                  <a:srgbClr val="DF422A"/>
                </a:solidFill>
                <a:latin typeface="Verdana"/>
                <a:ea typeface="Verdana"/>
                <a:cs typeface="Verdana"/>
                <a:sym typeface="Verdana"/>
              </a:rPr>
              <a:t>Организатор Община  Варна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>
                <a:solidFill>
                  <a:srgbClr val="DF422A"/>
                </a:solidFill>
                <a:latin typeface="Verdana"/>
                <a:ea typeface="Verdana"/>
                <a:cs typeface="Verdana"/>
                <a:sym typeface="Verdana"/>
              </a:rPr>
              <a:t>08 - 10 ЮНИ 2021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11113" y="5516563"/>
            <a:ext cx="4067175" cy="14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4125"/>
              </a:buClr>
              <a:buSzPts val="1600"/>
              <a:buFont typeface="Verdana"/>
              <a:buNone/>
            </a:pPr>
            <a:r>
              <a:rPr lang="tr-TR" sz="1600" b="1" i="0" u="none" strike="noStrike" cap="none" dirty="0">
                <a:solidFill>
                  <a:srgbClr val="C14125"/>
                </a:solidFill>
                <a:latin typeface="Verdana"/>
                <a:ea typeface="Verdana"/>
                <a:cs typeface="Verdana"/>
                <a:sym typeface="Verdana"/>
              </a:rPr>
              <a:t>ВЕСЕЛИНА ВЕЛИКОВА </a:t>
            </a:r>
            <a:r>
              <a:rPr lang="tr-TR" sz="1600" b="1" i="0" u="none" strike="noStrike" cap="none" dirty="0" smtClean="0">
                <a:solidFill>
                  <a:srgbClr val="C14125"/>
                </a:solidFill>
                <a:latin typeface="Verdana"/>
                <a:ea typeface="Verdana"/>
                <a:cs typeface="Verdana"/>
                <a:sym typeface="Verdana"/>
              </a:rPr>
              <a:t>ТИШЕВА</a:t>
            </a:r>
            <a:endParaRPr lang="en-US" sz="1600" b="1" i="0" u="none" strike="noStrike" cap="none" dirty="0" smtClean="0">
              <a:solidFill>
                <a:srgbClr val="C141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4125"/>
              </a:buClr>
              <a:buSzPts val="1600"/>
              <a:buFont typeface="Verdana"/>
              <a:buNone/>
            </a:pPr>
            <a:r>
              <a:rPr lang="bg-BG" sz="1600" b="1" dirty="0" smtClean="0">
                <a:solidFill>
                  <a:srgbClr val="C14125"/>
                </a:solidFill>
                <a:latin typeface="Verdana"/>
                <a:ea typeface="Verdana"/>
                <a:sym typeface="Verdana"/>
              </a:rPr>
              <a:t>САШКО ИЛИЕВ СТОЯНОВ</a:t>
            </a:r>
            <a:endParaRPr dirty="0"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C14125"/>
              </a:buClr>
              <a:buSzPts val="1600"/>
              <a:buFont typeface="Verdana"/>
              <a:buNone/>
            </a:pPr>
            <a:r>
              <a:rPr lang="tr-TR" sz="1600" b="1" i="0" u="none" strike="noStrike" cap="none" dirty="0">
                <a:solidFill>
                  <a:srgbClr val="C14125"/>
                </a:solidFill>
                <a:latin typeface="Verdana"/>
                <a:ea typeface="Verdana"/>
                <a:cs typeface="Verdana"/>
                <a:sym typeface="Verdana"/>
              </a:rPr>
              <a:t>VII СУ „НАЙДЕН ГЕРОВ“</a:t>
            </a:r>
            <a:endParaRPr dirty="0"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C14125"/>
              </a:buClr>
              <a:buSzPts val="1600"/>
              <a:buFont typeface="Verdana"/>
              <a:buNone/>
            </a:pPr>
            <a:r>
              <a:rPr lang="tr-TR" sz="1600" b="1" i="0" u="none" strike="noStrike" cap="none" dirty="0">
                <a:solidFill>
                  <a:srgbClr val="C14125"/>
                </a:solidFill>
                <a:latin typeface="Verdana"/>
                <a:ea typeface="Verdana"/>
                <a:cs typeface="Verdana"/>
                <a:sym typeface="Verdana"/>
              </a:rPr>
              <a:t>ВАРНА, БЪЛГАРИЯ</a:t>
            </a:r>
            <a:endParaRPr sz="1800" b="1" i="0" u="none" strike="noStrike" cap="none" dirty="0">
              <a:solidFill>
                <a:srgbClr val="C141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C788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" name="Google Shape;86;p13" descr="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788" y="5805488"/>
            <a:ext cx="2760662" cy="58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8488" y="3965575"/>
            <a:ext cx="658812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107950" y="3284538"/>
            <a:ext cx="6335713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 i="0" u="none" strike="noStrike" cap="none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От големите за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 i="0" u="none" strike="noStrike" cap="none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малките...</a:t>
            </a:r>
            <a:endParaRPr sz="4000" b="1" i="0" u="none" strike="noStrike" cap="none" dirty="0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2721986" y="4879542"/>
            <a:ext cx="7687396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bg-BG" dirty="0" smtClean="0">
                <a:solidFill>
                  <a:srgbClr val="DC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Ние продължаваме...</a:t>
            </a:r>
            <a:r>
              <a:rPr lang="bg-BG" dirty="0" smtClean="0">
                <a:solidFill>
                  <a:srgbClr val="DC3E88"/>
                </a:solidFill>
              </a:rPr>
              <a:t> </a:t>
            </a:r>
            <a:r>
              <a:rPr lang="bg-BG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445202" y="753774"/>
            <a:ext cx="7338580" cy="26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tr-TR" sz="2400" b="0" i="1" u="none" strike="noStrike" cap="none" dirty="0">
                <a:solidFill>
                  <a:srgbClr val="28A5D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“Ако вашите действия вдъхновяват другите да учат повече, да мечтаят повече, да правят повече и да става по-добре, вие сте </a:t>
            </a:r>
            <a:r>
              <a:rPr lang="tr-TR" sz="2400" b="0" i="1" u="none" strike="noStrike" cap="none" dirty="0" smtClean="0">
                <a:solidFill>
                  <a:srgbClr val="28A5D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Лидерът“ </a:t>
            </a:r>
            <a:endParaRPr lang="bg-BG" sz="2400" b="0" i="1" u="none" strike="noStrike" cap="none" dirty="0" smtClean="0">
              <a:solidFill>
                <a:srgbClr val="28A5D1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marR="0" lvl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tr-TR" sz="2400" b="1" i="1" u="none" strike="noStrike" cap="none" dirty="0" smtClean="0">
                <a:solidFill>
                  <a:srgbClr val="667A4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Куинси Адамс</a:t>
            </a:r>
            <a:endParaRPr sz="1600" b="1" i="1" dirty="0">
              <a:solidFill>
                <a:srgbClr val="667A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0" y="6100541"/>
            <a:ext cx="658425" cy="62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0" y="1254702"/>
            <a:ext cx="6640946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srgbClr val="396B87"/>
                </a:solidFill>
                <a:latin typeface="Verdana"/>
                <a:ea typeface="Verdana"/>
                <a:cs typeface="Verdana"/>
                <a:sym typeface="Verdana"/>
              </a:rPr>
              <a:t>„</a:t>
            </a:r>
            <a:r>
              <a:rPr lang="tr-TR" sz="2800" b="1" dirty="0">
                <a:solidFill>
                  <a:srgbClr val="396B87"/>
                </a:solidFill>
                <a:latin typeface="Verdana"/>
                <a:ea typeface="Verdana"/>
                <a:cs typeface="Verdana"/>
                <a:sym typeface="Verdana"/>
              </a:rPr>
              <a:t>Училище в облака“ </a:t>
            </a:r>
            <a:r>
              <a:rPr lang="bg-BG" sz="2800" b="1" dirty="0" smtClean="0">
                <a:solidFill>
                  <a:srgbClr val="396B87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br>
              <a:rPr lang="bg-BG" sz="2800" b="1" dirty="0" smtClean="0">
                <a:solidFill>
                  <a:srgbClr val="396B8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bg-BG" sz="2800" b="1" dirty="0" smtClean="0">
                <a:solidFill>
                  <a:srgbClr val="396B87"/>
                </a:solidFill>
                <a:latin typeface="Verdana"/>
                <a:ea typeface="Verdana"/>
                <a:cs typeface="Verdana"/>
                <a:sym typeface="Verdana"/>
              </a:rPr>
              <a:t>не утопия, а работещ </a:t>
            </a:r>
            <a:br>
              <a:rPr lang="bg-BG" sz="2800" b="1" dirty="0" smtClean="0">
                <a:solidFill>
                  <a:srgbClr val="396B8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bg-BG" sz="2800" b="1" dirty="0" smtClean="0">
                <a:solidFill>
                  <a:srgbClr val="396B87"/>
                </a:solidFill>
                <a:latin typeface="Verdana"/>
                <a:ea typeface="Verdana"/>
                <a:cs typeface="Verdana"/>
                <a:sym typeface="Verdana"/>
              </a:rPr>
              <a:t>модел в </a:t>
            </a:r>
            <a:r>
              <a:rPr lang="en-US" sz="2800" b="1" dirty="0" smtClean="0">
                <a:solidFill>
                  <a:srgbClr val="396B87"/>
                </a:solidFill>
                <a:latin typeface="Verdana"/>
                <a:ea typeface="Verdana"/>
                <a:cs typeface="Verdana"/>
                <a:sym typeface="Verdana"/>
              </a:rPr>
              <a:t>VII </a:t>
            </a:r>
            <a:r>
              <a:rPr lang="bg-BG" sz="2800" b="1" dirty="0" smtClean="0">
                <a:solidFill>
                  <a:srgbClr val="396B87"/>
                </a:solidFill>
                <a:latin typeface="Verdana"/>
                <a:ea typeface="Verdana"/>
                <a:cs typeface="Verdana"/>
                <a:sym typeface="Verdana"/>
              </a:rPr>
              <a:t>СУ „Найден Геров“</a:t>
            </a:r>
            <a:endParaRPr sz="2800" b="1" dirty="0">
              <a:solidFill>
                <a:srgbClr val="396B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5714" y="2623127"/>
            <a:ext cx="3478213" cy="34108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41587" y="2966893"/>
            <a:ext cx="7516957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400" b="1" dirty="0" smtClean="0">
                <a:solidFill>
                  <a:srgbClr val="DE2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2017</a:t>
            </a:r>
          </a:p>
          <a:p>
            <a:pPr marL="800100" lvl="1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000" dirty="0"/>
              <a:t>Иновативно училище</a:t>
            </a:r>
          </a:p>
          <a:p>
            <a:pPr marL="800100" lvl="1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000" dirty="0" smtClean="0"/>
              <a:t>Дигитализация на учебния процес</a:t>
            </a:r>
          </a:p>
          <a:p>
            <a:pPr marL="800100" lvl="1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200" dirty="0" smtClean="0"/>
              <a:t>Създадени акаунти:</a:t>
            </a:r>
          </a:p>
          <a:p>
            <a:pPr marL="1714500" lvl="3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1400" dirty="0" smtClean="0"/>
              <a:t>Преподаватели</a:t>
            </a:r>
            <a:endParaRPr lang="bg-BG" sz="1400" dirty="0"/>
          </a:p>
          <a:p>
            <a:pPr marL="1714500" lvl="3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1400" dirty="0" smtClean="0"/>
              <a:t>Ученици</a:t>
            </a:r>
          </a:p>
          <a:p>
            <a:pPr marL="1714500" lvl="3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1400" dirty="0" smtClean="0"/>
              <a:t>Административен персонал</a:t>
            </a:r>
            <a:endParaRPr lang="bg-BG" sz="1400" dirty="0"/>
          </a:p>
          <a:p>
            <a:pPr marL="800100" lvl="1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000" dirty="0" smtClean="0"/>
              <a:t>Виртуални класни стаи в </a:t>
            </a:r>
            <a:r>
              <a:rPr lang="en-US" sz="2000" dirty="0" smtClean="0"/>
              <a:t>Google</a:t>
            </a:r>
            <a:endParaRPr lang="bg-BG" sz="2000" dirty="0" smtClean="0"/>
          </a:p>
          <a:p>
            <a:pPr marL="800100" lvl="1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000" dirty="0" smtClean="0"/>
              <a:t>Екипни дискове в „облака“</a:t>
            </a:r>
          </a:p>
          <a:p>
            <a:pPr marL="342900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en-US" sz="2400" b="1" dirty="0" smtClean="0">
                <a:solidFill>
                  <a:srgbClr val="DE2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</a:t>
            </a:r>
            <a:r>
              <a:rPr lang="bg-BG" sz="2400" b="1" dirty="0" smtClean="0">
                <a:solidFill>
                  <a:srgbClr val="DE2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bg-BG" sz="2400" b="1" dirty="0">
              <a:solidFill>
                <a:srgbClr val="DE28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000" dirty="0" smtClean="0"/>
              <a:t>Интердисциплинарни уроци „От големите за малките“</a:t>
            </a:r>
          </a:p>
          <a:p>
            <a:pPr marL="800100" lvl="1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000" dirty="0" smtClean="0"/>
              <a:t>Въвеждане на модел 1:1</a:t>
            </a:r>
            <a:endParaRPr lang="bg-BG" sz="2400" dirty="0" smtClean="0"/>
          </a:p>
          <a:p>
            <a:pPr marL="800100" lvl="1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endParaRPr lang="bg-BG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9;p15"/>
          <p:cNvSpPr/>
          <p:nvPr/>
        </p:nvSpPr>
        <p:spPr>
          <a:xfrm>
            <a:off x="1197034" y="512548"/>
            <a:ext cx="7946966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400" dirty="0">
                <a:solidFill>
                  <a:srgbClr val="222268"/>
                </a:solidFill>
                <a:latin typeface="Verdana"/>
                <a:ea typeface="Verdana"/>
                <a:cs typeface="Verdana"/>
              </a:rPr>
              <a:t>Интердисциплинарност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222268"/>
                </a:solidFill>
                <a:latin typeface="Verdana"/>
                <a:ea typeface="Verdana"/>
                <a:cs typeface="Verdana"/>
              </a:rPr>
              <a:t>и проектно базирано образование. </a:t>
            </a:r>
            <a:r>
              <a:rPr lang="ru-RU" sz="2400" dirty="0" smtClean="0">
                <a:solidFill>
                  <a:srgbClr val="222268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Ученикът става УЧИТЕЛ!</a:t>
            </a:r>
          </a:p>
          <a:p>
            <a:pPr lvl="0"/>
            <a:r>
              <a:rPr lang="ru-RU" sz="2400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Метод </a:t>
            </a:r>
            <a:r>
              <a:rPr lang="ru-RU" sz="2400" dirty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с добри традиции, но с </a:t>
            </a:r>
            <a:r>
              <a:rPr lang="ru-RU" sz="2400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модерен </a:t>
            </a:r>
            <a:r>
              <a:rPr lang="ru-RU" sz="2400" dirty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почерк </a:t>
            </a:r>
            <a:endParaRPr sz="2400" dirty="0">
              <a:solidFill>
                <a:srgbClr val="22226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0" y="6100541"/>
            <a:ext cx="658425" cy="6218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6626" y="2091389"/>
            <a:ext cx="67074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Творчеството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на двама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учители прераства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 творчески процес на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учениците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Провокация на креативното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търсене и познавателна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активност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Изобретателност, социалност /стратегии, опит/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Стратегическо мислене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Лидерство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Приемственост </a:t>
            </a:r>
          </a:p>
        </p:txBody>
      </p:sp>
    </p:spTree>
    <p:extLst>
      <p:ext uri="{BB962C8B-B14F-4D97-AF65-F5344CB8AC3E}">
        <p14:creationId xmlns:p14="http://schemas.microsoft.com/office/powerpoint/2010/main" val="13099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236263" y="1078255"/>
            <a:ext cx="4638099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0" i="0" u="none" strike="noStrike" cap="none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Осмокласници, шестокласници и </a:t>
            </a:r>
            <a:r>
              <a:rPr lang="tr-TR" sz="2800" b="0" i="0" u="none" strike="noStrike" cap="none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.. </a:t>
            </a:r>
            <a:endParaRPr sz="2800" b="0" i="0" u="none" strike="noStrike" cap="none" dirty="0">
              <a:solidFill>
                <a:srgbClr val="2222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159" y="6100542"/>
            <a:ext cx="658425" cy="621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6" y="2278405"/>
            <a:ext cx="6660772" cy="444398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6" y="2278405"/>
            <a:ext cx="6660772" cy="444398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6" y="2278405"/>
            <a:ext cx="6660772" cy="444398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6" y="2278405"/>
            <a:ext cx="6660772" cy="444398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6" y="2278405"/>
            <a:ext cx="6660772" cy="444398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6" y="2278405"/>
            <a:ext cx="6660772" cy="444398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6" y="2278405"/>
            <a:ext cx="6660772" cy="444398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6" y="2278405"/>
            <a:ext cx="6660772" cy="444398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6" y="2278405"/>
            <a:ext cx="6660772" cy="444398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3" name="AutoShape 2" descr="Scratch - любимото занимание на учениците - Клуб по роботика и приложно  програмиране"/>
          <p:cNvSpPr>
            <a:spLocks noChangeAspect="1" noChangeArrowheads="1"/>
          </p:cNvSpPr>
          <p:nvPr/>
        </p:nvSpPr>
        <p:spPr bwMode="auto">
          <a:xfrm>
            <a:off x="155574" y="-1583231"/>
            <a:ext cx="1743563" cy="17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81" y="2528888"/>
            <a:ext cx="1828091" cy="1376362"/>
          </a:xfrm>
          <a:prstGeom prst="rect">
            <a:avLst/>
          </a:prstGeom>
        </p:spPr>
      </p:pic>
      <p:sp>
        <p:nvSpPr>
          <p:cNvPr id="16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50824" y="2349500"/>
            <a:ext cx="7064375" cy="26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ru-RU" sz="24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Ученици от </a:t>
            </a:r>
            <a:r>
              <a:rPr lang="en-US" sz="24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VIII </a:t>
            </a:r>
            <a:r>
              <a:rPr lang="bg-BG" sz="24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 показаха </a:t>
            </a:r>
            <a:r>
              <a:rPr lang="ru-RU" sz="24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лесен </a:t>
            </a:r>
            <a:r>
              <a:rPr lang="ru-RU" sz="2400" dirty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забавен за </a:t>
            </a:r>
            <a:r>
              <a:rPr lang="ru-RU" sz="24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шестокласниците начин да програмират, да </a:t>
            </a:r>
            <a:r>
              <a:rPr lang="ru-RU" sz="2400" dirty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развиват творческите си умения, чрез създаването на собствени анимации, игри и интерактивни истории. </a:t>
            </a:r>
            <a:endParaRPr lang="ru-RU" sz="2400" dirty="0" smtClean="0">
              <a:solidFill>
                <a:srgbClr val="344F6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ru-RU" sz="24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Уменията </a:t>
            </a:r>
            <a:r>
              <a:rPr lang="ru-RU" sz="2400" dirty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програмиране и развиването на логическото мислене са сред основните компетенции, които могат да гарантират </a:t>
            </a:r>
            <a:r>
              <a:rPr lang="ru-RU" sz="2400" b="1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професионалната</a:t>
            </a:r>
            <a:r>
              <a:rPr lang="ru-RU" sz="24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реализация </a:t>
            </a:r>
            <a:r>
              <a:rPr lang="ru-RU" sz="2400" dirty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подрастващите.</a:t>
            </a:r>
            <a:r>
              <a:rPr lang="tr-TR" sz="12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sz="2400" dirty="0">
              <a:solidFill>
                <a:srgbClr val="344F6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31" presetClass="entr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2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2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2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25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9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325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9;p15"/>
          <p:cNvSpPr/>
          <p:nvPr/>
        </p:nvSpPr>
        <p:spPr>
          <a:xfrm>
            <a:off x="1197034" y="401712"/>
            <a:ext cx="7946966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i="0" u="none" strike="noStrike" cap="none" dirty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Учениците от </a:t>
            </a:r>
            <a:r>
              <a:rPr lang="en-US" sz="2400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X</a:t>
            </a:r>
            <a:r>
              <a:rPr lang="tr-TR" sz="2400" i="0" u="none" strike="noStrike" cap="none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tr-TR" sz="2400" i="0" u="none" strike="noStrike" cap="none" dirty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клас запознават учениците от </a:t>
            </a:r>
            <a:r>
              <a:rPr lang="bg-BG" sz="2400" i="0" u="none" strike="noStrike" cap="none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i="0" u="none" strike="noStrike" cap="none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tr-TR" sz="2400" i="0" u="none" strike="noStrike" cap="none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tr-TR" sz="2400" i="0" u="none" strike="noStrike" cap="none" dirty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клас </a:t>
            </a:r>
            <a:r>
              <a:rPr lang="tr-TR" sz="2400" i="0" u="none" strike="noStrike" cap="none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с</a:t>
            </a:r>
            <a:r>
              <a:rPr lang="bg-BG" sz="2400" i="0" u="none" strike="noStrike" cap="none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 „БЕЗОПАСЕН ИНТЕРНЕТ“</a:t>
            </a:r>
            <a:r>
              <a:rPr lang="en-US" sz="2400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400" i="0" u="none" strike="noStrike" cap="none" dirty="0">
              <a:solidFill>
                <a:srgbClr val="22226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03" y="1453710"/>
            <a:ext cx="6416593" cy="4281071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03" y="1453710"/>
            <a:ext cx="6416593" cy="4281071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03" y="1453710"/>
            <a:ext cx="6416593" cy="4281071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03" y="1453710"/>
            <a:ext cx="6416593" cy="4281071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03" y="1453710"/>
            <a:ext cx="6416593" cy="4281071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03" y="1453710"/>
            <a:ext cx="6416593" cy="4281071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940" y="6100541"/>
            <a:ext cx="658425" cy="62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50824" y="1060783"/>
            <a:ext cx="8662267" cy="184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dirty="0" smtClean="0">
                <a:solidFill>
                  <a:srgbClr val="344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Компютърните </a:t>
            </a:r>
            <a:br>
              <a:rPr lang="bg-BG" sz="4000" dirty="0" smtClean="0">
                <a:solidFill>
                  <a:srgbClr val="344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4000" dirty="0" smtClean="0">
                <a:solidFill>
                  <a:srgbClr val="344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игри в обучението</a:t>
            </a:r>
            <a:br>
              <a:rPr lang="bg-BG" sz="4000" dirty="0" smtClean="0">
                <a:solidFill>
                  <a:srgbClr val="344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000" dirty="0" smtClean="0">
                <a:solidFill>
                  <a:srgbClr val="344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игрови метод, реализиран в интерактивна образователна среда</a:t>
            </a:r>
            <a:endParaRPr sz="1800" dirty="0">
              <a:solidFill>
                <a:srgbClr val="344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50824" y="2939473"/>
            <a:ext cx="4335032" cy="379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400" b="1" dirty="0" smtClean="0">
                <a:solidFill>
                  <a:srgbClr val="8B8C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Деца</a:t>
            </a:r>
            <a:r>
              <a:rPr lang="ru-RU" sz="2400" b="1" dirty="0" smtClean="0">
                <a:solidFill>
                  <a:srgbClr val="8B8C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-учители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ru-RU" sz="20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Изпълнение на роля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ru-RU" sz="20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Предизвикателство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ru-RU" sz="20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в екип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ru-RU" sz="20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Моделиране на дейността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ru-RU" sz="20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Провокация</a:t>
            </a:r>
          </a:p>
          <a:p>
            <a:pPr marL="457200" lvl="1" indent="0">
              <a:spcBef>
                <a:spcPts val="0"/>
              </a:spcBef>
              <a:buClr>
                <a:srgbClr val="3F3F3F"/>
              </a:buClr>
              <a:buSzPts val="2000"/>
              <a:buNone/>
            </a:pPr>
            <a:endParaRPr lang="bg-BG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107;p16"/>
          <p:cNvSpPr txBox="1">
            <a:spLocks/>
          </p:cNvSpPr>
          <p:nvPr/>
        </p:nvSpPr>
        <p:spPr>
          <a:xfrm>
            <a:off x="4319443" y="2905188"/>
            <a:ext cx="4824557" cy="379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400" b="1" dirty="0" smtClean="0">
                <a:solidFill>
                  <a:srgbClr val="8B8C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Ученици на </a:t>
            </a:r>
            <a:r>
              <a:rPr lang="en-US" sz="2400" b="1" dirty="0" smtClean="0">
                <a:solidFill>
                  <a:srgbClr val="8B8C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</a:t>
            </a:r>
            <a:r>
              <a:rPr lang="bg-BG" sz="2400" b="1" dirty="0" smtClean="0">
                <a:solidFill>
                  <a:srgbClr val="8B8C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Децата-учители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0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Мотивация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0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Съревнование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0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Самостоятелност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0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Активност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0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Конкурентноспособност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000"/>
              <a:buFont typeface="Noto Sans Symbols"/>
              <a:buChar char="❖"/>
            </a:pPr>
            <a:r>
              <a:rPr lang="bg-BG" sz="2000" dirty="0" smtClean="0">
                <a:solidFill>
                  <a:srgbClr val="344F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Приемственост</a:t>
            </a:r>
          </a:p>
          <a:p>
            <a:pPr marL="457200" lvl="1" indent="0">
              <a:spcBef>
                <a:spcPts val="0"/>
              </a:spcBef>
              <a:buClr>
                <a:srgbClr val="3F3F3F"/>
              </a:buClr>
              <a:buSzPts val="2000"/>
              <a:buFont typeface="Arial"/>
              <a:buNone/>
            </a:pPr>
            <a:endParaRPr lang="bg-BG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75" y="6114926"/>
            <a:ext cx="658425" cy="62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359275" y="1032657"/>
            <a:ext cx="5168901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>
                <a:solidFill>
                  <a:srgbClr val="222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Ш</a:t>
            </a:r>
            <a:r>
              <a:rPr lang="tr-TR" sz="2800" b="0" i="0" u="none" strike="noStrike" cap="none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ест</a:t>
            </a:r>
            <a:r>
              <a:rPr lang="bg-BG" sz="2800" b="0" i="0" u="none" strike="noStrike" cap="none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окласници, третокласници и</a:t>
            </a:r>
            <a:r>
              <a:rPr lang="tr-TR" sz="2800" b="0" i="0" u="none" strike="noStrike" cap="none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... </a:t>
            </a:r>
            <a:endParaRPr sz="2800" b="0" i="0" u="none" strike="noStrike" cap="none" dirty="0">
              <a:solidFill>
                <a:srgbClr val="2222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9" y="2278019"/>
            <a:ext cx="6661349" cy="4444369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38" y="2321686"/>
            <a:ext cx="5026251" cy="435703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5" y="2276475"/>
            <a:ext cx="6665976" cy="444745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5" y="2276475"/>
            <a:ext cx="6665976" cy="444745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5" y="2276475"/>
            <a:ext cx="6665976" cy="444745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5" y="2276475"/>
            <a:ext cx="6665976" cy="444745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5" y="2276475"/>
            <a:ext cx="6665976" cy="444745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5" y="2276475"/>
            <a:ext cx="6665976" cy="444745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5" y="2276475"/>
            <a:ext cx="6665976" cy="444745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6159" y="6100542"/>
            <a:ext cx="658425" cy="6218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40" y="2493819"/>
            <a:ext cx="1986843" cy="111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7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7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7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75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159" y="6100542"/>
            <a:ext cx="658425" cy="6218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157" y="2851907"/>
            <a:ext cx="1986843" cy="111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8" y="2276475"/>
            <a:ext cx="6660772" cy="444398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8" y="2276475"/>
            <a:ext cx="6660772" cy="444398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8" y="2276475"/>
            <a:ext cx="6660772" cy="444398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8" y="2276475"/>
            <a:ext cx="6660772" cy="444398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8" y="2276475"/>
            <a:ext cx="6660772" cy="444398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8" y="2276475"/>
            <a:ext cx="6660772" cy="444398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8" y="2276475"/>
            <a:ext cx="6660772" cy="444398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8" y="2276475"/>
            <a:ext cx="6660772" cy="444398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8" y="2276475"/>
            <a:ext cx="6660772" cy="444398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8" y="2276475"/>
            <a:ext cx="6660772" cy="444398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18" name="Google Shape;99;p15"/>
          <p:cNvSpPr/>
          <p:nvPr/>
        </p:nvSpPr>
        <p:spPr>
          <a:xfrm>
            <a:off x="359275" y="1032657"/>
            <a:ext cx="5168901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>
                <a:solidFill>
                  <a:srgbClr val="222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Ш</a:t>
            </a:r>
            <a:r>
              <a:rPr lang="tr-TR" sz="2800" b="0" i="0" u="none" strike="noStrike" cap="none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ест</a:t>
            </a:r>
            <a:r>
              <a:rPr lang="bg-BG" sz="2800" b="0" i="0" u="none" strike="noStrike" cap="none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окласници, третокласници и</a:t>
            </a:r>
            <a:r>
              <a:rPr lang="tr-TR" sz="2800" b="0" i="0" u="none" strike="noStrike" cap="none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... </a:t>
            </a:r>
            <a:endParaRPr sz="2800" b="0" i="0" u="none" strike="noStrike" cap="none" dirty="0">
              <a:solidFill>
                <a:srgbClr val="2222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033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9;p15"/>
          <p:cNvSpPr/>
          <p:nvPr/>
        </p:nvSpPr>
        <p:spPr>
          <a:xfrm>
            <a:off x="1197034" y="401712"/>
            <a:ext cx="7946966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i="0" u="none" strike="noStrike" cap="none" dirty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Учениците от </a:t>
            </a:r>
            <a:r>
              <a:rPr lang="bg-BG" sz="2400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шести</a:t>
            </a:r>
            <a:r>
              <a:rPr lang="tr-TR" sz="2400" i="0" u="none" strike="noStrike" cap="none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tr-TR" sz="2400" i="0" u="none" strike="noStrike" cap="none" dirty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клас запознават учениците от </a:t>
            </a:r>
            <a:r>
              <a:rPr lang="bg-BG" sz="2400" i="0" u="none" strike="noStrike" cap="none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 трети</a:t>
            </a:r>
            <a:r>
              <a:rPr lang="tr-TR" sz="2400" i="0" u="none" strike="noStrike" cap="none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tr-TR" sz="2400" i="0" u="none" strike="noStrike" cap="none" dirty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клас </a:t>
            </a:r>
            <a:r>
              <a:rPr lang="tr-TR" sz="2400" i="0" u="none" strike="noStrike" cap="none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с</a:t>
            </a:r>
            <a:r>
              <a:rPr lang="bg-BG" sz="2400" i="0" u="none" strike="noStrike" cap="none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 КОДИРАНЕ С ЦВЕТОВЕ</a:t>
            </a:r>
            <a:r>
              <a:rPr lang="en-US" sz="2400" dirty="0" smtClean="0">
                <a:solidFill>
                  <a:srgbClr val="222268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400" i="0" u="none" strike="noStrike" cap="none" dirty="0">
              <a:solidFill>
                <a:srgbClr val="22226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82" y="1435607"/>
            <a:ext cx="6416593" cy="428107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82" y="1435607"/>
            <a:ext cx="6416593" cy="428107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82" y="1435607"/>
            <a:ext cx="6416593" cy="428107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82" y="1435607"/>
            <a:ext cx="6416593" cy="428107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82" y="1435607"/>
            <a:ext cx="6416593" cy="428107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82" y="1435607"/>
            <a:ext cx="6416593" cy="428107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940" y="6100541"/>
            <a:ext cx="658425" cy="621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82" y="1435607"/>
            <a:ext cx="6416593" cy="428107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0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280</Words>
  <Application>Microsoft Office PowerPoint</Application>
  <PresentationFormat>On-screen Show (4:3)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Noto Sans Symbols</vt:lpstr>
      <vt:lpstr>Verdana</vt:lpstr>
      <vt:lpstr>Wingdings</vt:lpstr>
      <vt:lpstr>Diseño predeterminado</vt:lpstr>
      <vt:lpstr>PowerPoint Presentation</vt:lpstr>
      <vt:lpstr>„Училище в облака“ - не утопия, а работещ  модел в VII СУ „Найден Геров“</vt:lpstr>
      <vt:lpstr>PowerPoint Presentation</vt:lpstr>
      <vt:lpstr>PowerPoint Presentation</vt:lpstr>
      <vt:lpstr>PowerPoint Presentation</vt:lpstr>
      <vt:lpstr>Компютърните  игри в обучението игрови метод, реализиран в интерактивна образователна среда</vt:lpstr>
      <vt:lpstr>PowerPoint Presentation</vt:lpstr>
      <vt:lpstr>PowerPoint Presentation</vt:lpstr>
      <vt:lpstr>PowerPoint Presentation</vt:lpstr>
      <vt:lpstr>Ние продължаваме...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modified xsi:type="dcterms:W3CDTF">2021-05-20T08:27:54Z</dcterms:modified>
</cp:coreProperties>
</file>