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66" r:id="rId4"/>
    <p:sldId id="264" r:id="rId5"/>
    <p:sldId id="260" r:id="rId6"/>
    <p:sldId id="259" r:id="rId7"/>
    <p:sldId id="258" r:id="rId8"/>
    <p:sldId id="263" r:id="rId9"/>
    <p:sldId id="265" r:id="rId10"/>
    <p:sldId id="261"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7A40"/>
    <a:srgbClr val="28A5D1"/>
    <a:srgbClr val="DC3E88"/>
    <a:srgbClr val="763683"/>
    <a:srgbClr val="344F6D"/>
    <a:srgbClr val="8B8C3E"/>
    <a:srgbClr val="DE28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402" y="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698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80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4383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98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4" name="Google Shape;14;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26" name="Google Shape;26;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3" name="Google Shape;33;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2" name="Google Shape;42;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8" name="Google Shape;58;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5" name="Google Shape;65;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3" Type="http://schemas.openxmlformats.org/officeDocument/2006/relationships/image" Target="../media/image5.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7.jpg"/><Relationship Id="rId7"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10" Type="http://schemas.openxmlformats.org/officeDocument/2006/relationships/image" Target="../media/image8.png"/><Relationship Id="rId4" Type="http://schemas.openxmlformats.org/officeDocument/2006/relationships/image" Target="../media/image19.jpg"/><Relationship Id="rId9" Type="http://schemas.openxmlformats.org/officeDocument/2006/relationships/image" Target="../media/image2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13" Type="http://schemas.openxmlformats.org/officeDocument/2006/relationships/image" Target="../media/image8.png"/><Relationship Id="rId3" Type="http://schemas.openxmlformats.org/officeDocument/2006/relationships/image" Target="../media/image5.jpg"/><Relationship Id="rId7" Type="http://schemas.openxmlformats.org/officeDocument/2006/relationships/image" Target="../media/image29.jpg"/><Relationship Id="rId12"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jpg"/><Relationship Id="rId11" Type="http://schemas.openxmlformats.org/officeDocument/2006/relationships/image" Target="../media/image33.jpg"/><Relationship Id="rId5" Type="http://schemas.openxmlformats.org/officeDocument/2006/relationships/image" Target="../media/image27.jpg"/><Relationship Id="rId10" Type="http://schemas.openxmlformats.org/officeDocument/2006/relationships/image" Target="../media/image32.jpg"/><Relationship Id="rId4" Type="http://schemas.openxmlformats.org/officeDocument/2006/relationships/image" Target="../media/image26.jpg"/><Relationship Id="rId9" Type="http://schemas.openxmlformats.org/officeDocument/2006/relationships/image" Target="../media/image31.jp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3.jpg"/><Relationship Id="rId3" Type="http://schemas.openxmlformats.org/officeDocument/2006/relationships/image" Target="../media/image5.jpg"/><Relationship Id="rId7" Type="http://schemas.openxmlformats.org/officeDocument/2006/relationships/image" Target="../media/image37.jpg"/><Relationship Id="rId12" Type="http://schemas.openxmlformats.org/officeDocument/2006/relationships/image" Target="../media/image4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41.jpg"/><Relationship Id="rId5" Type="http://schemas.openxmlformats.org/officeDocument/2006/relationships/image" Target="../media/image35.jpeg"/><Relationship Id="rId15" Type="http://schemas.openxmlformats.org/officeDocument/2006/relationships/image" Target="../media/image45.jpg"/><Relationship Id="rId10" Type="http://schemas.openxmlformats.org/officeDocument/2006/relationships/image" Target="../media/image40.jpg"/><Relationship Id="rId4" Type="http://schemas.openxmlformats.org/officeDocument/2006/relationships/image" Target="../media/image8.png"/><Relationship Id="rId9" Type="http://schemas.openxmlformats.org/officeDocument/2006/relationships/image" Target="../media/image39.jpg"/><Relationship Id="rId14" Type="http://schemas.openxmlformats.org/officeDocument/2006/relationships/image" Target="../media/image44.jpg"/></Relationships>
</file>

<file path=ppt/slides/_rels/slide9.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7.jpg"/><Relationship Id="rId7" Type="http://schemas.openxmlformats.org/officeDocument/2006/relationships/image" Target="../media/image4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8.jpg"/><Relationship Id="rId11" Type="http://schemas.openxmlformats.org/officeDocument/2006/relationships/image" Target="../media/image52.jpg"/><Relationship Id="rId5" Type="http://schemas.openxmlformats.org/officeDocument/2006/relationships/image" Target="../media/image47.jpg"/><Relationship Id="rId10" Type="http://schemas.openxmlformats.org/officeDocument/2006/relationships/image" Target="../media/image8.png"/><Relationship Id="rId4" Type="http://schemas.openxmlformats.org/officeDocument/2006/relationships/image" Target="../media/image46.jpg"/><Relationship Id="rId9" Type="http://schemas.openxmlformats.org/officeDocument/2006/relationships/image" Target="../media/image5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p:nvPr/>
        </p:nvSpPr>
        <p:spPr>
          <a:xfrm>
            <a:off x="0" y="44451"/>
            <a:ext cx="4572000" cy="1052830"/>
          </a:xfrm>
          <a:prstGeom prst="rect">
            <a:avLst/>
          </a:prstGeom>
          <a:noFill/>
          <a:ln>
            <a:noFill/>
          </a:ln>
        </p:spPr>
        <p:txBody>
          <a:bodyPr spcFirstLastPara="1" wrap="square" lIns="91425" tIns="45700" rIns="91425" bIns="45700" anchor="t" anchorCtr="0">
            <a:noAutofit/>
          </a:bodyPr>
          <a:lstStyle/>
          <a:p>
            <a:pPr lvl="0">
              <a:buSzPts val="1600"/>
            </a:pPr>
            <a:r>
              <a:rPr lang="en-US" sz="1600" b="1" dirty="0">
                <a:solidFill>
                  <a:srgbClr val="DF422A"/>
                </a:solidFill>
                <a:latin typeface="Verdana"/>
                <a:ea typeface="Verdana"/>
                <a:cs typeface="Verdana"/>
                <a:sym typeface="Verdana"/>
              </a:rPr>
              <a:t>DIGITALIZATION AND INNOVATION IN EDUCATION AND SCIENCE </a:t>
            </a:r>
          </a:p>
          <a:p>
            <a:pPr lvl="0">
              <a:buSzPts val="1600"/>
            </a:pPr>
            <a:r>
              <a:rPr lang="en-US" sz="1600" b="1" dirty="0">
                <a:solidFill>
                  <a:srgbClr val="DF422A"/>
                </a:solidFill>
                <a:latin typeface="Verdana"/>
                <a:ea typeface="Verdana"/>
                <a:cs typeface="Verdana"/>
                <a:sym typeface="Verdana"/>
              </a:rPr>
              <a:t>Organizer Varna municipality </a:t>
            </a:r>
          </a:p>
          <a:p>
            <a:pPr lvl="0">
              <a:buSzPts val="1600"/>
            </a:pPr>
            <a:r>
              <a:rPr lang="en-US" sz="1600" b="1" dirty="0">
                <a:solidFill>
                  <a:srgbClr val="DF422A"/>
                </a:solidFill>
                <a:latin typeface="Verdana"/>
                <a:ea typeface="Verdana"/>
                <a:cs typeface="Verdana"/>
                <a:sym typeface="Verdana"/>
              </a:rPr>
              <a:t>08 - 10 </a:t>
            </a:r>
            <a:r>
              <a:rPr lang="en-US" sz="1600" b="1" dirty="0" err="1">
                <a:solidFill>
                  <a:srgbClr val="DF422A"/>
                </a:solidFill>
                <a:latin typeface="Verdana"/>
                <a:ea typeface="Verdana"/>
                <a:cs typeface="Verdana"/>
                <a:sym typeface="Verdana"/>
              </a:rPr>
              <a:t>june</a:t>
            </a:r>
            <a:r>
              <a:rPr lang="en-US" sz="1600" b="1" dirty="0">
                <a:solidFill>
                  <a:srgbClr val="DF422A"/>
                </a:solidFill>
                <a:latin typeface="Verdana"/>
                <a:ea typeface="Verdana"/>
                <a:cs typeface="Verdana"/>
                <a:sym typeface="Verdana"/>
              </a:rPr>
              <a:t> 2021</a:t>
            </a:r>
            <a:endParaRPr lang="en-US" dirty="0"/>
          </a:p>
        </p:txBody>
      </p:sp>
      <p:sp>
        <p:nvSpPr>
          <p:cNvPr id="85" name="Google Shape;85;p13"/>
          <p:cNvSpPr txBox="1"/>
          <p:nvPr/>
        </p:nvSpPr>
        <p:spPr>
          <a:xfrm>
            <a:off x="11113" y="5516563"/>
            <a:ext cx="4067175" cy="1484312"/>
          </a:xfrm>
          <a:prstGeom prst="rect">
            <a:avLst/>
          </a:prstGeom>
          <a:noFill/>
          <a:ln>
            <a:noFill/>
          </a:ln>
        </p:spPr>
        <p:txBody>
          <a:bodyPr spcFirstLastPara="1" wrap="square" lIns="91425" tIns="45700" rIns="91425" bIns="45700" anchor="t" anchorCtr="0">
            <a:noAutofit/>
          </a:bodyPr>
          <a:lstStyle/>
          <a:p>
            <a:pPr lvl="0">
              <a:buClr>
                <a:srgbClr val="C14125"/>
              </a:buClr>
              <a:buSzPts val="1600"/>
            </a:pPr>
            <a:r>
              <a:rPr lang="en-US" sz="1600" b="1" dirty="0">
                <a:solidFill>
                  <a:srgbClr val="C14125"/>
                </a:solidFill>
                <a:latin typeface="Verdana"/>
                <a:ea typeface="Verdana"/>
                <a:cs typeface="Verdana"/>
                <a:sym typeface="Verdana"/>
              </a:rPr>
              <a:t>VESELINA VELIKOVA TISHEVA</a:t>
            </a:r>
          </a:p>
          <a:p>
            <a:pPr lvl="0">
              <a:buClr>
                <a:srgbClr val="C14125"/>
              </a:buClr>
              <a:buSzPts val="1600"/>
            </a:pPr>
            <a:r>
              <a:rPr lang="en-US" sz="1600" b="1" dirty="0">
                <a:solidFill>
                  <a:srgbClr val="C14125"/>
                </a:solidFill>
                <a:latin typeface="Verdana"/>
                <a:ea typeface="Verdana"/>
                <a:cs typeface="Verdana"/>
                <a:sym typeface="Verdana"/>
              </a:rPr>
              <a:t>SASHKO ILIEV STOYANOV</a:t>
            </a:r>
          </a:p>
          <a:p>
            <a:pPr lvl="0">
              <a:spcBef>
                <a:spcPts val="320"/>
              </a:spcBef>
              <a:buClr>
                <a:srgbClr val="C14125"/>
              </a:buClr>
              <a:buSzPts val="1600"/>
            </a:pPr>
            <a:r>
              <a:rPr lang="en-US" sz="1600" b="1" dirty="0">
                <a:solidFill>
                  <a:srgbClr val="C14125"/>
                </a:solidFill>
                <a:latin typeface="Verdana"/>
                <a:ea typeface="Verdana"/>
                <a:cs typeface="Verdana"/>
                <a:sym typeface="Verdana"/>
              </a:rPr>
              <a:t>VII SS „NAYDEN GEROV“</a:t>
            </a:r>
            <a:endParaRPr lang="en-US" dirty="0"/>
          </a:p>
          <a:p>
            <a:pPr lvl="0">
              <a:spcBef>
                <a:spcPts val="320"/>
              </a:spcBef>
              <a:buClr>
                <a:srgbClr val="C14125"/>
              </a:buClr>
              <a:buSzPts val="1600"/>
            </a:pPr>
            <a:r>
              <a:rPr lang="en-US" sz="1600" b="1" dirty="0">
                <a:solidFill>
                  <a:srgbClr val="C14125"/>
                </a:solidFill>
                <a:latin typeface="Verdana"/>
                <a:ea typeface="Verdana"/>
                <a:cs typeface="Verdana"/>
                <a:sym typeface="Verdana"/>
              </a:rPr>
              <a:t>VARNA , </a:t>
            </a:r>
            <a:r>
              <a:rPr lang="en-US" sz="1600" b="1" dirty="0" smtClean="0">
                <a:solidFill>
                  <a:srgbClr val="C14125"/>
                </a:solidFill>
                <a:latin typeface="Verdana"/>
                <a:ea typeface="Verdana"/>
                <a:cs typeface="Verdana"/>
                <a:sym typeface="Verdana"/>
              </a:rPr>
              <a:t>BULGARIA</a:t>
            </a:r>
            <a:endParaRPr lang="en-US" sz="1800" b="1" dirty="0">
              <a:solidFill>
                <a:srgbClr val="C14125"/>
              </a:solidFill>
              <a:latin typeface="Verdana"/>
              <a:ea typeface="Verdana"/>
              <a:cs typeface="Verdana"/>
              <a:sym typeface="Verdana"/>
            </a:endParaRPr>
          </a:p>
        </p:txBody>
      </p:sp>
      <p:pic>
        <p:nvPicPr>
          <p:cNvPr id="86" name="Google Shape;86;p13" descr="Logo"/>
          <p:cNvPicPr preferRelativeResize="0"/>
          <p:nvPr/>
        </p:nvPicPr>
        <p:blipFill rotWithShape="1">
          <a:blip r:embed="rId4">
            <a:alphaModFix/>
          </a:blip>
          <a:srcRect/>
          <a:stretch/>
        </p:blipFill>
        <p:spPr>
          <a:xfrm>
            <a:off x="6300788" y="5805488"/>
            <a:ext cx="2760662" cy="588962"/>
          </a:xfrm>
          <a:prstGeom prst="rect">
            <a:avLst/>
          </a:prstGeom>
          <a:noFill/>
          <a:ln>
            <a:noFill/>
          </a:ln>
        </p:spPr>
      </p:pic>
      <p:pic>
        <p:nvPicPr>
          <p:cNvPr id="87" name="Google Shape;87;p13"/>
          <p:cNvPicPr preferRelativeResize="0"/>
          <p:nvPr/>
        </p:nvPicPr>
        <p:blipFill rotWithShape="1">
          <a:blip r:embed="rId5">
            <a:alphaModFix/>
          </a:blip>
          <a:srcRect/>
          <a:stretch/>
        </p:blipFill>
        <p:spPr>
          <a:xfrm>
            <a:off x="6948488" y="3965575"/>
            <a:ext cx="658812" cy="622300"/>
          </a:xfrm>
          <a:prstGeom prst="rect">
            <a:avLst/>
          </a:prstGeom>
          <a:noFill/>
          <a:ln>
            <a:noFill/>
          </a:ln>
        </p:spPr>
      </p:pic>
      <p:sp>
        <p:nvSpPr>
          <p:cNvPr id="88" name="Google Shape;88;p13"/>
          <p:cNvSpPr/>
          <p:nvPr/>
        </p:nvSpPr>
        <p:spPr>
          <a:xfrm>
            <a:off x="107950" y="3284538"/>
            <a:ext cx="6335713" cy="1323975"/>
          </a:xfrm>
          <a:prstGeom prst="rect">
            <a:avLst/>
          </a:prstGeom>
          <a:noFill/>
          <a:ln>
            <a:noFill/>
          </a:ln>
        </p:spPr>
        <p:txBody>
          <a:bodyPr spcFirstLastPara="1" wrap="square" lIns="91425" tIns="45700" rIns="91425" bIns="45700" anchor="t" anchorCtr="0">
            <a:noAutofit/>
          </a:bodyPr>
          <a:lstStyle/>
          <a:p>
            <a:pPr>
              <a:buSzPts val="4000"/>
            </a:pPr>
            <a:r>
              <a:rPr lang="en-US" sz="4000" b="1" dirty="0">
                <a:solidFill>
                  <a:srgbClr val="FFC000"/>
                </a:solidFill>
                <a:latin typeface="Verdana"/>
                <a:ea typeface="Verdana"/>
                <a:cs typeface="Verdana"/>
                <a:sym typeface="Verdana"/>
              </a:rPr>
              <a:t>From older to 					younger...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2500"/>
                                        <p:tgtEl>
                                          <p:spTgt spid="88"/>
                                        </p:tgtEl>
                                      </p:cBhvr>
                                    </p:animEffect>
                                  </p:childTnLst>
                                </p:cTn>
                              </p:par>
                            </p:childTnLst>
                          </p:cTn>
                        </p:par>
                        <p:par>
                          <p:cTn id="8" fill="hold">
                            <p:stCondLst>
                              <p:cond delay="2750"/>
                            </p:stCondLst>
                            <p:childTnLst>
                              <p:par>
                                <p:cTn id="9" presetID="42" presetClass="entr" presetSubtype="0" fill="hold" grpId="0" nodeType="afterEffect">
                                  <p:stCondLst>
                                    <p:cond delay="50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2500"/>
                                        <p:tgtEl>
                                          <p:spTgt spid="85"/>
                                        </p:tgtEl>
                                      </p:cBhvr>
                                    </p:animEffect>
                                    <p:anim calcmode="lin" valueType="num">
                                      <p:cBhvr>
                                        <p:cTn id="12" dur="2500" fill="hold"/>
                                        <p:tgtEl>
                                          <p:spTgt spid="85"/>
                                        </p:tgtEl>
                                        <p:attrNameLst>
                                          <p:attrName>ppt_x</p:attrName>
                                        </p:attrNameLst>
                                      </p:cBhvr>
                                      <p:tavLst>
                                        <p:tav tm="0">
                                          <p:val>
                                            <p:strVal val="#ppt_x"/>
                                          </p:val>
                                        </p:tav>
                                        <p:tav tm="100000">
                                          <p:val>
                                            <p:strVal val="#ppt_x"/>
                                          </p:val>
                                        </p:tav>
                                      </p:tavLst>
                                    </p:anim>
                                    <p:anim calcmode="lin" valueType="num">
                                      <p:cBhvr>
                                        <p:cTn id="13" dur="25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2721986" y="4879542"/>
            <a:ext cx="7687396" cy="981075"/>
          </a:xfrm>
          <a:prstGeom prst="rect">
            <a:avLst/>
          </a:prstGeom>
          <a:noFill/>
          <a:ln>
            <a:noFill/>
          </a:ln>
        </p:spPr>
        <p:txBody>
          <a:bodyPr spcFirstLastPara="1" wrap="square" lIns="91425" tIns="45700" rIns="91425" bIns="45700" anchor="ctr" anchorCtr="0">
            <a:noAutofit/>
          </a:bodyPr>
          <a:lstStyle/>
          <a:p>
            <a:pPr lvl="0" algn="l">
              <a:lnSpc>
                <a:spcPct val="150000"/>
              </a:lnSpc>
            </a:pPr>
            <a:r>
              <a:rPr lang="en-US" dirty="0">
                <a:solidFill>
                  <a:srgbClr val="DC3E88"/>
                </a:solidFill>
                <a:effectLst>
                  <a:outerShdw blurRad="38100" dist="38100" dir="2700000" algn="tl">
                    <a:srgbClr val="000000">
                      <a:alpha val="43137"/>
                    </a:srgbClr>
                  </a:outerShdw>
                </a:effectLst>
              </a:rPr>
              <a:t>We continue... </a:t>
            </a:r>
            <a:r>
              <a:rPr lang="bg-BG" b="1" dirty="0" smtClean="0">
                <a:solidFill>
                  <a:srgbClr val="FFC000"/>
                </a:solidFill>
                <a:effectLst>
                  <a:outerShdw blurRad="38100" dist="38100" dir="2700000" algn="tl">
                    <a:srgbClr val="000000">
                      <a:alpha val="43137"/>
                    </a:srgbClr>
                  </a:outerShdw>
                </a:effectLst>
                <a:sym typeface="Wingdings" panose="05000000000000000000" pitchFamily="2" charset="2"/>
              </a:rPr>
              <a:t></a:t>
            </a:r>
            <a:endParaRPr b="1" dirty="0">
              <a:solidFill>
                <a:srgbClr val="FFC000"/>
              </a:solidFill>
              <a:effectLst>
                <a:outerShdw blurRad="38100" dist="38100" dir="2700000" algn="tl">
                  <a:srgbClr val="000000">
                    <a:alpha val="43137"/>
                  </a:srgbClr>
                </a:outerShdw>
              </a:effectLst>
            </a:endParaRPr>
          </a:p>
        </p:txBody>
      </p:sp>
      <p:sp>
        <p:nvSpPr>
          <p:cNvPr id="125" name="Google Shape;125;p18"/>
          <p:cNvSpPr txBox="1"/>
          <p:nvPr/>
        </p:nvSpPr>
        <p:spPr>
          <a:xfrm>
            <a:off x="1445202" y="753774"/>
            <a:ext cx="7338580" cy="2663825"/>
          </a:xfrm>
          <a:prstGeom prst="rect">
            <a:avLst/>
          </a:prstGeom>
          <a:noFill/>
          <a:ln>
            <a:noFill/>
          </a:ln>
        </p:spPr>
        <p:txBody>
          <a:bodyPr spcFirstLastPara="1" wrap="square" lIns="91425" tIns="45700" rIns="91425" bIns="45700" anchor="t" anchorCtr="0">
            <a:noAutofit/>
          </a:bodyPr>
          <a:lstStyle/>
          <a:p>
            <a:pPr lvl="0" algn="just">
              <a:lnSpc>
                <a:spcPct val="150000"/>
              </a:lnSpc>
              <a:buClr>
                <a:schemeClr val="dk1"/>
              </a:buClr>
              <a:buSzPts val="2000"/>
            </a:pPr>
            <a:r>
              <a:rPr lang="en-US" sz="2400" i="1" dirty="0">
                <a:solidFill>
                  <a:srgbClr val="28A5D1"/>
                </a:solidFill>
                <a:latin typeface="Verdana" panose="020B0604030504040204" pitchFamily="34" charset="0"/>
                <a:ea typeface="Verdana" panose="020B0604030504040204" pitchFamily="34" charset="0"/>
              </a:rPr>
              <a:t>“If your actions inspire others to dream more, learn more, do more and become more, you are a leader“ </a:t>
            </a:r>
          </a:p>
          <a:p>
            <a:pPr lvl="0" algn="r">
              <a:lnSpc>
                <a:spcPct val="150000"/>
              </a:lnSpc>
              <a:buClr>
                <a:schemeClr val="dk1"/>
              </a:buClr>
              <a:buSzPts val="2000"/>
            </a:pPr>
            <a:r>
              <a:rPr lang="tr-TR" sz="2400" b="1" i="1" dirty="0" smtClean="0">
                <a:solidFill>
                  <a:srgbClr val="667A40"/>
                </a:solidFill>
                <a:latin typeface="Verdana" panose="020B0604030504040204" pitchFamily="34" charset="0"/>
                <a:ea typeface="Verdana" panose="020B0604030504040204" pitchFamily="34" charset="0"/>
              </a:rPr>
              <a:t>Quincy </a:t>
            </a:r>
            <a:r>
              <a:rPr lang="tr-TR" sz="2400" b="1" i="1" dirty="0">
                <a:solidFill>
                  <a:srgbClr val="667A40"/>
                </a:solidFill>
                <a:latin typeface="Verdana" panose="020B0604030504040204" pitchFamily="34" charset="0"/>
                <a:ea typeface="Verdana" panose="020B0604030504040204" pitchFamily="34" charset="0"/>
              </a:rPr>
              <a:t>Adams</a:t>
            </a:r>
          </a:p>
        </p:txBody>
      </p:sp>
      <p:pic>
        <p:nvPicPr>
          <p:cNvPr id="4" name="Picture 3"/>
          <p:cNvPicPr>
            <a:picLocks noChangeAspect="1"/>
          </p:cNvPicPr>
          <p:nvPr/>
        </p:nvPicPr>
        <p:blipFill>
          <a:blip r:embed="rId4"/>
          <a:stretch>
            <a:fillRect/>
          </a:stretch>
        </p:blipFill>
        <p:spPr>
          <a:xfrm>
            <a:off x="195940" y="6100541"/>
            <a:ext cx="658425" cy="6218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 calcmode="lin" valueType="num">
                                      <p:cBhvr additive="base">
                                        <p:cTn id="7" dur="2000" fill="hold"/>
                                        <p:tgtEl>
                                          <p:spTgt spid="12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5">
                                            <p:txEl>
                                              <p:pRg st="1" end="1"/>
                                            </p:txEl>
                                          </p:spTgt>
                                        </p:tgtEl>
                                        <p:attrNameLst>
                                          <p:attrName>style.visibility</p:attrName>
                                        </p:attrNameLst>
                                      </p:cBhvr>
                                      <p:to>
                                        <p:strVal val="visible"/>
                                      </p:to>
                                    </p:set>
                                    <p:anim calcmode="lin" valueType="num">
                                      <p:cBhvr additive="base">
                                        <p:cTn id="13" dur="2000" fill="hold"/>
                                        <p:tgtEl>
                                          <p:spTgt spid="125">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2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3000"/>
                                  </p:stCondLst>
                                  <p:childTnLst>
                                    <p:set>
                                      <p:cBhvr>
                                        <p:cTn id="17" dur="1" fill="hold">
                                          <p:stCondLst>
                                            <p:cond delay="0"/>
                                          </p:stCondLst>
                                        </p:cTn>
                                        <p:tgtEl>
                                          <p:spTgt spid="124"/>
                                        </p:tgtEl>
                                        <p:attrNameLst>
                                          <p:attrName>style.visibility</p:attrName>
                                        </p:attrNameLst>
                                      </p:cBhvr>
                                      <p:to>
                                        <p:strVal val="visible"/>
                                      </p:to>
                                    </p:set>
                                    <p:anim calcmode="lin" valueType="num">
                                      <p:cBhvr>
                                        <p:cTn id="18" dur="1750" fill="hold"/>
                                        <p:tgtEl>
                                          <p:spTgt spid="124"/>
                                        </p:tgtEl>
                                        <p:attrNameLst>
                                          <p:attrName>ppt_w</p:attrName>
                                        </p:attrNameLst>
                                      </p:cBhvr>
                                      <p:tavLst>
                                        <p:tav tm="0">
                                          <p:val>
                                            <p:fltVal val="0"/>
                                          </p:val>
                                        </p:tav>
                                        <p:tav tm="100000">
                                          <p:val>
                                            <p:strVal val="#ppt_w"/>
                                          </p:val>
                                        </p:tav>
                                      </p:tavLst>
                                    </p:anim>
                                    <p:anim calcmode="lin" valueType="num">
                                      <p:cBhvr>
                                        <p:cTn id="19" dur="1750" fill="hold"/>
                                        <p:tgtEl>
                                          <p:spTgt spid="124"/>
                                        </p:tgtEl>
                                        <p:attrNameLst>
                                          <p:attrName>ppt_h</p:attrName>
                                        </p:attrNameLst>
                                      </p:cBhvr>
                                      <p:tavLst>
                                        <p:tav tm="0">
                                          <p:val>
                                            <p:fltVal val="0"/>
                                          </p:val>
                                        </p:tav>
                                        <p:tav tm="100000">
                                          <p:val>
                                            <p:strVal val="#ppt_h"/>
                                          </p:val>
                                        </p:tav>
                                      </p:tavLst>
                                    </p:anim>
                                    <p:animEffect transition="in" filter="fade">
                                      <p:cBhvr>
                                        <p:cTn id="20" dur="17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0" y="896471"/>
            <a:ext cx="5844988" cy="1726656"/>
          </a:xfrm>
          <a:prstGeom prst="rect">
            <a:avLst/>
          </a:prstGeom>
          <a:noFill/>
          <a:ln>
            <a:noFill/>
          </a:ln>
        </p:spPr>
        <p:txBody>
          <a:bodyPr spcFirstLastPara="1" wrap="square" lIns="91425" tIns="45700" rIns="91425" bIns="45700" anchor="ctr" anchorCtr="0">
            <a:noAutofit/>
          </a:bodyPr>
          <a:lstStyle/>
          <a:p>
            <a:pPr lvl="0" algn="l"/>
            <a:r>
              <a:rPr lang="tr-TR" sz="2400" dirty="0" smtClean="0">
                <a:solidFill>
                  <a:srgbClr val="396B87"/>
                </a:solidFill>
                <a:effectLst>
                  <a:outerShdw blurRad="38100" dist="38100" dir="2700000" algn="tl">
                    <a:srgbClr val="000000">
                      <a:alpha val="43137"/>
                    </a:srgbClr>
                  </a:outerShdw>
                </a:effectLst>
                <a:latin typeface="Verdana"/>
                <a:ea typeface="Verdana"/>
                <a:cs typeface="Verdana"/>
                <a:sym typeface="Verdana"/>
              </a:rPr>
              <a:t>„</a:t>
            </a:r>
            <a:r>
              <a:rPr lang="bg-BG" sz="2800" b="1" dirty="0">
                <a:solidFill>
                  <a:srgbClr val="396B87"/>
                </a:solidFill>
                <a:effectLst>
                  <a:outerShdw blurRad="38100" dist="38100" dir="2700000" algn="tl">
                    <a:srgbClr val="000000">
                      <a:alpha val="43137"/>
                    </a:srgbClr>
                  </a:outerShdw>
                </a:effectLst>
                <a:latin typeface="Verdana"/>
                <a:ea typeface="Verdana"/>
                <a:cs typeface="Verdana"/>
                <a:sym typeface="Verdana"/>
              </a:rPr>
              <a:t> School in the cloud“ -</a:t>
            </a:r>
            <a:br>
              <a:rPr lang="bg-BG" sz="2800" b="1" dirty="0">
                <a:solidFill>
                  <a:srgbClr val="396B87"/>
                </a:solidFill>
                <a:effectLst>
                  <a:outerShdw blurRad="38100" dist="38100" dir="2700000" algn="tl">
                    <a:srgbClr val="000000">
                      <a:alpha val="43137"/>
                    </a:srgbClr>
                  </a:outerShdw>
                </a:effectLst>
                <a:latin typeface="Verdana"/>
                <a:ea typeface="Verdana"/>
                <a:cs typeface="Verdana"/>
                <a:sym typeface="Verdana"/>
              </a:rPr>
            </a:br>
            <a:r>
              <a:rPr lang="bg-BG" sz="2800" b="1" dirty="0">
                <a:solidFill>
                  <a:srgbClr val="396B87"/>
                </a:solidFill>
                <a:effectLst>
                  <a:outerShdw blurRad="38100" dist="38100" dir="2700000" algn="tl">
                    <a:srgbClr val="000000">
                      <a:alpha val="43137"/>
                    </a:srgbClr>
                  </a:outerShdw>
                </a:effectLst>
                <a:latin typeface="Verdana"/>
                <a:ea typeface="Verdana"/>
                <a:cs typeface="Verdana"/>
                <a:sym typeface="Verdana"/>
              </a:rPr>
              <a:t>not an utopia, but a working model in VII SS „Nayden Gerov“</a:t>
            </a:r>
            <a:endParaRPr sz="2800" b="1" dirty="0">
              <a:solidFill>
                <a:srgbClr val="396B87"/>
              </a:solidFill>
              <a:effectLst>
                <a:outerShdw blurRad="38100" dist="38100" dir="2700000" algn="tl">
                  <a:srgbClr val="000000">
                    <a:alpha val="43137"/>
                  </a:srgbClr>
                </a:outerShdw>
              </a:effectLst>
              <a:latin typeface="Verdana"/>
              <a:ea typeface="Verdana"/>
              <a:cs typeface="Verdana"/>
              <a:sym typeface="Verdana"/>
            </a:endParaRPr>
          </a:p>
        </p:txBody>
      </p:sp>
      <p:pic>
        <p:nvPicPr>
          <p:cNvPr id="94" name="Google Shape;94;p14"/>
          <p:cNvPicPr preferRelativeResize="0"/>
          <p:nvPr/>
        </p:nvPicPr>
        <p:blipFill rotWithShape="1">
          <a:blip r:embed="rId4">
            <a:alphaModFix/>
          </a:blip>
          <a:srcRect/>
          <a:stretch/>
        </p:blipFill>
        <p:spPr>
          <a:xfrm>
            <a:off x="5545714" y="2623127"/>
            <a:ext cx="3478213" cy="3410816"/>
          </a:xfrm>
          <a:prstGeom prst="rect">
            <a:avLst/>
          </a:prstGeom>
          <a:noFill/>
          <a:ln>
            <a:noFill/>
          </a:ln>
        </p:spPr>
      </p:pic>
      <p:sp>
        <p:nvSpPr>
          <p:cNvPr id="4" name="Google Shape;107;p16"/>
          <p:cNvSpPr txBox="1">
            <a:spLocks noGrp="1"/>
          </p:cNvSpPr>
          <p:nvPr>
            <p:ph type="body" idx="1"/>
          </p:nvPr>
        </p:nvSpPr>
        <p:spPr>
          <a:xfrm>
            <a:off x="205728" y="2966893"/>
            <a:ext cx="7516957" cy="3590925"/>
          </a:xfrm>
          <a:prstGeom prst="rect">
            <a:avLst/>
          </a:prstGeom>
          <a:noFill/>
          <a:ln>
            <a:noFill/>
          </a:ln>
        </p:spPr>
        <p:txBody>
          <a:bodyPr spcFirstLastPara="1" wrap="square" lIns="91425" tIns="45700" rIns="91425" bIns="45700" anchor="t" anchorCtr="0">
            <a:noAutofit/>
          </a:bodyPr>
          <a:lstStyle/>
          <a:p>
            <a:pPr marL="342900" lvl="0">
              <a:spcBef>
                <a:spcPts val="0"/>
              </a:spcBef>
              <a:buClr>
                <a:srgbClr val="3F3F3F"/>
              </a:buClr>
              <a:buSzPts val="2000"/>
              <a:buFont typeface="Noto Sans Symbols"/>
              <a:buChar char="❖"/>
            </a:pPr>
            <a:r>
              <a:rPr lang="en-US" sz="2400" b="1" dirty="0" err="1">
                <a:solidFill>
                  <a:srgbClr val="DE285B"/>
                </a:solidFill>
                <a:effectLst>
                  <a:outerShdw blurRad="38100" dist="38100" dir="2700000" algn="tl">
                    <a:srgbClr val="000000">
                      <a:alpha val="43137"/>
                    </a:srgbClr>
                  </a:outerShdw>
                </a:effectLst>
              </a:rPr>
              <a:t>Begining</a:t>
            </a:r>
            <a:r>
              <a:rPr lang="en-US" sz="2400" b="1" dirty="0">
                <a:solidFill>
                  <a:srgbClr val="DE285B"/>
                </a:solidFill>
                <a:effectLst>
                  <a:outerShdw blurRad="38100" dist="38100" dir="2700000" algn="tl">
                    <a:srgbClr val="000000">
                      <a:alpha val="43137"/>
                    </a:srgbClr>
                  </a:outerShdw>
                </a:effectLst>
              </a:rPr>
              <a:t> 2017</a:t>
            </a:r>
            <a:endParaRPr lang="en-US" dirty="0">
              <a:solidFill>
                <a:srgbClr val="000000"/>
              </a:solidFill>
              <a:effectLst>
                <a:outerShdw blurRad="38100" dist="38100" dir="2700000" algn="tl">
                  <a:srgbClr val="000000">
                    <a:alpha val="43137"/>
                  </a:srgbClr>
                </a:outerShdw>
              </a:effectLst>
            </a:endParaRPr>
          </a:p>
          <a:p>
            <a:pPr marL="800100" lvl="1">
              <a:spcBef>
                <a:spcPts val="0"/>
              </a:spcBef>
              <a:buClr>
                <a:srgbClr val="3F3F3F"/>
              </a:buClr>
              <a:buSzPts val="2000"/>
              <a:buFont typeface="Noto Sans Symbols"/>
              <a:buChar char="❖"/>
            </a:pPr>
            <a:r>
              <a:rPr lang="en-US" sz="2000" dirty="0">
                <a:solidFill>
                  <a:srgbClr val="000000"/>
                </a:solidFill>
              </a:rPr>
              <a:t>Innovative school</a:t>
            </a:r>
            <a:endParaRPr lang="en-US" dirty="0">
              <a:solidFill>
                <a:srgbClr val="000000"/>
              </a:solidFill>
            </a:endParaRPr>
          </a:p>
          <a:p>
            <a:pPr marL="800100" lvl="1">
              <a:spcBef>
                <a:spcPts val="0"/>
              </a:spcBef>
              <a:buClr>
                <a:srgbClr val="3F3F3F"/>
              </a:buClr>
              <a:buSzPts val="2000"/>
              <a:buFont typeface="Noto Sans Symbols"/>
              <a:buChar char="❖"/>
            </a:pPr>
            <a:r>
              <a:rPr lang="en-US" sz="2000" dirty="0">
                <a:solidFill>
                  <a:srgbClr val="000000"/>
                </a:solidFill>
              </a:rPr>
              <a:t>Digitalization of the learning process</a:t>
            </a:r>
            <a:endParaRPr lang="en-US" dirty="0">
              <a:solidFill>
                <a:srgbClr val="000000"/>
              </a:solidFill>
            </a:endParaRPr>
          </a:p>
          <a:p>
            <a:pPr marL="800100" lvl="1">
              <a:spcBef>
                <a:spcPts val="0"/>
              </a:spcBef>
              <a:buClr>
                <a:srgbClr val="3F3F3F"/>
              </a:buClr>
              <a:buSzPts val="2000"/>
              <a:buFont typeface="Noto Sans Symbols"/>
              <a:buChar char="❖"/>
            </a:pPr>
            <a:r>
              <a:rPr lang="en-US" sz="2000" dirty="0">
                <a:solidFill>
                  <a:srgbClr val="000000"/>
                </a:solidFill>
              </a:rPr>
              <a:t>Created accounts:</a:t>
            </a:r>
            <a:endParaRPr lang="en-US" dirty="0">
              <a:solidFill>
                <a:srgbClr val="000000"/>
              </a:solidFill>
            </a:endParaRPr>
          </a:p>
          <a:p>
            <a:pPr marL="1714500" lvl="3">
              <a:spcBef>
                <a:spcPts val="0"/>
              </a:spcBef>
              <a:buClr>
                <a:srgbClr val="3F3F3F"/>
              </a:buClr>
              <a:buSzPts val="2000"/>
              <a:buFont typeface="Noto Sans Symbols"/>
              <a:buChar char="❖"/>
            </a:pPr>
            <a:r>
              <a:rPr lang="en-US" sz="1400" dirty="0">
                <a:solidFill>
                  <a:srgbClr val="000000"/>
                </a:solidFill>
              </a:rPr>
              <a:t>Teachers </a:t>
            </a:r>
          </a:p>
          <a:p>
            <a:pPr marL="1714500" lvl="3">
              <a:spcBef>
                <a:spcPts val="0"/>
              </a:spcBef>
              <a:buClr>
                <a:srgbClr val="3F3F3F"/>
              </a:buClr>
              <a:buSzPts val="2000"/>
              <a:buFont typeface="Noto Sans Symbols"/>
              <a:buChar char="❖"/>
            </a:pPr>
            <a:r>
              <a:rPr lang="en-US" sz="1400" dirty="0">
                <a:solidFill>
                  <a:srgbClr val="000000"/>
                </a:solidFill>
              </a:rPr>
              <a:t>Students</a:t>
            </a:r>
            <a:endParaRPr lang="en-US" dirty="0">
              <a:solidFill>
                <a:srgbClr val="000000"/>
              </a:solidFill>
            </a:endParaRPr>
          </a:p>
          <a:p>
            <a:pPr marL="1714500" lvl="3">
              <a:spcBef>
                <a:spcPts val="0"/>
              </a:spcBef>
              <a:buClr>
                <a:srgbClr val="3F3F3F"/>
              </a:buClr>
              <a:buSzPts val="2000"/>
              <a:buFont typeface="Noto Sans Symbols"/>
              <a:buChar char="❖"/>
            </a:pPr>
            <a:r>
              <a:rPr lang="en-US" sz="1400" dirty="0">
                <a:solidFill>
                  <a:srgbClr val="000000"/>
                </a:solidFill>
              </a:rPr>
              <a:t>Administrative staff</a:t>
            </a:r>
          </a:p>
          <a:p>
            <a:pPr marL="800100" lvl="1">
              <a:spcBef>
                <a:spcPts val="0"/>
              </a:spcBef>
              <a:buClr>
                <a:srgbClr val="3F3F3F"/>
              </a:buClr>
              <a:buSzPts val="2000"/>
              <a:buFont typeface="Noto Sans Symbols"/>
              <a:buChar char="❖"/>
            </a:pPr>
            <a:r>
              <a:rPr lang="en-US" sz="2000" dirty="0">
                <a:solidFill>
                  <a:srgbClr val="000000"/>
                </a:solidFill>
              </a:rPr>
              <a:t>Virtual classrooms in Google</a:t>
            </a:r>
          </a:p>
          <a:p>
            <a:pPr marL="800100" lvl="1">
              <a:spcBef>
                <a:spcPts val="0"/>
              </a:spcBef>
              <a:buClr>
                <a:srgbClr val="3F3F3F"/>
              </a:buClr>
              <a:buSzPts val="2000"/>
              <a:buFont typeface="Noto Sans Symbols"/>
              <a:buChar char="❖"/>
            </a:pPr>
            <a:r>
              <a:rPr lang="en-US" sz="2000" dirty="0">
                <a:solidFill>
                  <a:srgbClr val="000000"/>
                </a:solidFill>
              </a:rPr>
              <a:t>Team drives in „cloud“</a:t>
            </a:r>
            <a:endParaRPr lang="en-US" dirty="0">
              <a:solidFill>
                <a:srgbClr val="000000"/>
              </a:solidFill>
            </a:endParaRPr>
          </a:p>
          <a:p>
            <a:pPr marL="342900" lvl="0">
              <a:spcBef>
                <a:spcPts val="0"/>
              </a:spcBef>
              <a:buClr>
                <a:srgbClr val="3F3F3F"/>
              </a:buClr>
              <a:buSzPts val="2000"/>
              <a:buFont typeface="Noto Sans Symbols"/>
              <a:buChar char="❖"/>
            </a:pPr>
            <a:r>
              <a:rPr lang="en-US" sz="2400" b="1" dirty="0" smtClean="0">
                <a:solidFill>
                  <a:srgbClr val="DE285B"/>
                </a:solidFill>
                <a:effectLst>
                  <a:outerShdw blurRad="38100" dist="38100" dir="2700000" algn="tl">
                    <a:srgbClr val="000000">
                      <a:alpha val="43137"/>
                    </a:srgbClr>
                  </a:outerShdw>
                </a:effectLst>
              </a:rPr>
              <a:t>2020-2021</a:t>
            </a:r>
            <a:endParaRPr lang="en-US" dirty="0">
              <a:solidFill>
                <a:srgbClr val="000000"/>
              </a:solidFill>
              <a:effectLst>
                <a:outerShdw blurRad="38100" dist="38100" dir="2700000" algn="tl">
                  <a:srgbClr val="000000">
                    <a:alpha val="43137"/>
                  </a:srgbClr>
                </a:outerShdw>
              </a:effectLst>
            </a:endParaRPr>
          </a:p>
          <a:p>
            <a:pPr marL="800100" lvl="1">
              <a:spcBef>
                <a:spcPts val="0"/>
              </a:spcBef>
              <a:buClr>
                <a:srgbClr val="3F3F3F"/>
              </a:buClr>
              <a:buSzPts val="2000"/>
              <a:buFont typeface="Noto Sans Symbols"/>
              <a:buChar char="❖"/>
            </a:pPr>
            <a:r>
              <a:rPr lang="en-US" sz="2000" dirty="0">
                <a:solidFill>
                  <a:srgbClr val="000000"/>
                </a:solidFill>
              </a:rPr>
              <a:t>Interdisciplinary lessons „From big to small“</a:t>
            </a:r>
            <a:endParaRPr lang="en-US" dirty="0">
              <a:solidFill>
                <a:srgbClr val="000000"/>
              </a:solidFill>
            </a:endParaRPr>
          </a:p>
          <a:p>
            <a:pPr marL="800100" lvl="1">
              <a:spcBef>
                <a:spcPts val="0"/>
              </a:spcBef>
              <a:buClr>
                <a:srgbClr val="3F3F3F"/>
              </a:buClr>
              <a:buSzPts val="2000"/>
              <a:buFont typeface="Noto Sans Symbols"/>
              <a:buChar char="❖"/>
            </a:pPr>
            <a:r>
              <a:rPr lang="en-US" sz="2000" dirty="0">
                <a:solidFill>
                  <a:srgbClr val="000000"/>
                </a:solidFill>
              </a:rPr>
              <a:t>Model introduction </a:t>
            </a:r>
            <a:r>
              <a:rPr lang="en-US" sz="2000" dirty="0" smtClean="0">
                <a:solidFill>
                  <a:srgbClr val="000000"/>
                </a:solidFill>
              </a:rPr>
              <a:t>1:1</a:t>
            </a:r>
            <a:endParaRPr lang="en-US"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500"/>
                                        <p:tgtEl>
                                          <p:spTgt spid="93"/>
                                        </p:tgtEl>
                                      </p:cBhvr>
                                    </p:animEffect>
                                  </p:childTnLst>
                                </p:cTn>
                              </p:par>
                            </p:childTnLst>
                          </p:cTn>
                        </p:par>
                        <p:par>
                          <p:cTn id="8" fill="hold">
                            <p:stCondLst>
                              <p:cond delay="1500"/>
                            </p:stCondLst>
                            <p:childTnLst>
                              <p:par>
                                <p:cTn id="9" presetID="53" presetClass="entr" presetSubtype="16" fill="hold" grpId="0"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1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1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1500"/>
                                        <p:tgtEl>
                                          <p:spTgt spid="4">
                                            <p:txEl>
                                              <p:pRg st="0" end="0"/>
                                            </p:txEl>
                                          </p:spTgt>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1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7" dur="1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8" dur="1500"/>
                                        <p:tgtEl>
                                          <p:spTgt spid="4">
                                            <p:txEl>
                                              <p:pRg st="1" end="1"/>
                                            </p:txEl>
                                          </p:spTgt>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1500"/>
                                        <p:tgtEl>
                                          <p:spTgt spid="4">
                                            <p:txEl>
                                              <p:pRg st="2" end="2"/>
                                            </p:txEl>
                                          </p:spTgt>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1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7" dur="1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8" dur="1500"/>
                                        <p:tgtEl>
                                          <p:spTgt spid="4">
                                            <p:txEl>
                                              <p:pRg st="3" end="3"/>
                                            </p:txEl>
                                          </p:spTgt>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3" dur="1500"/>
                                        <p:tgtEl>
                                          <p:spTgt spid="4">
                                            <p:txEl>
                                              <p:pRg st="4" end="4"/>
                                            </p:txEl>
                                          </p:spTgt>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p:cTn id="36" dur="1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7" dur="1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8" dur="1500"/>
                                        <p:tgtEl>
                                          <p:spTgt spid="4">
                                            <p:txEl>
                                              <p:pRg st="5" end="5"/>
                                            </p:txEl>
                                          </p:spTgt>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p:cTn id="41" dur="1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2" dur="1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3" dur="1500"/>
                                        <p:tgtEl>
                                          <p:spTgt spid="4">
                                            <p:txEl>
                                              <p:pRg st="6" end="6"/>
                                            </p:txEl>
                                          </p:spTgt>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4">
                                            <p:txEl>
                                              <p:pRg st="7" end="7"/>
                                            </p:txEl>
                                          </p:spTgt>
                                        </p:tgtEl>
                                        <p:attrNameLst>
                                          <p:attrName>style.visibility</p:attrName>
                                        </p:attrNameLst>
                                      </p:cBhvr>
                                      <p:to>
                                        <p:strVal val="visible"/>
                                      </p:to>
                                    </p:set>
                                    <p:anim calcmode="lin" valueType="num">
                                      <p:cBhvr>
                                        <p:cTn id="46" dur="1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7" dur="1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8" dur="1500"/>
                                        <p:tgtEl>
                                          <p:spTgt spid="4">
                                            <p:txEl>
                                              <p:pRg st="7" end="7"/>
                                            </p:txEl>
                                          </p:spTgt>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p:cTn id="51" dur="1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2" dur="1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3" dur="1500"/>
                                        <p:tgtEl>
                                          <p:spTgt spid="4">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500"/>
                                  </p:stCondLst>
                                  <p:childTnLst>
                                    <p:set>
                                      <p:cBhvr>
                                        <p:cTn id="57" dur="1" fill="hold">
                                          <p:stCondLst>
                                            <p:cond delay="0"/>
                                          </p:stCondLst>
                                        </p:cTn>
                                        <p:tgtEl>
                                          <p:spTgt spid="4">
                                            <p:txEl>
                                              <p:pRg st="9" end="9"/>
                                            </p:txEl>
                                          </p:spTgt>
                                        </p:tgtEl>
                                        <p:attrNameLst>
                                          <p:attrName>style.visibility</p:attrName>
                                        </p:attrNameLst>
                                      </p:cBhvr>
                                      <p:to>
                                        <p:strVal val="visible"/>
                                      </p:to>
                                    </p:set>
                                    <p:anim calcmode="lin" valueType="num">
                                      <p:cBhvr>
                                        <p:cTn id="58" dur="1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59" dur="1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0" dur="1500"/>
                                        <p:tgtEl>
                                          <p:spTgt spid="4">
                                            <p:txEl>
                                              <p:pRg st="9" end="9"/>
                                            </p:txEl>
                                          </p:spTgt>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4">
                                            <p:txEl>
                                              <p:pRg st="10" end="10"/>
                                            </p:txEl>
                                          </p:spTgt>
                                        </p:tgtEl>
                                        <p:attrNameLst>
                                          <p:attrName>style.visibility</p:attrName>
                                        </p:attrNameLst>
                                      </p:cBhvr>
                                      <p:to>
                                        <p:strVal val="visible"/>
                                      </p:to>
                                    </p:set>
                                    <p:anim calcmode="lin" valueType="num">
                                      <p:cBhvr>
                                        <p:cTn id="63" dur="1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64" dur="1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65" dur="1500"/>
                                        <p:tgtEl>
                                          <p:spTgt spid="4">
                                            <p:txEl>
                                              <p:pRg st="10" end="10"/>
                                            </p:txEl>
                                          </p:spTgt>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4">
                                            <p:txEl>
                                              <p:pRg st="11" end="11"/>
                                            </p:txEl>
                                          </p:spTgt>
                                        </p:tgtEl>
                                        <p:attrNameLst>
                                          <p:attrName>style.visibility</p:attrName>
                                        </p:attrNameLst>
                                      </p:cBhvr>
                                      <p:to>
                                        <p:strVal val="visible"/>
                                      </p:to>
                                    </p:set>
                                    <p:anim calcmode="lin" valueType="num">
                                      <p:cBhvr>
                                        <p:cTn id="68" dur="1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69" dur="1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70" dur="1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0" name="Google Shape;99;p15"/>
          <p:cNvSpPr/>
          <p:nvPr/>
        </p:nvSpPr>
        <p:spPr>
          <a:xfrm>
            <a:off x="1197034" y="512548"/>
            <a:ext cx="7946966" cy="1200150"/>
          </a:xfrm>
          <a:prstGeom prst="rect">
            <a:avLst/>
          </a:prstGeom>
          <a:noFill/>
          <a:ln>
            <a:noFill/>
          </a:ln>
        </p:spPr>
        <p:txBody>
          <a:bodyPr spcFirstLastPara="1" wrap="square" lIns="91425" tIns="45700" rIns="91425" bIns="45700" anchor="t" anchorCtr="0">
            <a:noAutofit/>
          </a:bodyPr>
          <a:lstStyle/>
          <a:p>
            <a:pPr lvl="0"/>
            <a:r>
              <a:rPr lang="en-US" sz="2400" dirty="0">
                <a:solidFill>
                  <a:srgbClr val="222268"/>
                </a:solidFill>
                <a:latin typeface="Verdana"/>
                <a:ea typeface="Verdana"/>
                <a:cs typeface="Verdana"/>
                <a:sym typeface="Verdana"/>
              </a:rPr>
              <a:t>Interdisciplinary and project-based education.  </a:t>
            </a:r>
            <a:r>
              <a:rPr lang="en-US" sz="2400" b="1" i="1" dirty="0">
                <a:solidFill>
                  <a:srgbClr val="C00000"/>
                </a:solidFill>
                <a:latin typeface="Verdana"/>
                <a:ea typeface="Verdana"/>
                <a:cs typeface="Verdana"/>
                <a:sym typeface="Verdana"/>
              </a:rPr>
              <a:t>The student becomes THE TEACHER!</a:t>
            </a:r>
            <a:endParaRPr lang="en-US" dirty="0"/>
          </a:p>
          <a:p>
            <a:pPr lvl="0"/>
            <a:r>
              <a:rPr lang="en-US" sz="2400" dirty="0">
                <a:solidFill>
                  <a:srgbClr val="222268"/>
                </a:solidFill>
                <a:latin typeface="Verdana"/>
                <a:ea typeface="Verdana"/>
                <a:cs typeface="Verdana"/>
                <a:sym typeface="Verdana"/>
              </a:rPr>
              <a:t>A method with good traditions, but with modern style </a:t>
            </a:r>
          </a:p>
        </p:txBody>
      </p:sp>
      <p:pic>
        <p:nvPicPr>
          <p:cNvPr id="20" name="Picture 19"/>
          <p:cNvPicPr>
            <a:picLocks noChangeAspect="1"/>
          </p:cNvPicPr>
          <p:nvPr/>
        </p:nvPicPr>
        <p:blipFill>
          <a:blip r:embed="rId4"/>
          <a:stretch>
            <a:fillRect/>
          </a:stretch>
        </p:blipFill>
        <p:spPr>
          <a:xfrm>
            <a:off x="195940" y="6100541"/>
            <a:ext cx="658425" cy="621846"/>
          </a:xfrm>
          <a:prstGeom prst="rect">
            <a:avLst/>
          </a:prstGeom>
        </p:spPr>
      </p:pic>
      <p:sp>
        <p:nvSpPr>
          <p:cNvPr id="2" name="Rectangle 1"/>
          <p:cNvSpPr/>
          <p:nvPr/>
        </p:nvSpPr>
        <p:spPr>
          <a:xfrm>
            <a:off x="2556626" y="2091389"/>
            <a:ext cx="6707447" cy="3727687"/>
          </a:xfrm>
          <a:prstGeom prst="rect">
            <a:avLst/>
          </a:prstGeom>
        </p:spPr>
        <p:txBody>
          <a:bodyPr wrap="square">
            <a:spAutoFit/>
          </a:bodyPr>
          <a:lstStyle/>
          <a:p>
            <a:pPr marL="342900" lvl="0" indent="-342900">
              <a:lnSpc>
                <a:spcPct val="150000"/>
              </a:lnSpc>
              <a:buSzPts val="2000"/>
              <a:buFont typeface="Noto Sans Symbols"/>
              <a:buChar char="❑"/>
            </a:pPr>
            <a:r>
              <a:rPr lang="en-US" sz="2000" dirty="0">
                <a:latin typeface="Verdana"/>
                <a:ea typeface="Verdana"/>
                <a:cs typeface="Verdana"/>
                <a:sym typeface="Verdana"/>
              </a:rPr>
              <a:t>The creativity of two teachers grows into a creative process of the students</a:t>
            </a:r>
            <a:endParaRPr lang="en-US" dirty="0"/>
          </a:p>
          <a:p>
            <a:pPr marL="342900" lvl="0" indent="-342900">
              <a:lnSpc>
                <a:spcPct val="150000"/>
              </a:lnSpc>
              <a:buSzPts val="2000"/>
              <a:buFont typeface="Noto Sans Symbols"/>
              <a:buChar char="❑"/>
            </a:pPr>
            <a:r>
              <a:rPr lang="en-US" sz="2000" dirty="0">
                <a:latin typeface="Verdana"/>
                <a:ea typeface="Verdana"/>
                <a:cs typeface="Verdana"/>
                <a:sym typeface="Verdana"/>
              </a:rPr>
              <a:t>Provocation of creative search and cognitive activity</a:t>
            </a:r>
          </a:p>
          <a:p>
            <a:pPr marL="342900" lvl="0" indent="-342900">
              <a:lnSpc>
                <a:spcPct val="150000"/>
              </a:lnSpc>
              <a:buSzPts val="2000"/>
              <a:buFont typeface="Noto Sans Symbols"/>
              <a:buChar char="❑"/>
            </a:pPr>
            <a:r>
              <a:rPr lang="en-US" sz="2000" dirty="0">
                <a:latin typeface="Verdana"/>
                <a:ea typeface="Verdana"/>
                <a:cs typeface="Verdana"/>
                <a:sym typeface="Verdana"/>
              </a:rPr>
              <a:t>Ingenuity, sociability /strategies, experience/</a:t>
            </a:r>
            <a:endParaRPr lang="en-US" dirty="0"/>
          </a:p>
          <a:p>
            <a:pPr marL="342900" lvl="0" indent="-342900">
              <a:lnSpc>
                <a:spcPct val="150000"/>
              </a:lnSpc>
              <a:buSzPts val="2000"/>
              <a:buFont typeface="Noto Sans Symbols"/>
              <a:buChar char="❑"/>
            </a:pPr>
            <a:r>
              <a:rPr lang="en-US" sz="2000" dirty="0">
                <a:latin typeface="Verdana"/>
                <a:ea typeface="Verdana"/>
                <a:cs typeface="Verdana"/>
                <a:sym typeface="Verdana"/>
              </a:rPr>
              <a:t>Strategic thinking</a:t>
            </a:r>
            <a:endParaRPr lang="en-US" dirty="0"/>
          </a:p>
          <a:p>
            <a:pPr marL="342900" lvl="0" indent="-342900">
              <a:lnSpc>
                <a:spcPct val="150000"/>
              </a:lnSpc>
              <a:buSzPts val="2000"/>
              <a:buFont typeface="Noto Sans Symbols"/>
              <a:buChar char="❑"/>
            </a:pPr>
            <a:r>
              <a:rPr lang="en-US" sz="2000" dirty="0">
                <a:latin typeface="Verdana"/>
                <a:ea typeface="Verdana"/>
                <a:cs typeface="Verdana"/>
                <a:sym typeface="Verdana"/>
              </a:rPr>
              <a:t>Leadership</a:t>
            </a:r>
            <a:endParaRPr lang="en-US" dirty="0"/>
          </a:p>
          <a:p>
            <a:pPr marL="342900" lvl="0" indent="-342900">
              <a:lnSpc>
                <a:spcPct val="150000"/>
              </a:lnSpc>
              <a:buSzPts val="2000"/>
              <a:buFont typeface="Noto Sans Symbols"/>
              <a:buChar char="❑"/>
            </a:pPr>
            <a:r>
              <a:rPr lang="en-US" sz="2000" dirty="0">
                <a:latin typeface="Verdana"/>
                <a:ea typeface="Verdana"/>
                <a:cs typeface="Verdana"/>
                <a:sym typeface="Verdana"/>
              </a:rPr>
              <a:t>Continuity</a:t>
            </a:r>
            <a:endParaRPr lang="en-US" dirty="0"/>
          </a:p>
        </p:txBody>
      </p:sp>
    </p:spTree>
    <p:extLst>
      <p:ext uri="{BB962C8B-B14F-4D97-AF65-F5344CB8AC3E}">
        <p14:creationId xmlns:p14="http://schemas.microsoft.com/office/powerpoint/2010/main" val="130995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1750"/>
                            </p:stCondLst>
                            <p:childTnLst>
                              <p:par>
                                <p:cTn id="9" presetID="42" presetClass="entr" presetSubtype="0" fill="hold" grpId="0" nodeType="afterEffect">
                                  <p:stCondLst>
                                    <p:cond delay="5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750"/>
                                        <p:tgtEl>
                                          <p:spTgt spid="2">
                                            <p:txEl>
                                              <p:pRg st="0" end="0"/>
                                            </p:txEl>
                                          </p:spTgt>
                                        </p:tgtEl>
                                      </p:cBhvr>
                                    </p:animEffect>
                                    <p:anim calcmode="lin" valueType="num">
                                      <p:cBhvr>
                                        <p:cTn id="12" dur="1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grpId="0" nodeType="afterEffect">
                                  <p:stCondLst>
                                    <p:cond delay="50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750"/>
                                        <p:tgtEl>
                                          <p:spTgt spid="2">
                                            <p:txEl>
                                              <p:pRg st="1" end="1"/>
                                            </p:txEl>
                                          </p:spTgt>
                                        </p:tgtEl>
                                      </p:cBhvr>
                                    </p:animEffect>
                                    <p:anim calcmode="lin" valueType="num">
                                      <p:cBhvr>
                                        <p:cTn id="18" dur="1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6250"/>
                            </p:stCondLst>
                            <p:childTnLst>
                              <p:par>
                                <p:cTn id="21" presetID="42" presetClass="entr" presetSubtype="0" fill="hold" grpId="0" nodeType="afterEffect">
                                  <p:stCondLst>
                                    <p:cond delay="50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750"/>
                                        <p:tgtEl>
                                          <p:spTgt spid="2">
                                            <p:txEl>
                                              <p:pRg st="2" end="2"/>
                                            </p:txEl>
                                          </p:spTgt>
                                        </p:tgtEl>
                                      </p:cBhvr>
                                    </p:animEffect>
                                    <p:anim calcmode="lin" valueType="num">
                                      <p:cBhvr>
                                        <p:cTn id="24" dur="1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8500"/>
                            </p:stCondLst>
                            <p:childTnLst>
                              <p:par>
                                <p:cTn id="27" presetID="42" presetClass="entr" presetSubtype="0" fill="hold" grpId="0" nodeType="afterEffect">
                                  <p:stCondLst>
                                    <p:cond delay="50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750"/>
                                        <p:tgtEl>
                                          <p:spTgt spid="2">
                                            <p:txEl>
                                              <p:pRg st="3" end="3"/>
                                            </p:txEl>
                                          </p:spTgt>
                                        </p:tgtEl>
                                      </p:cBhvr>
                                    </p:animEffect>
                                    <p:anim calcmode="lin" valueType="num">
                                      <p:cBhvr>
                                        <p:cTn id="30" dur="1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750"/>
                            </p:stCondLst>
                            <p:childTnLst>
                              <p:par>
                                <p:cTn id="33" presetID="42" presetClass="entr" presetSubtype="0" fill="hold" grpId="0" nodeType="afterEffect">
                                  <p:stCondLst>
                                    <p:cond delay="50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750"/>
                                        <p:tgtEl>
                                          <p:spTgt spid="2">
                                            <p:txEl>
                                              <p:pRg st="4" end="4"/>
                                            </p:txEl>
                                          </p:spTgt>
                                        </p:tgtEl>
                                      </p:cBhvr>
                                    </p:animEffect>
                                    <p:anim calcmode="lin" valueType="num">
                                      <p:cBhvr>
                                        <p:cTn id="36" dur="1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13000"/>
                            </p:stCondLst>
                            <p:childTnLst>
                              <p:par>
                                <p:cTn id="39" presetID="42" presetClass="entr" presetSubtype="0" fill="hold" grpId="0" nodeType="afterEffect">
                                  <p:stCondLst>
                                    <p:cond delay="50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750"/>
                                        <p:tgtEl>
                                          <p:spTgt spid="2">
                                            <p:txEl>
                                              <p:pRg st="5" end="5"/>
                                            </p:txEl>
                                          </p:spTgt>
                                        </p:tgtEl>
                                      </p:cBhvr>
                                    </p:animEffect>
                                    <p:anim calcmode="lin" valueType="num">
                                      <p:cBhvr>
                                        <p:cTn id="42" dur="1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5"/>
          <p:cNvSpPr/>
          <p:nvPr/>
        </p:nvSpPr>
        <p:spPr>
          <a:xfrm>
            <a:off x="236263" y="1078255"/>
            <a:ext cx="4638099" cy="1200150"/>
          </a:xfrm>
          <a:prstGeom prst="rect">
            <a:avLst/>
          </a:prstGeom>
          <a:noFill/>
          <a:ln>
            <a:noFill/>
          </a:ln>
        </p:spPr>
        <p:txBody>
          <a:bodyPr spcFirstLastPara="1" wrap="square" lIns="91425" tIns="45700" rIns="91425" bIns="45700" anchor="t" anchorCtr="0">
            <a:noAutofit/>
          </a:bodyPr>
          <a:lstStyle/>
          <a:p>
            <a:pPr lvl="0"/>
            <a:r>
              <a:rPr lang="bg-BG" sz="2800" b="1" dirty="0">
                <a:solidFill>
                  <a:srgbClr val="222268"/>
                </a:solidFill>
                <a:effectLst>
                  <a:outerShdw blurRad="38100" dist="38100" dir="2700000" algn="tl">
                    <a:srgbClr val="000000">
                      <a:alpha val="43137"/>
                    </a:srgbClr>
                  </a:outerShdw>
                </a:effectLst>
                <a:latin typeface="Verdana"/>
                <a:ea typeface="Verdana"/>
                <a:cs typeface="Verdana"/>
                <a:sym typeface="Verdana"/>
              </a:rPr>
              <a:t>Eighth graders, sixth graders and</a:t>
            </a:r>
            <a:r>
              <a:rPr lang="tr-TR" sz="2800" b="1" i="0" u="none" strike="noStrike" cap="none" dirty="0" smtClean="0">
                <a:solidFill>
                  <a:srgbClr val="222268"/>
                </a:solidFill>
                <a:effectLst>
                  <a:outerShdw blurRad="38100" dist="38100" dir="2700000" algn="tl">
                    <a:srgbClr val="000000">
                      <a:alpha val="43137"/>
                    </a:srgbClr>
                  </a:outerShdw>
                </a:effectLst>
                <a:latin typeface="Verdana"/>
                <a:ea typeface="Verdana"/>
                <a:cs typeface="Verdana"/>
                <a:sym typeface="Verdana"/>
              </a:rPr>
              <a:t>.</a:t>
            </a:r>
            <a:r>
              <a:rPr lang="en-US" sz="2800" b="1" dirty="0">
                <a:solidFill>
                  <a:srgbClr val="222268"/>
                </a:solidFill>
                <a:effectLst>
                  <a:outerShdw blurRad="38100" dist="38100" dir="2700000" algn="tl">
                    <a:srgbClr val="000000">
                      <a:alpha val="43137"/>
                    </a:srgbClr>
                  </a:outerShdw>
                </a:effectLst>
                <a:latin typeface="Verdana"/>
                <a:ea typeface="Verdana"/>
                <a:cs typeface="Verdana"/>
                <a:sym typeface="Verdana"/>
              </a:rPr>
              <a:t>.</a:t>
            </a:r>
            <a:r>
              <a:rPr lang="tr-TR" sz="2800" b="1" i="0" u="none" strike="noStrike" cap="none" dirty="0" smtClean="0">
                <a:solidFill>
                  <a:srgbClr val="222268"/>
                </a:solidFill>
                <a:effectLst>
                  <a:outerShdw blurRad="38100" dist="38100" dir="2700000" algn="tl">
                    <a:srgbClr val="000000">
                      <a:alpha val="43137"/>
                    </a:srgbClr>
                  </a:outerShdw>
                </a:effectLst>
                <a:latin typeface="Verdana"/>
                <a:ea typeface="Verdana"/>
                <a:cs typeface="Verdana"/>
                <a:sym typeface="Verdana"/>
              </a:rPr>
              <a:t>. </a:t>
            </a:r>
            <a:endParaRPr sz="2800" b="1" i="0" u="none" strike="noStrike" cap="none" dirty="0">
              <a:solidFill>
                <a:srgbClr val="222268"/>
              </a:solidFill>
              <a:effectLst>
                <a:outerShdw blurRad="38100" dist="38100" dir="2700000" algn="tl">
                  <a:srgbClr val="000000">
                    <a:alpha val="43137"/>
                  </a:srgbClr>
                </a:outerShdw>
              </a:effectLst>
              <a:latin typeface="Verdana"/>
              <a:ea typeface="Verdana"/>
              <a:cs typeface="Verdana"/>
              <a:sym typeface="Verdana"/>
            </a:endParaRPr>
          </a:p>
        </p:txBody>
      </p:sp>
      <p:pic>
        <p:nvPicPr>
          <p:cNvPr id="15" name="Picture 14"/>
          <p:cNvPicPr>
            <a:picLocks noChangeAspect="1"/>
          </p:cNvPicPr>
          <p:nvPr/>
        </p:nvPicPr>
        <p:blipFill>
          <a:blip r:embed="rId4"/>
          <a:stretch>
            <a:fillRect/>
          </a:stretch>
        </p:blipFill>
        <p:spPr>
          <a:xfrm>
            <a:off x="8176159" y="6100542"/>
            <a:ext cx="658425" cy="62184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286" y="2278405"/>
            <a:ext cx="6660772" cy="4443983"/>
          </a:xfrm>
          <a:prstGeom prst="rect">
            <a:avLst/>
          </a:prstGeom>
          <a:ln>
            <a:noFill/>
          </a:ln>
          <a:effectLst>
            <a:outerShdw blurRad="76200" dir="18900000" sy="23000" kx="-1200000" algn="bl" rotWithShape="0">
              <a:prstClr val="black">
                <a:alpha val="20000"/>
              </a:prstClr>
            </a:outerShdw>
            <a:softEdge rad="112500"/>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286" y="2278405"/>
            <a:ext cx="6660772" cy="4443983"/>
          </a:xfrm>
          <a:prstGeom prst="rect">
            <a:avLst/>
          </a:prstGeom>
          <a:ln>
            <a:noFill/>
          </a:ln>
          <a:effectLst>
            <a:outerShdw blurRad="76200" dir="18900000" sy="23000" kx="-1200000" algn="bl" rotWithShape="0">
              <a:prstClr val="black">
                <a:alpha val="20000"/>
              </a:prstClr>
            </a:outerShdw>
            <a:softEdge rad="11250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286" y="2278405"/>
            <a:ext cx="6660772" cy="4443983"/>
          </a:xfrm>
          <a:prstGeom prst="rect">
            <a:avLst/>
          </a:prstGeom>
          <a:ln>
            <a:noFill/>
          </a:ln>
          <a:effectLst>
            <a:outerShdw blurRad="76200" dir="18900000" sy="23000" kx="-1200000" algn="bl" rotWithShape="0">
              <a:prstClr val="black">
                <a:alpha val="20000"/>
              </a:prstClr>
            </a:outerShdw>
            <a:softEdge rad="112500"/>
          </a:effec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4286" y="2278405"/>
            <a:ext cx="6660772" cy="4443983"/>
          </a:xfrm>
          <a:prstGeom prst="rect">
            <a:avLst/>
          </a:prstGeom>
          <a:ln>
            <a:noFill/>
          </a:ln>
          <a:effectLst>
            <a:outerShdw blurRad="76200" dir="18900000" sy="23000" kx="-1200000" algn="bl" rotWithShape="0">
              <a:prstClr val="black">
                <a:alpha val="20000"/>
              </a:prstClr>
            </a:outerShdw>
            <a:softEdge rad="112500"/>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4286" y="2278405"/>
            <a:ext cx="6660772" cy="4443983"/>
          </a:xfrm>
          <a:prstGeom prst="rect">
            <a:avLst/>
          </a:prstGeom>
          <a:ln>
            <a:noFill/>
          </a:ln>
          <a:effectLst>
            <a:outerShdw blurRad="76200" dir="18900000" sy="23000" kx="-1200000" algn="bl" rotWithShape="0">
              <a:prstClr val="black">
                <a:alpha val="20000"/>
              </a:prstClr>
            </a:outerShdw>
            <a:softEdge rad="112500"/>
          </a:effectLst>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4286" y="2278405"/>
            <a:ext cx="6660772" cy="4443983"/>
          </a:xfrm>
          <a:prstGeom prst="rect">
            <a:avLst/>
          </a:prstGeom>
          <a:ln>
            <a:noFill/>
          </a:ln>
          <a:effectLst>
            <a:outerShdw blurRad="76200" dir="18900000" sy="23000" kx="-1200000" algn="bl" rotWithShape="0">
              <a:prstClr val="black">
                <a:alpha val="20000"/>
              </a:prstClr>
            </a:outerShdw>
            <a:softEdge rad="112500"/>
          </a:effectLst>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4286" y="2278405"/>
            <a:ext cx="6660772" cy="4443983"/>
          </a:xfrm>
          <a:prstGeom prst="rect">
            <a:avLst/>
          </a:prstGeom>
          <a:ln>
            <a:noFill/>
          </a:ln>
          <a:effectLst>
            <a:outerShdw blurRad="76200" dir="18900000" sy="23000" kx="-1200000" algn="bl" rotWithShape="0">
              <a:prstClr val="black">
                <a:alpha val="20000"/>
              </a:prstClr>
            </a:outerShdw>
            <a:softEdge rad="112500"/>
          </a:effectLst>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4286" y="2278405"/>
            <a:ext cx="6660772" cy="4443983"/>
          </a:xfrm>
          <a:prstGeom prst="rect">
            <a:avLst/>
          </a:prstGeom>
          <a:ln>
            <a:noFill/>
          </a:ln>
          <a:effectLst>
            <a:outerShdw blurRad="76200" dir="18900000" sy="23000" kx="-1200000" algn="bl" rotWithShape="0">
              <a:prstClr val="black">
                <a:alpha val="20000"/>
              </a:prstClr>
            </a:outerShdw>
            <a:softEdge rad="112500"/>
          </a:effectLst>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4286" y="2278405"/>
            <a:ext cx="6660772" cy="4443983"/>
          </a:xfrm>
          <a:prstGeom prst="rect">
            <a:avLst/>
          </a:prstGeom>
          <a:ln>
            <a:noFill/>
          </a:ln>
          <a:effectLst>
            <a:outerShdw blurRad="76200" dir="18900000" sy="23000" kx="-1200000" algn="bl" rotWithShape="0">
              <a:prstClr val="black">
                <a:alpha val="20000"/>
              </a:prstClr>
            </a:outerShdw>
            <a:softEdge rad="112500"/>
          </a:effectLst>
        </p:spPr>
      </p:pic>
      <p:sp>
        <p:nvSpPr>
          <p:cNvPr id="3" name="AutoShape 2" descr="Scratch - любимото занимание на учениците - Клуб по роботика и приложно  програмиране"/>
          <p:cNvSpPr>
            <a:spLocks noChangeAspect="1" noChangeArrowheads="1"/>
          </p:cNvSpPr>
          <p:nvPr/>
        </p:nvSpPr>
        <p:spPr bwMode="auto">
          <a:xfrm>
            <a:off x="155574" y="-1583231"/>
            <a:ext cx="1743563" cy="17435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73081" y="2528888"/>
            <a:ext cx="1828091" cy="1376362"/>
          </a:xfrm>
          <a:prstGeom prst="rect">
            <a:avLst/>
          </a:prstGeom>
        </p:spPr>
      </p:pic>
      <p:sp>
        <p:nvSpPr>
          <p:cNvPr id="16" name="Google Shape;107;p16"/>
          <p:cNvSpPr txBox="1">
            <a:spLocks noGrp="1"/>
          </p:cNvSpPr>
          <p:nvPr>
            <p:ph type="body" idx="1"/>
          </p:nvPr>
        </p:nvSpPr>
        <p:spPr>
          <a:xfrm>
            <a:off x="250824" y="2349500"/>
            <a:ext cx="7064375" cy="2663825"/>
          </a:xfrm>
          <a:prstGeom prst="rect">
            <a:avLst/>
          </a:prstGeom>
          <a:noFill/>
          <a:ln>
            <a:noFill/>
          </a:ln>
        </p:spPr>
        <p:txBody>
          <a:bodyPr spcFirstLastPara="1" wrap="square" lIns="91425" tIns="45700" rIns="91425" bIns="45700" anchor="t" anchorCtr="0">
            <a:noAutofit/>
          </a:bodyPr>
          <a:lstStyle/>
          <a:p>
            <a:pPr marL="342900" lvl="0">
              <a:spcBef>
                <a:spcPts val="0"/>
              </a:spcBef>
              <a:buClr>
                <a:srgbClr val="3F3F3F"/>
              </a:buClr>
              <a:buSzPts val="2000"/>
              <a:buFont typeface="Noto Sans Symbols"/>
              <a:buChar char="❖"/>
            </a:pPr>
            <a:r>
              <a:rPr lang="en-US" sz="2400" dirty="0">
                <a:solidFill>
                  <a:srgbClr val="344F6D"/>
                </a:solidFill>
                <a:latin typeface="Verdana" panose="020B0604030504040204" pitchFamily="34" charset="0"/>
                <a:ea typeface="Verdana" panose="020B0604030504040204" pitchFamily="34" charset="0"/>
              </a:rPr>
              <a:t>Eight graders showed an easy and fun way for sixth graders to progress, to develop their creative skills by creating their own games and interactive stories. Programming skills and the development of logical thinking are among the main competencies that can ensure the professional realization of adolescents.</a:t>
            </a:r>
          </a:p>
        </p:txBody>
      </p:sp>
    </p:spTree>
    <p:extLst>
      <p:ext uri="{BB962C8B-B14F-4D97-AF65-F5344CB8AC3E}">
        <p14:creationId xmlns:p14="http://schemas.microsoft.com/office/powerpoint/2010/main" val="3862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225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2250" fill="hold"/>
                                        <p:tgtEl>
                                          <p:spTgt spid="16">
                                            <p:txEl>
                                              <p:pRg st="0" end="0"/>
                                            </p:txEl>
                                          </p:spTgt>
                                        </p:tgtEl>
                                        <p:attrNameLst>
                                          <p:attrName>ppt_h</p:attrName>
                                        </p:attrNameLst>
                                      </p:cBhvr>
                                      <p:tavLst>
                                        <p:tav tm="0">
                                          <p:val>
                                            <p:fltVal val="0"/>
                                          </p:val>
                                        </p:tav>
                                        <p:tav tm="100000">
                                          <p:val>
                                            <p:strVal val="#ppt_h"/>
                                          </p:val>
                                        </p:tav>
                                      </p:tavLst>
                                    </p:anim>
                                    <p:anim calcmode="lin" valueType="num">
                                      <p:cBhvr>
                                        <p:cTn id="9" dur="225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10" dur="2250"/>
                                        <p:tgtEl>
                                          <p:spTgt spid="16">
                                            <p:txEl>
                                              <p:pRg st="0" end="0"/>
                                            </p:txEl>
                                          </p:spTgt>
                                        </p:tgtEl>
                                      </p:cBhvr>
                                    </p:animEffect>
                                  </p:childTnLst>
                                </p:cTn>
                              </p:par>
                            </p:childTnLst>
                          </p:cTn>
                        </p:par>
                        <p:par>
                          <p:cTn id="11" fill="hold">
                            <p:stCondLst>
                              <p:cond delay="2250"/>
                            </p:stCondLst>
                            <p:childTnLst>
                              <p:par>
                                <p:cTn id="12" presetID="10" presetClass="exit" presetSubtype="0" fill="hold" grpId="0" nodeType="afterEffect">
                                  <p:stCondLst>
                                    <p:cond delay="750"/>
                                  </p:stCondLst>
                                  <p:childTnLst>
                                    <p:animEffect transition="out" filter="fade">
                                      <p:cBhvr>
                                        <p:cTn id="13" dur="1000"/>
                                        <p:tgtEl>
                                          <p:spTgt spid="16">
                                            <p:txEl>
                                              <p:pRg st="0" end="0"/>
                                            </p:txEl>
                                          </p:spTgt>
                                        </p:tgtEl>
                                      </p:cBhvr>
                                    </p:animEffect>
                                    <p:set>
                                      <p:cBhvr>
                                        <p:cTn id="14" dur="1" fill="hold">
                                          <p:stCondLst>
                                            <p:cond delay="999"/>
                                          </p:stCondLst>
                                        </p:cTn>
                                        <p:tgtEl>
                                          <p:spTgt spid="16">
                                            <p:txEl>
                                              <p:pRg st="0" end="0"/>
                                            </p:txEl>
                                          </p:spTgt>
                                        </p:tgtEl>
                                        <p:attrNameLst>
                                          <p:attrName>style.visibility</p:attrName>
                                        </p:attrNameLst>
                                      </p:cBhvr>
                                      <p:to>
                                        <p:strVal val="hidden"/>
                                      </p:to>
                                    </p:set>
                                  </p:childTnLst>
                                </p:cTn>
                              </p:par>
                            </p:childTnLst>
                          </p:cTn>
                        </p:par>
                        <p:par>
                          <p:cTn id="15" fill="hold">
                            <p:stCondLst>
                              <p:cond delay="4000"/>
                            </p:stCondLst>
                            <p:childTnLst>
                              <p:par>
                                <p:cTn id="16" presetID="1" presetClass="entr" presetSubtype="0" fill="hold" nodeType="afterEffect">
                                  <p:stCondLst>
                                    <p:cond delay="0"/>
                                  </p:stCondLst>
                                  <p:childTnLst>
                                    <p:set>
                                      <p:cBhvr>
                                        <p:cTn id="17" dur="1" fill="hold">
                                          <p:stCondLst>
                                            <p:cond delay="1999"/>
                                          </p:stCondLst>
                                        </p:cTn>
                                        <p:tgtEl>
                                          <p:spTgt spid="2"/>
                                        </p:tgtEl>
                                        <p:attrNameLst>
                                          <p:attrName>style.visibility</p:attrName>
                                        </p:attrNameLst>
                                      </p:cBhvr>
                                      <p:to>
                                        <p:strVal val="visible"/>
                                      </p:to>
                                    </p:set>
                                  </p:childTnLst>
                                </p:cTn>
                              </p:par>
                            </p:childTnLst>
                          </p:cTn>
                        </p:par>
                        <p:par>
                          <p:cTn id="18" fill="hold">
                            <p:stCondLst>
                              <p:cond delay="6000"/>
                            </p:stCondLst>
                            <p:childTnLst>
                              <p:par>
                                <p:cTn id="19" presetID="10" presetClass="exit" presetSubtype="0" fill="hold" nodeType="afterEffect">
                                  <p:stCondLst>
                                    <p:cond delay="2000"/>
                                  </p:stCondLst>
                                  <p:childTnLst>
                                    <p:animEffect transition="out" filter="fade">
                                      <p:cBhvr>
                                        <p:cTn id="20" dur="1000"/>
                                        <p:tgtEl>
                                          <p:spTgt spid="2"/>
                                        </p:tgtEl>
                                      </p:cBhvr>
                                    </p:animEffect>
                                    <p:set>
                                      <p:cBhvr>
                                        <p:cTn id="21" dur="1" fill="hold">
                                          <p:stCondLst>
                                            <p:cond delay="999"/>
                                          </p:stCondLst>
                                        </p:cTn>
                                        <p:tgtEl>
                                          <p:spTgt spid="2"/>
                                        </p:tgtEl>
                                        <p:attrNameLst>
                                          <p:attrName>style.visibility</p:attrName>
                                        </p:attrNameLst>
                                      </p:cBhvr>
                                      <p:to>
                                        <p:strVal val="hidden"/>
                                      </p:to>
                                    </p:set>
                                  </p:childTnLst>
                                </p:cTn>
                              </p:par>
                              <p:par>
                                <p:cTn id="22" presetID="10" presetClass="entr" presetSubtype="0" fill="hold" nodeType="withEffect">
                                  <p:stCondLst>
                                    <p:cond delay="20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par>
                          <p:cTn id="25" fill="hold">
                            <p:stCondLst>
                              <p:cond delay="10000"/>
                            </p:stCondLst>
                            <p:childTnLst>
                              <p:par>
                                <p:cTn id="26" presetID="10" presetClass="exit" presetSubtype="0" fill="hold" nodeType="afterEffect">
                                  <p:stCondLst>
                                    <p:cond delay="2000"/>
                                  </p:stCondLst>
                                  <p:childTnLst>
                                    <p:animEffect transition="out" filter="fade">
                                      <p:cBhvr>
                                        <p:cTn id="27" dur="1000"/>
                                        <p:tgtEl>
                                          <p:spTgt spid="4"/>
                                        </p:tgtEl>
                                      </p:cBhvr>
                                    </p:animEffect>
                                    <p:set>
                                      <p:cBhvr>
                                        <p:cTn id="28" dur="1" fill="hold">
                                          <p:stCondLst>
                                            <p:cond delay="999"/>
                                          </p:stCondLst>
                                        </p:cTn>
                                        <p:tgtEl>
                                          <p:spTgt spid="4"/>
                                        </p:tgtEl>
                                        <p:attrNameLst>
                                          <p:attrName>style.visibility</p:attrName>
                                        </p:attrNameLst>
                                      </p:cBhvr>
                                      <p:to>
                                        <p:strVal val="hidden"/>
                                      </p:to>
                                    </p:set>
                                  </p:childTnLst>
                                </p:cTn>
                              </p:par>
                              <p:par>
                                <p:cTn id="29" presetID="10" presetClass="entr" presetSubtype="0" fill="hold" nodeType="withEffect">
                                  <p:stCondLst>
                                    <p:cond delay="20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childTnLst>
                                </p:cTn>
                              </p:par>
                            </p:childTnLst>
                          </p:cTn>
                        </p:par>
                        <p:par>
                          <p:cTn id="32" fill="hold">
                            <p:stCondLst>
                              <p:cond delay="14000"/>
                            </p:stCondLst>
                            <p:childTnLst>
                              <p:par>
                                <p:cTn id="33" presetID="10" presetClass="exit" presetSubtype="0" fill="hold" nodeType="afterEffect">
                                  <p:stCondLst>
                                    <p:cond delay="2000"/>
                                  </p:stCondLst>
                                  <p:childTnLst>
                                    <p:animEffect transition="out" filter="fade">
                                      <p:cBhvr>
                                        <p:cTn id="34" dur="1000"/>
                                        <p:tgtEl>
                                          <p:spTgt spid="5"/>
                                        </p:tgtEl>
                                      </p:cBhvr>
                                    </p:animEffect>
                                    <p:set>
                                      <p:cBhvr>
                                        <p:cTn id="35" dur="1" fill="hold">
                                          <p:stCondLst>
                                            <p:cond delay="999"/>
                                          </p:stCondLst>
                                        </p:cTn>
                                        <p:tgtEl>
                                          <p:spTgt spid="5"/>
                                        </p:tgtEl>
                                        <p:attrNameLst>
                                          <p:attrName>style.visibility</p:attrName>
                                        </p:attrNameLst>
                                      </p:cBhvr>
                                      <p:to>
                                        <p:strVal val="hidden"/>
                                      </p:to>
                                    </p:set>
                                  </p:childTnLst>
                                </p:cTn>
                              </p:par>
                              <p:par>
                                <p:cTn id="36" presetID="10" presetClass="entr" presetSubtype="0" fill="hold" nodeType="withEffect">
                                  <p:stCondLst>
                                    <p:cond delay="20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childTnLst>
                                </p:cTn>
                              </p:par>
                            </p:childTnLst>
                          </p:cTn>
                        </p:par>
                        <p:par>
                          <p:cTn id="39" fill="hold">
                            <p:stCondLst>
                              <p:cond delay="18000"/>
                            </p:stCondLst>
                            <p:childTnLst>
                              <p:par>
                                <p:cTn id="40" presetID="10" presetClass="exit" presetSubtype="0" fill="hold" nodeType="afterEffect">
                                  <p:stCondLst>
                                    <p:cond delay="2000"/>
                                  </p:stCondLst>
                                  <p:childTnLst>
                                    <p:animEffect transition="out" filter="fade">
                                      <p:cBhvr>
                                        <p:cTn id="41" dur="1000"/>
                                        <p:tgtEl>
                                          <p:spTgt spid="7"/>
                                        </p:tgtEl>
                                      </p:cBhvr>
                                    </p:animEffect>
                                    <p:set>
                                      <p:cBhvr>
                                        <p:cTn id="42" dur="1" fill="hold">
                                          <p:stCondLst>
                                            <p:cond delay="999"/>
                                          </p:stCondLst>
                                        </p:cTn>
                                        <p:tgtEl>
                                          <p:spTgt spid="7"/>
                                        </p:tgtEl>
                                        <p:attrNameLst>
                                          <p:attrName>style.visibility</p:attrName>
                                        </p:attrNameLst>
                                      </p:cBhvr>
                                      <p:to>
                                        <p:strVal val="hidden"/>
                                      </p:to>
                                    </p:set>
                                  </p:childTnLst>
                                </p:cTn>
                              </p:par>
                              <p:par>
                                <p:cTn id="43" presetID="10" presetClass="entr" presetSubtype="0" fill="hold" nodeType="withEffect">
                                  <p:stCondLst>
                                    <p:cond delay="200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000"/>
                                        <p:tgtEl>
                                          <p:spTgt spid="17"/>
                                        </p:tgtEl>
                                      </p:cBhvr>
                                    </p:animEffect>
                                  </p:childTnLst>
                                </p:cTn>
                              </p:par>
                            </p:childTnLst>
                          </p:cTn>
                        </p:par>
                        <p:par>
                          <p:cTn id="46" fill="hold">
                            <p:stCondLst>
                              <p:cond delay="22000"/>
                            </p:stCondLst>
                            <p:childTnLst>
                              <p:par>
                                <p:cTn id="47" presetID="10" presetClass="exit" presetSubtype="0" fill="hold" nodeType="afterEffect">
                                  <p:stCondLst>
                                    <p:cond delay="2000"/>
                                  </p:stCondLst>
                                  <p:childTnLst>
                                    <p:animEffect transition="out" filter="fade">
                                      <p:cBhvr>
                                        <p:cTn id="48" dur="1000"/>
                                        <p:tgtEl>
                                          <p:spTgt spid="17"/>
                                        </p:tgtEl>
                                      </p:cBhvr>
                                    </p:animEffect>
                                    <p:set>
                                      <p:cBhvr>
                                        <p:cTn id="49" dur="1" fill="hold">
                                          <p:stCondLst>
                                            <p:cond delay="999"/>
                                          </p:stCondLst>
                                        </p:cTn>
                                        <p:tgtEl>
                                          <p:spTgt spid="17"/>
                                        </p:tgtEl>
                                        <p:attrNameLst>
                                          <p:attrName>style.visibility</p:attrName>
                                        </p:attrNameLst>
                                      </p:cBhvr>
                                      <p:to>
                                        <p:strVal val="hidden"/>
                                      </p:to>
                                    </p:set>
                                  </p:childTnLst>
                                </p:cTn>
                              </p:par>
                              <p:par>
                                <p:cTn id="50" presetID="10" presetClass="entr" presetSubtype="0" fill="hold" nodeType="withEffect">
                                  <p:stCondLst>
                                    <p:cond delay="200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000"/>
                                        <p:tgtEl>
                                          <p:spTgt spid="19"/>
                                        </p:tgtEl>
                                      </p:cBhvr>
                                    </p:animEffect>
                                  </p:childTnLst>
                                </p:cTn>
                              </p:par>
                            </p:childTnLst>
                          </p:cTn>
                        </p:par>
                        <p:par>
                          <p:cTn id="53" fill="hold">
                            <p:stCondLst>
                              <p:cond delay="26000"/>
                            </p:stCondLst>
                            <p:childTnLst>
                              <p:par>
                                <p:cTn id="54" presetID="10" presetClass="exit" presetSubtype="0" fill="hold" nodeType="afterEffect">
                                  <p:stCondLst>
                                    <p:cond delay="2000"/>
                                  </p:stCondLst>
                                  <p:childTnLst>
                                    <p:animEffect transition="out" filter="fade">
                                      <p:cBhvr>
                                        <p:cTn id="55" dur="1000"/>
                                        <p:tgtEl>
                                          <p:spTgt spid="19"/>
                                        </p:tgtEl>
                                      </p:cBhvr>
                                    </p:animEffect>
                                    <p:set>
                                      <p:cBhvr>
                                        <p:cTn id="56" dur="1" fill="hold">
                                          <p:stCondLst>
                                            <p:cond delay="999"/>
                                          </p:stCondLst>
                                        </p:cTn>
                                        <p:tgtEl>
                                          <p:spTgt spid="19"/>
                                        </p:tgtEl>
                                        <p:attrNameLst>
                                          <p:attrName>style.visibility</p:attrName>
                                        </p:attrNameLst>
                                      </p:cBhvr>
                                      <p:to>
                                        <p:strVal val="hidden"/>
                                      </p:to>
                                    </p:set>
                                  </p:childTnLst>
                                </p:cTn>
                              </p:par>
                              <p:par>
                                <p:cTn id="57" presetID="10" presetClass="entr" presetSubtype="0" fill="hold" nodeType="withEffect">
                                  <p:stCondLst>
                                    <p:cond delay="200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2000"/>
                                        <p:tgtEl>
                                          <p:spTgt spid="20"/>
                                        </p:tgtEl>
                                      </p:cBhvr>
                                    </p:animEffect>
                                  </p:childTnLst>
                                </p:cTn>
                              </p:par>
                            </p:childTnLst>
                          </p:cTn>
                        </p:par>
                        <p:par>
                          <p:cTn id="60" fill="hold">
                            <p:stCondLst>
                              <p:cond delay="30000"/>
                            </p:stCondLst>
                            <p:childTnLst>
                              <p:par>
                                <p:cTn id="61" presetID="10" presetClass="exit" presetSubtype="0" fill="hold" nodeType="afterEffect">
                                  <p:stCondLst>
                                    <p:cond delay="2000"/>
                                  </p:stCondLst>
                                  <p:childTnLst>
                                    <p:animEffect transition="out" filter="fade">
                                      <p:cBhvr>
                                        <p:cTn id="62" dur="1000"/>
                                        <p:tgtEl>
                                          <p:spTgt spid="20"/>
                                        </p:tgtEl>
                                      </p:cBhvr>
                                    </p:animEffect>
                                    <p:set>
                                      <p:cBhvr>
                                        <p:cTn id="63" dur="1" fill="hold">
                                          <p:stCondLst>
                                            <p:cond delay="999"/>
                                          </p:stCondLst>
                                        </p:cTn>
                                        <p:tgtEl>
                                          <p:spTgt spid="20"/>
                                        </p:tgtEl>
                                        <p:attrNameLst>
                                          <p:attrName>style.visibility</p:attrName>
                                        </p:attrNameLst>
                                      </p:cBhvr>
                                      <p:to>
                                        <p:strVal val="hidden"/>
                                      </p:to>
                                    </p:set>
                                  </p:childTnLst>
                                </p:cTn>
                              </p:par>
                              <p:par>
                                <p:cTn id="64" presetID="10" presetClass="entr" presetSubtype="0" fill="hold" nodeType="withEffect">
                                  <p:stCondLst>
                                    <p:cond delay="20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2000"/>
                                        <p:tgtEl>
                                          <p:spTgt spid="21"/>
                                        </p:tgtEl>
                                      </p:cBhvr>
                                    </p:animEffect>
                                  </p:childTnLst>
                                </p:cTn>
                              </p:par>
                            </p:childTnLst>
                          </p:cTn>
                        </p:par>
                        <p:par>
                          <p:cTn id="67" fill="hold">
                            <p:stCondLst>
                              <p:cond delay="34000"/>
                            </p:stCondLst>
                            <p:childTnLst>
                              <p:par>
                                <p:cTn id="68" presetID="10" presetClass="exit" presetSubtype="0" fill="hold" nodeType="afterEffect">
                                  <p:stCondLst>
                                    <p:cond delay="2000"/>
                                  </p:stCondLst>
                                  <p:childTnLst>
                                    <p:animEffect transition="out" filter="fade">
                                      <p:cBhvr>
                                        <p:cTn id="69" dur="1000"/>
                                        <p:tgtEl>
                                          <p:spTgt spid="21"/>
                                        </p:tgtEl>
                                      </p:cBhvr>
                                    </p:animEffect>
                                    <p:set>
                                      <p:cBhvr>
                                        <p:cTn id="70" dur="1" fill="hold">
                                          <p:stCondLst>
                                            <p:cond delay="999"/>
                                          </p:stCondLst>
                                        </p:cTn>
                                        <p:tgtEl>
                                          <p:spTgt spid="21"/>
                                        </p:tgtEl>
                                        <p:attrNameLst>
                                          <p:attrName>style.visibility</p:attrName>
                                        </p:attrNameLst>
                                      </p:cBhvr>
                                      <p:to>
                                        <p:strVal val="hidden"/>
                                      </p:to>
                                    </p:set>
                                  </p:childTnLst>
                                </p:cTn>
                              </p:par>
                              <p:par>
                                <p:cTn id="71" presetID="10" presetClass="entr" presetSubtype="0" fill="hold" nodeType="withEffect">
                                  <p:stCondLst>
                                    <p:cond delay="200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000"/>
                                        <p:tgtEl>
                                          <p:spTgt spid="22"/>
                                        </p:tgtEl>
                                      </p:cBhvr>
                                    </p:animEffect>
                                  </p:childTnLst>
                                </p:cTn>
                              </p:par>
                            </p:childTnLst>
                          </p:cTn>
                        </p:par>
                        <p:par>
                          <p:cTn id="74" fill="hold">
                            <p:stCondLst>
                              <p:cond delay="38000"/>
                            </p:stCondLst>
                            <p:childTnLst>
                              <p:par>
                                <p:cTn id="75" presetID="10" presetClass="exit" presetSubtype="0" fill="hold" nodeType="afterEffect">
                                  <p:stCondLst>
                                    <p:cond delay="2000"/>
                                  </p:stCondLst>
                                  <p:childTnLst>
                                    <p:animEffect transition="out" filter="fade">
                                      <p:cBhvr>
                                        <p:cTn id="76" dur="1000"/>
                                        <p:tgtEl>
                                          <p:spTgt spid="22"/>
                                        </p:tgtEl>
                                      </p:cBhvr>
                                    </p:animEffect>
                                    <p:set>
                                      <p:cBhvr>
                                        <p:cTn id="77"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6" grpId="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0" name="Google Shape;99;p15"/>
          <p:cNvSpPr/>
          <p:nvPr/>
        </p:nvSpPr>
        <p:spPr>
          <a:xfrm>
            <a:off x="1197034" y="401712"/>
            <a:ext cx="7946966" cy="1200150"/>
          </a:xfrm>
          <a:prstGeom prst="rect">
            <a:avLst/>
          </a:prstGeom>
          <a:noFill/>
          <a:ln>
            <a:noFill/>
          </a:ln>
        </p:spPr>
        <p:txBody>
          <a:bodyPr spcFirstLastPara="1" wrap="square" lIns="91425" tIns="45700" rIns="91425" bIns="45700" anchor="t" anchorCtr="0">
            <a:noAutofit/>
          </a:bodyPr>
          <a:lstStyle/>
          <a:p>
            <a:pPr lvl="0"/>
            <a:r>
              <a:rPr lang="en-US" sz="2400" i="1" dirty="0">
                <a:solidFill>
                  <a:srgbClr val="222268"/>
                </a:solidFill>
                <a:effectLst>
                  <a:outerShdw blurRad="38100" dist="38100" dir="2700000" algn="tl">
                    <a:srgbClr val="000000">
                      <a:alpha val="43137"/>
                    </a:srgbClr>
                  </a:outerShdw>
                </a:effectLst>
                <a:latin typeface="Verdana"/>
                <a:ea typeface="Verdana"/>
                <a:cs typeface="Verdana"/>
                <a:sym typeface="Verdana"/>
              </a:rPr>
              <a:t>10th grade students introduce „SAFE INTERNET“  to 5th grade students.</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4403" y="1453710"/>
            <a:ext cx="6416593" cy="4281071"/>
          </a:xfrm>
          <a:prstGeom prst="rect">
            <a:avLst/>
          </a:prstGeom>
          <a:ln>
            <a:noFill/>
          </a:ln>
          <a:effectLst>
            <a:outerShdw blurRad="76200" dist="12700" dir="2700000" sy="-23000" kx="-800400" algn="bl" rotWithShape="0">
              <a:prstClr val="black">
                <a:alpha val="20000"/>
              </a:prstClr>
            </a:outerShdw>
            <a:softEdge rad="112500"/>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4403" y="1453710"/>
            <a:ext cx="6416593" cy="4281071"/>
          </a:xfrm>
          <a:prstGeom prst="rect">
            <a:avLst/>
          </a:prstGeom>
          <a:ln>
            <a:noFill/>
          </a:ln>
          <a:effectLst>
            <a:outerShdw blurRad="76200" dist="12700" dir="2700000" sy="-23000" kx="-800400" algn="bl" rotWithShape="0">
              <a:prstClr val="black">
                <a:alpha val="20000"/>
              </a:prstClr>
            </a:outerShdw>
            <a:softEdge rad="112500"/>
          </a:effec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4403" y="1453710"/>
            <a:ext cx="6416593" cy="4281071"/>
          </a:xfrm>
          <a:prstGeom prst="rect">
            <a:avLst/>
          </a:prstGeom>
          <a:ln>
            <a:noFill/>
          </a:ln>
          <a:effectLst>
            <a:outerShdw blurRad="76200" dist="12700" dir="2700000" sy="-23000" kx="-800400" algn="bl" rotWithShape="0">
              <a:prstClr val="black">
                <a:alpha val="20000"/>
              </a:prstClr>
            </a:outerShdw>
            <a:softEdge rad="112500"/>
          </a:effec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4403" y="1453710"/>
            <a:ext cx="6416593" cy="4281071"/>
          </a:xfrm>
          <a:prstGeom prst="rect">
            <a:avLst/>
          </a:prstGeom>
          <a:ln>
            <a:noFill/>
          </a:ln>
          <a:effectLst>
            <a:outerShdw blurRad="76200" dist="12700" dir="2700000" sy="-23000" kx="-800400" algn="bl" rotWithShape="0">
              <a:prstClr val="black">
                <a:alpha val="20000"/>
              </a:prstClr>
            </a:outerShdw>
            <a:softEdge rad="112500"/>
          </a:effec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4403" y="1453710"/>
            <a:ext cx="6416593" cy="4281071"/>
          </a:xfrm>
          <a:prstGeom prst="rect">
            <a:avLst/>
          </a:prstGeom>
          <a:ln>
            <a:noFill/>
          </a:ln>
          <a:effectLst>
            <a:outerShdw blurRad="76200" dist="12700" dir="2700000" sy="-23000" kx="-800400" algn="bl" rotWithShape="0">
              <a:prstClr val="black">
                <a:alpha val="20000"/>
              </a:prstClr>
            </a:outerShdw>
            <a:softEdge rad="112500"/>
          </a:effectLst>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4403" y="1453710"/>
            <a:ext cx="6416593" cy="4281071"/>
          </a:xfrm>
          <a:prstGeom prst="rect">
            <a:avLst/>
          </a:prstGeom>
          <a:ln>
            <a:noFill/>
          </a:ln>
          <a:effectLst>
            <a:outerShdw blurRad="76200" dist="12700" dir="2700000" sy="-23000" kx="-800400" algn="bl" rotWithShape="0">
              <a:prstClr val="black">
                <a:alpha val="20000"/>
              </a:prstClr>
            </a:outerShdw>
            <a:softEdge rad="112500"/>
          </a:effectLst>
        </p:spPr>
      </p:pic>
      <p:pic>
        <p:nvPicPr>
          <p:cNvPr id="20" name="Picture 19"/>
          <p:cNvPicPr>
            <a:picLocks noChangeAspect="1"/>
          </p:cNvPicPr>
          <p:nvPr/>
        </p:nvPicPr>
        <p:blipFill>
          <a:blip r:embed="rId10"/>
          <a:stretch>
            <a:fillRect/>
          </a:stretch>
        </p:blipFill>
        <p:spPr>
          <a:xfrm>
            <a:off x="195940" y="6100541"/>
            <a:ext cx="658425" cy="6218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par>
                          <p:cTn id="11" fill="hold">
                            <p:stCondLst>
                              <p:cond delay="2000"/>
                            </p:stCondLst>
                            <p:childTnLst>
                              <p:par>
                                <p:cTn id="12" presetID="10" presetClass="exit" presetSubtype="0" fill="hold" nodeType="afterEffect">
                                  <p:stCondLst>
                                    <p:cond delay="2000"/>
                                  </p:stCondLst>
                                  <p:childTnLst>
                                    <p:animEffect transition="out" filter="fade">
                                      <p:cBhvr>
                                        <p:cTn id="13" dur="2000"/>
                                        <p:tgtEl>
                                          <p:spTgt spid="14"/>
                                        </p:tgtEl>
                                      </p:cBhvr>
                                    </p:animEffect>
                                    <p:set>
                                      <p:cBhvr>
                                        <p:cTn id="14" dur="1" fill="hold">
                                          <p:stCondLst>
                                            <p:cond delay="1999"/>
                                          </p:stCondLst>
                                        </p:cTn>
                                        <p:tgtEl>
                                          <p:spTgt spid="14"/>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par>
                          <p:cTn id="18" fill="hold">
                            <p:stCondLst>
                              <p:cond delay="6000"/>
                            </p:stCondLst>
                            <p:childTnLst>
                              <p:par>
                                <p:cTn id="19" presetID="10" presetClass="exit" presetSubtype="0" fill="hold" nodeType="afterEffect">
                                  <p:stCondLst>
                                    <p:cond delay="2000"/>
                                  </p:stCondLst>
                                  <p:childTnLst>
                                    <p:animEffect transition="out" filter="fade">
                                      <p:cBhvr>
                                        <p:cTn id="20" dur="2000"/>
                                        <p:tgtEl>
                                          <p:spTgt spid="15"/>
                                        </p:tgtEl>
                                      </p:cBhvr>
                                    </p:animEffect>
                                    <p:set>
                                      <p:cBhvr>
                                        <p:cTn id="21" dur="1" fill="hold">
                                          <p:stCondLst>
                                            <p:cond delay="1999"/>
                                          </p:stCondLst>
                                        </p:cTn>
                                        <p:tgtEl>
                                          <p:spTgt spid="1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childTnLst>
                          </p:cTn>
                        </p:par>
                        <p:par>
                          <p:cTn id="25" fill="hold">
                            <p:stCondLst>
                              <p:cond delay="10000"/>
                            </p:stCondLst>
                            <p:childTnLst>
                              <p:par>
                                <p:cTn id="26" presetID="10" presetClass="exit" presetSubtype="0" fill="hold" nodeType="afterEffect">
                                  <p:stCondLst>
                                    <p:cond delay="2000"/>
                                  </p:stCondLst>
                                  <p:childTnLst>
                                    <p:animEffect transition="out" filter="fade">
                                      <p:cBhvr>
                                        <p:cTn id="27" dur="2000"/>
                                        <p:tgtEl>
                                          <p:spTgt spid="16"/>
                                        </p:tgtEl>
                                      </p:cBhvr>
                                    </p:animEffect>
                                    <p:set>
                                      <p:cBhvr>
                                        <p:cTn id="28" dur="1" fill="hold">
                                          <p:stCondLst>
                                            <p:cond delay="1999"/>
                                          </p:stCondLst>
                                        </p:cTn>
                                        <p:tgtEl>
                                          <p:spTgt spid="1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childTnLst>
                          </p:cTn>
                        </p:par>
                        <p:par>
                          <p:cTn id="32" fill="hold">
                            <p:stCondLst>
                              <p:cond delay="14000"/>
                            </p:stCondLst>
                            <p:childTnLst>
                              <p:par>
                                <p:cTn id="33" presetID="10" presetClass="exit" presetSubtype="0" fill="hold" nodeType="afterEffect">
                                  <p:stCondLst>
                                    <p:cond delay="2000"/>
                                  </p:stCondLst>
                                  <p:childTnLst>
                                    <p:animEffect transition="out" filter="fade">
                                      <p:cBhvr>
                                        <p:cTn id="34" dur="2000"/>
                                        <p:tgtEl>
                                          <p:spTgt spid="17"/>
                                        </p:tgtEl>
                                      </p:cBhvr>
                                    </p:animEffect>
                                    <p:set>
                                      <p:cBhvr>
                                        <p:cTn id="35" dur="1" fill="hold">
                                          <p:stCondLst>
                                            <p:cond delay="1999"/>
                                          </p:stCondLst>
                                        </p:cTn>
                                        <p:tgtEl>
                                          <p:spTgt spid="17"/>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2000"/>
                                        <p:tgtEl>
                                          <p:spTgt spid="18"/>
                                        </p:tgtEl>
                                      </p:cBhvr>
                                    </p:animEffect>
                                  </p:childTnLst>
                                </p:cTn>
                              </p:par>
                            </p:childTnLst>
                          </p:cTn>
                        </p:par>
                        <p:par>
                          <p:cTn id="39" fill="hold">
                            <p:stCondLst>
                              <p:cond delay="18000"/>
                            </p:stCondLst>
                            <p:childTnLst>
                              <p:par>
                                <p:cTn id="40" presetID="10" presetClass="exit" presetSubtype="0" fill="hold" nodeType="afterEffect">
                                  <p:stCondLst>
                                    <p:cond delay="2000"/>
                                  </p:stCondLst>
                                  <p:childTnLst>
                                    <p:animEffect transition="out" filter="fade">
                                      <p:cBhvr>
                                        <p:cTn id="41" dur="2000"/>
                                        <p:tgtEl>
                                          <p:spTgt spid="18"/>
                                        </p:tgtEl>
                                      </p:cBhvr>
                                    </p:animEffect>
                                    <p:set>
                                      <p:cBhvr>
                                        <p:cTn id="42" dur="1" fill="hold">
                                          <p:stCondLst>
                                            <p:cond delay="1999"/>
                                          </p:stCondLst>
                                        </p:cTn>
                                        <p:tgtEl>
                                          <p:spTgt spid="18"/>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154375" y="1077925"/>
            <a:ext cx="8662267" cy="1844405"/>
          </a:xfrm>
          <a:prstGeom prst="rect">
            <a:avLst/>
          </a:prstGeom>
          <a:noFill/>
          <a:ln>
            <a:noFill/>
          </a:ln>
        </p:spPr>
        <p:txBody>
          <a:bodyPr spcFirstLastPara="1" wrap="square" lIns="91425" tIns="45700" rIns="91425" bIns="45700" anchor="ctr" anchorCtr="0">
            <a:noAutofit/>
          </a:bodyPr>
          <a:lstStyle/>
          <a:p>
            <a:pPr lvl="0" algn="l"/>
            <a:r>
              <a:rPr lang="en-US" sz="3600" dirty="0">
                <a:solidFill>
                  <a:srgbClr val="344F6D"/>
                </a:solidFill>
                <a:effectLst>
                  <a:outerShdw blurRad="38100" dist="38100" dir="2700000" algn="tl">
                    <a:srgbClr val="000000">
                      <a:alpha val="43137"/>
                    </a:srgbClr>
                  </a:outerShdw>
                </a:effectLst>
                <a:latin typeface="Verdana"/>
                <a:ea typeface="Verdana"/>
                <a:cs typeface="Verdana"/>
                <a:sym typeface="Verdana"/>
              </a:rPr>
              <a:t>Computer games </a:t>
            </a:r>
            <a:r>
              <a:rPr lang="en-US" sz="3600" dirty="0" smtClean="0">
                <a:solidFill>
                  <a:srgbClr val="344F6D"/>
                </a:solidFill>
                <a:effectLst>
                  <a:outerShdw blurRad="38100" dist="38100" dir="2700000" algn="tl">
                    <a:srgbClr val="000000">
                      <a:alpha val="43137"/>
                    </a:srgbClr>
                  </a:outerShdw>
                </a:effectLst>
                <a:latin typeface="Verdana"/>
                <a:ea typeface="Verdana"/>
                <a:cs typeface="Verdana"/>
                <a:sym typeface="Verdana"/>
              </a:rPr>
              <a:t/>
            </a:r>
            <a:br>
              <a:rPr lang="en-US" sz="3600" dirty="0" smtClean="0">
                <a:solidFill>
                  <a:srgbClr val="344F6D"/>
                </a:solidFill>
                <a:effectLst>
                  <a:outerShdw blurRad="38100" dist="38100" dir="2700000" algn="tl">
                    <a:srgbClr val="000000">
                      <a:alpha val="43137"/>
                    </a:srgbClr>
                  </a:outerShdw>
                </a:effectLst>
                <a:latin typeface="Verdana"/>
                <a:ea typeface="Verdana"/>
                <a:cs typeface="Verdana"/>
                <a:sym typeface="Verdana"/>
              </a:rPr>
            </a:br>
            <a:r>
              <a:rPr lang="en-US" sz="3600" dirty="0" smtClean="0">
                <a:solidFill>
                  <a:srgbClr val="344F6D"/>
                </a:solidFill>
                <a:effectLst>
                  <a:outerShdw blurRad="38100" dist="38100" dir="2700000" algn="tl">
                    <a:srgbClr val="000000">
                      <a:alpha val="43137"/>
                    </a:srgbClr>
                  </a:outerShdw>
                </a:effectLst>
                <a:latin typeface="Verdana"/>
                <a:ea typeface="Verdana"/>
                <a:cs typeface="Verdana"/>
                <a:sym typeface="Verdana"/>
              </a:rPr>
              <a:t>in </a:t>
            </a:r>
            <a:r>
              <a:rPr lang="en-US" sz="3600" dirty="0">
                <a:solidFill>
                  <a:srgbClr val="344F6D"/>
                </a:solidFill>
                <a:effectLst>
                  <a:outerShdw blurRad="38100" dist="38100" dir="2700000" algn="tl">
                    <a:srgbClr val="000000">
                      <a:alpha val="43137"/>
                    </a:srgbClr>
                  </a:outerShdw>
                </a:effectLst>
                <a:latin typeface="Verdana"/>
                <a:ea typeface="Verdana"/>
                <a:cs typeface="Verdana"/>
                <a:sym typeface="Verdana"/>
              </a:rPr>
              <a:t>education </a:t>
            </a:r>
            <a:r>
              <a:rPr lang="en-US" sz="4000" dirty="0">
                <a:solidFill>
                  <a:srgbClr val="344F6D"/>
                </a:solidFill>
                <a:latin typeface="Verdana"/>
                <a:ea typeface="Verdana"/>
                <a:cs typeface="Verdana"/>
                <a:sym typeface="Verdana"/>
              </a:rPr>
              <a:t/>
            </a:r>
            <a:br>
              <a:rPr lang="en-US" sz="4000" dirty="0">
                <a:solidFill>
                  <a:srgbClr val="344F6D"/>
                </a:solidFill>
                <a:latin typeface="Verdana"/>
                <a:ea typeface="Verdana"/>
                <a:cs typeface="Verdana"/>
                <a:sym typeface="Verdana"/>
              </a:rPr>
            </a:br>
            <a:r>
              <a:rPr lang="en-US" sz="2400" dirty="0">
                <a:solidFill>
                  <a:srgbClr val="344F6D"/>
                </a:solidFill>
                <a:latin typeface="Verdana"/>
                <a:ea typeface="Verdana"/>
                <a:cs typeface="Verdana"/>
                <a:sym typeface="Verdana"/>
              </a:rPr>
              <a:t>game-based (learning) methods, realized in an interactive educational environment</a:t>
            </a:r>
            <a:endParaRPr sz="1800" dirty="0">
              <a:solidFill>
                <a:srgbClr val="344F6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107" name="Google Shape;107;p16"/>
          <p:cNvSpPr txBox="1">
            <a:spLocks noGrp="1"/>
          </p:cNvSpPr>
          <p:nvPr>
            <p:ph type="body" idx="1"/>
          </p:nvPr>
        </p:nvSpPr>
        <p:spPr>
          <a:xfrm>
            <a:off x="250824" y="2939473"/>
            <a:ext cx="4335032" cy="3797299"/>
          </a:xfrm>
          <a:prstGeom prst="rect">
            <a:avLst/>
          </a:prstGeom>
          <a:noFill/>
          <a:ln>
            <a:noFill/>
          </a:ln>
        </p:spPr>
        <p:txBody>
          <a:bodyPr spcFirstLastPara="1" wrap="square" lIns="91425" tIns="45700" rIns="91425" bIns="45700" anchor="t" anchorCtr="0">
            <a:noAutofit/>
          </a:bodyPr>
          <a:lstStyle/>
          <a:p>
            <a:pPr marL="342900" lvl="0">
              <a:lnSpc>
                <a:spcPct val="150000"/>
              </a:lnSpc>
              <a:spcBef>
                <a:spcPts val="0"/>
              </a:spcBef>
              <a:buClr>
                <a:srgbClr val="3F3F3F"/>
              </a:buClr>
              <a:buSzPts val="2000"/>
              <a:buFont typeface="Noto Sans Symbols"/>
              <a:buChar char="❖"/>
            </a:pPr>
            <a:r>
              <a:rPr lang="en-US" sz="2400" b="1" dirty="0">
                <a:solidFill>
                  <a:srgbClr val="8B8C3E"/>
                </a:solidFill>
                <a:latin typeface="Verdana"/>
                <a:ea typeface="Verdana"/>
                <a:cs typeface="Verdana"/>
                <a:sym typeface="Verdana"/>
              </a:rPr>
              <a:t>Children-teachers</a:t>
            </a:r>
          </a:p>
          <a:p>
            <a:pPr marL="800100" lvl="1">
              <a:lnSpc>
                <a:spcPct val="150000"/>
              </a:lnSpc>
              <a:spcBef>
                <a:spcPts val="0"/>
              </a:spcBef>
              <a:buClr>
                <a:srgbClr val="3F3F3F"/>
              </a:buClr>
              <a:buSzPts val="2000"/>
              <a:buFont typeface="Noto Sans Symbols"/>
              <a:buChar char="❖"/>
            </a:pPr>
            <a:r>
              <a:rPr lang="en-US" sz="2000" dirty="0">
                <a:solidFill>
                  <a:srgbClr val="344F6D"/>
                </a:solidFill>
                <a:latin typeface="Verdana"/>
                <a:ea typeface="Verdana"/>
                <a:cs typeface="Verdana"/>
                <a:sym typeface="Verdana"/>
              </a:rPr>
              <a:t>Fulfillment of the role</a:t>
            </a:r>
            <a:endParaRPr lang="en-US" dirty="0">
              <a:solidFill>
                <a:srgbClr val="000000"/>
              </a:solidFill>
            </a:endParaRPr>
          </a:p>
          <a:p>
            <a:pPr marL="800100" lvl="1">
              <a:lnSpc>
                <a:spcPct val="150000"/>
              </a:lnSpc>
              <a:spcBef>
                <a:spcPts val="0"/>
              </a:spcBef>
              <a:buClr>
                <a:srgbClr val="3F3F3F"/>
              </a:buClr>
              <a:buSzPts val="2000"/>
              <a:buFont typeface="Noto Sans Symbols"/>
              <a:buChar char="❖"/>
            </a:pPr>
            <a:r>
              <a:rPr lang="en-US" sz="2000" dirty="0">
                <a:solidFill>
                  <a:srgbClr val="344F6D"/>
                </a:solidFill>
                <a:latin typeface="Verdana"/>
                <a:ea typeface="Verdana"/>
                <a:cs typeface="Verdana"/>
                <a:sym typeface="Verdana"/>
              </a:rPr>
              <a:t>Challenge </a:t>
            </a:r>
          </a:p>
          <a:p>
            <a:pPr marL="800100" lvl="1">
              <a:lnSpc>
                <a:spcPct val="150000"/>
              </a:lnSpc>
              <a:spcBef>
                <a:spcPts val="0"/>
              </a:spcBef>
              <a:buClr>
                <a:srgbClr val="3F3F3F"/>
              </a:buClr>
              <a:buSzPts val="2000"/>
              <a:buFont typeface="Noto Sans Symbols"/>
              <a:buChar char="❖"/>
            </a:pPr>
            <a:r>
              <a:rPr lang="en-US" sz="2000" dirty="0">
                <a:solidFill>
                  <a:srgbClr val="344F6D"/>
                </a:solidFill>
                <a:latin typeface="Verdana"/>
                <a:ea typeface="Verdana"/>
                <a:cs typeface="Verdana"/>
                <a:sym typeface="Verdana"/>
              </a:rPr>
              <a:t>Teamwork</a:t>
            </a:r>
            <a:endParaRPr lang="en-US" dirty="0">
              <a:solidFill>
                <a:srgbClr val="000000"/>
              </a:solidFill>
            </a:endParaRPr>
          </a:p>
          <a:p>
            <a:pPr marL="800100" lvl="1">
              <a:lnSpc>
                <a:spcPct val="150000"/>
              </a:lnSpc>
              <a:spcBef>
                <a:spcPts val="0"/>
              </a:spcBef>
              <a:buClr>
                <a:srgbClr val="3F3F3F"/>
              </a:buClr>
              <a:buSzPts val="2000"/>
              <a:buFont typeface="Noto Sans Symbols"/>
              <a:buChar char="❖"/>
            </a:pPr>
            <a:r>
              <a:rPr lang="en-US" sz="2000" dirty="0">
                <a:solidFill>
                  <a:srgbClr val="344F6D"/>
                </a:solidFill>
                <a:latin typeface="Verdana"/>
                <a:ea typeface="Verdana"/>
                <a:cs typeface="Verdana"/>
                <a:sym typeface="Verdana"/>
              </a:rPr>
              <a:t>Activity modeling</a:t>
            </a:r>
            <a:endParaRPr lang="en-US" dirty="0">
              <a:solidFill>
                <a:srgbClr val="000000"/>
              </a:solidFill>
            </a:endParaRPr>
          </a:p>
          <a:p>
            <a:pPr marL="800100" lvl="1">
              <a:lnSpc>
                <a:spcPct val="150000"/>
              </a:lnSpc>
              <a:spcBef>
                <a:spcPts val="0"/>
              </a:spcBef>
              <a:buClr>
                <a:srgbClr val="3F3F3F"/>
              </a:buClr>
              <a:buSzPts val="2000"/>
              <a:buFont typeface="Noto Sans Symbols"/>
              <a:buChar char="❖"/>
            </a:pPr>
            <a:r>
              <a:rPr lang="en-US" sz="2000" dirty="0">
                <a:solidFill>
                  <a:srgbClr val="344F6D"/>
                </a:solidFill>
                <a:latin typeface="Verdana"/>
                <a:ea typeface="Verdana"/>
                <a:cs typeface="Verdana"/>
                <a:sym typeface="Verdana"/>
              </a:rPr>
              <a:t>Provocation</a:t>
            </a:r>
          </a:p>
          <a:p>
            <a:pPr marL="457200" lvl="1" indent="0">
              <a:spcBef>
                <a:spcPts val="0"/>
              </a:spcBef>
              <a:buClr>
                <a:srgbClr val="3F3F3F"/>
              </a:buClr>
              <a:buSzPts val="2000"/>
              <a:buNone/>
            </a:pPr>
            <a:endParaRPr lang="bg-BG" sz="2000" dirty="0" smtClean="0">
              <a:latin typeface="Verdana" panose="020B0604030504040204" pitchFamily="34" charset="0"/>
              <a:ea typeface="Verdana" panose="020B0604030504040204" pitchFamily="34" charset="0"/>
            </a:endParaRPr>
          </a:p>
        </p:txBody>
      </p:sp>
      <p:sp>
        <p:nvSpPr>
          <p:cNvPr id="5" name="Google Shape;107;p16"/>
          <p:cNvSpPr txBox="1">
            <a:spLocks/>
          </p:cNvSpPr>
          <p:nvPr/>
        </p:nvSpPr>
        <p:spPr>
          <a:xfrm>
            <a:off x="4319443" y="2905188"/>
            <a:ext cx="4824557" cy="37972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342900" lvl="0">
              <a:lnSpc>
                <a:spcPct val="150000"/>
              </a:lnSpc>
              <a:spcBef>
                <a:spcPts val="0"/>
              </a:spcBef>
              <a:buClr>
                <a:srgbClr val="3F3F3F"/>
              </a:buClr>
              <a:buSzPts val="2000"/>
              <a:buFont typeface="Noto Sans Symbols"/>
              <a:buChar char="❖"/>
            </a:pPr>
            <a:r>
              <a:rPr lang="en-US" sz="2400" b="1" dirty="0">
                <a:solidFill>
                  <a:srgbClr val="8B8C3E"/>
                </a:solidFill>
                <a:latin typeface="Verdana"/>
                <a:ea typeface="Verdana"/>
                <a:cs typeface="Verdana"/>
                <a:sym typeface="Verdana"/>
              </a:rPr>
              <a:t>Students of the Children-teachers</a:t>
            </a:r>
            <a:endParaRPr lang="en-US" sz="1400" dirty="0">
              <a:solidFill>
                <a:srgbClr val="000000"/>
              </a:solidFill>
            </a:endParaRPr>
          </a:p>
          <a:p>
            <a:pPr marL="800100" lvl="1">
              <a:lnSpc>
                <a:spcPct val="150000"/>
              </a:lnSpc>
              <a:spcBef>
                <a:spcPts val="0"/>
              </a:spcBef>
              <a:buClr>
                <a:srgbClr val="3F3F3F"/>
              </a:buClr>
              <a:buSzPts val="2000"/>
              <a:buFont typeface="Noto Sans Symbols"/>
              <a:buChar char="❖"/>
            </a:pPr>
            <a:r>
              <a:rPr lang="en-US" sz="2000" dirty="0">
                <a:solidFill>
                  <a:srgbClr val="344F6D"/>
                </a:solidFill>
                <a:latin typeface="Verdana"/>
                <a:ea typeface="Verdana"/>
                <a:cs typeface="Verdana"/>
                <a:sym typeface="Verdana"/>
              </a:rPr>
              <a:t>Motivation</a:t>
            </a:r>
            <a:endParaRPr lang="en-US" sz="1400" dirty="0">
              <a:solidFill>
                <a:srgbClr val="000000"/>
              </a:solidFill>
            </a:endParaRPr>
          </a:p>
          <a:p>
            <a:pPr marL="800100" lvl="1">
              <a:lnSpc>
                <a:spcPct val="150000"/>
              </a:lnSpc>
              <a:spcBef>
                <a:spcPts val="0"/>
              </a:spcBef>
              <a:buClr>
                <a:srgbClr val="3F3F3F"/>
              </a:buClr>
              <a:buSzPts val="2000"/>
              <a:buFont typeface="Noto Sans Symbols"/>
              <a:buChar char="❖"/>
            </a:pPr>
            <a:r>
              <a:rPr lang="en-US" sz="2000" dirty="0">
                <a:solidFill>
                  <a:srgbClr val="344F6D"/>
                </a:solidFill>
                <a:latin typeface="Verdana"/>
                <a:ea typeface="Verdana"/>
                <a:cs typeface="Verdana"/>
                <a:sym typeface="Verdana"/>
              </a:rPr>
              <a:t>Competition</a:t>
            </a:r>
            <a:endParaRPr lang="en-US" sz="1400" dirty="0">
              <a:solidFill>
                <a:srgbClr val="000000"/>
              </a:solidFill>
            </a:endParaRPr>
          </a:p>
          <a:p>
            <a:pPr marL="800100" lvl="1">
              <a:lnSpc>
                <a:spcPct val="150000"/>
              </a:lnSpc>
              <a:spcBef>
                <a:spcPts val="0"/>
              </a:spcBef>
              <a:buClr>
                <a:srgbClr val="3F3F3F"/>
              </a:buClr>
              <a:buSzPts val="2000"/>
              <a:buFont typeface="Noto Sans Symbols"/>
              <a:buChar char="❖"/>
            </a:pPr>
            <a:r>
              <a:rPr lang="en-US" sz="2000" dirty="0">
                <a:solidFill>
                  <a:srgbClr val="344F6D"/>
                </a:solidFill>
                <a:latin typeface="Verdana"/>
                <a:ea typeface="Verdana"/>
                <a:cs typeface="Verdana"/>
                <a:sym typeface="Verdana"/>
              </a:rPr>
              <a:t>Independence</a:t>
            </a:r>
            <a:endParaRPr lang="en-US" sz="1400" dirty="0">
              <a:solidFill>
                <a:srgbClr val="000000"/>
              </a:solidFill>
            </a:endParaRPr>
          </a:p>
          <a:p>
            <a:pPr marL="800100" lvl="1">
              <a:lnSpc>
                <a:spcPct val="150000"/>
              </a:lnSpc>
              <a:spcBef>
                <a:spcPts val="0"/>
              </a:spcBef>
              <a:buClr>
                <a:srgbClr val="3F3F3F"/>
              </a:buClr>
              <a:buSzPts val="2000"/>
              <a:buFont typeface="Noto Sans Symbols"/>
              <a:buChar char="❖"/>
            </a:pPr>
            <a:r>
              <a:rPr lang="en-US" sz="2000" dirty="0">
                <a:solidFill>
                  <a:srgbClr val="344F6D"/>
                </a:solidFill>
                <a:latin typeface="Verdana"/>
                <a:ea typeface="Verdana"/>
                <a:cs typeface="Verdana"/>
                <a:sym typeface="Verdana"/>
              </a:rPr>
              <a:t>Activity</a:t>
            </a:r>
            <a:endParaRPr lang="en-US" sz="1400" dirty="0">
              <a:solidFill>
                <a:srgbClr val="000000"/>
              </a:solidFill>
            </a:endParaRPr>
          </a:p>
          <a:p>
            <a:pPr marL="800100" lvl="1">
              <a:lnSpc>
                <a:spcPct val="150000"/>
              </a:lnSpc>
              <a:spcBef>
                <a:spcPts val="0"/>
              </a:spcBef>
              <a:buClr>
                <a:srgbClr val="3F3F3F"/>
              </a:buClr>
              <a:buSzPts val="2000"/>
              <a:buFont typeface="Noto Sans Symbols"/>
              <a:buChar char="❖"/>
            </a:pPr>
            <a:r>
              <a:rPr lang="en-US" sz="2000" dirty="0">
                <a:solidFill>
                  <a:srgbClr val="344F6D"/>
                </a:solidFill>
                <a:latin typeface="Verdana"/>
                <a:ea typeface="Verdana"/>
                <a:cs typeface="Verdana"/>
                <a:sym typeface="Verdana"/>
              </a:rPr>
              <a:t>Competitiveness </a:t>
            </a:r>
            <a:endParaRPr lang="en-US" sz="1400" dirty="0">
              <a:solidFill>
                <a:srgbClr val="000000"/>
              </a:solidFill>
            </a:endParaRPr>
          </a:p>
          <a:p>
            <a:pPr marL="800100" lvl="1">
              <a:lnSpc>
                <a:spcPct val="150000"/>
              </a:lnSpc>
              <a:spcBef>
                <a:spcPts val="0"/>
              </a:spcBef>
              <a:buClr>
                <a:srgbClr val="3F3F3F"/>
              </a:buClr>
              <a:buSzPts val="2000"/>
              <a:buFont typeface="Noto Sans Symbols"/>
              <a:buChar char="❖"/>
            </a:pPr>
            <a:r>
              <a:rPr lang="en-US" sz="2000" dirty="0" smtClean="0">
                <a:solidFill>
                  <a:srgbClr val="344F6D"/>
                </a:solidFill>
                <a:latin typeface="Verdana"/>
                <a:ea typeface="Verdana"/>
                <a:cs typeface="Verdana"/>
                <a:sym typeface="Verdana"/>
              </a:rPr>
              <a:t>Continuity</a:t>
            </a:r>
            <a:endParaRPr lang="en-US" sz="1400" dirty="0">
              <a:solidFill>
                <a:srgbClr val="000000"/>
              </a:solidFill>
            </a:endParaRPr>
          </a:p>
        </p:txBody>
      </p:sp>
      <p:pic>
        <p:nvPicPr>
          <p:cNvPr id="2" name="Picture 1"/>
          <p:cNvPicPr>
            <a:picLocks noChangeAspect="1"/>
          </p:cNvPicPr>
          <p:nvPr/>
        </p:nvPicPr>
        <p:blipFill>
          <a:blip r:embed="rId4"/>
          <a:stretch>
            <a:fillRect/>
          </a:stretch>
        </p:blipFill>
        <p:spPr>
          <a:xfrm>
            <a:off x="154375" y="6114926"/>
            <a:ext cx="658425" cy="6218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107">
                                            <p:txEl>
                                              <p:pRg st="0" end="0"/>
                                            </p:txEl>
                                          </p:spTgt>
                                        </p:tgtEl>
                                        <p:attrNameLst>
                                          <p:attrName>style.visibility</p:attrName>
                                        </p:attrNameLst>
                                      </p:cBhvr>
                                      <p:to>
                                        <p:strVal val="visible"/>
                                      </p:to>
                                    </p:set>
                                    <p:animEffect transition="in" filter="fade">
                                      <p:cBhvr>
                                        <p:cTn id="13" dur="2000"/>
                                        <p:tgtEl>
                                          <p:spTgt spid="107">
                                            <p:txEl>
                                              <p:pRg st="0" end="0"/>
                                            </p:txEl>
                                          </p:spTgt>
                                        </p:tgtEl>
                                      </p:cBhvr>
                                    </p:animEffect>
                                    <p:anim calcmode="lin" valueType="num">
                                      <p:cBhvr>
                                        <p:cTn id="14" dur="2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107">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50"/>
                                  </p:stCondLst>
                                  <p:childTnLst>
                                    <p:set>
                                      <p:cBhvr>
                                        <p:cTn id="17" dur="1" fill="hold">
                                          <p:stCondLst>
                                            <p:cond delay="0"/>
                                          </p:stCondLst>
                                        </p:cTn>
                                        <p:tgtEl>
                                          <p:spTgt spid="107">
                                            <p:txEl>
                                              <p:pRg st="1" end="1"/>
                                            </p:txEl>
                                          </p:spTgt>
                                        </p:tgtEl>
                                        <p:attrNameLst>
                                          <p:attrName>style.visibility</p:attrName>
                                        </p:attrNameLst>
                                      </p:cBhvr>
                                      <p:to>
                                        <p:strVal val="visible"/>
                                      </p:to>
                                    </p:set>
                                    <p:animEffect transition="in" filter="fade">
                                      <p:cBhvr>
                                        <p:cTn id="18" dur="2000"/>
                                        <p:tgtEl>
                                          <p:spTgt spid="107">
                                            <p:txEl>
                                              <p:pRg st="1" end="1"/>
                                            </p:txEl>
                                          </p:spTgt>
                                        </p:tgtEl>
                                      </p:cBhvr>
                                    </p:animEffect>
                                    <p:anim calcmode="lin" valueType="num">
                                      <p:cBhvr>
                                        <p:cTn id="19" dur="2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107">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50"/>
                                  </p:stCondLst>
                                  <p:childTnLst>
                                    <p:set>
                                      <p:cBhvr>
                                        <p:cTn id="22" dur="1" fill="hold">
                                          <p:stCondLst>
                                            <p:cond delay="0"/>
                                          </p:stCondLst>
                                        </p:cTn>
                                        <p:tgtEl>
                                          <p:spTgt spid="107">
                                            <p:txEl>
                                              <p:pRg st="2" end="2"/>
                                            </p:txEl>
                                          </p:spTgt>
                                        </p:tgtEl>
                                        <p:attrNameLst>
                                          <p:attrName>style.visibility</p:attrName>
                                        </p:attrNameLst>
                                      </p:cBhvr>
                                      <p:to>
                                        <p:strVal val="visible"/>
                                      </p:to>
                                    </p:set>
                                    <p:animEffect transition="in" filter="fade">
                                      <p:cBhvr>
                                        <p:cTn id="23" dur="2000"/>
                                        <p:tgtEl>
                                          <p:spTgt spid="107">
                                            <p:txEl>
                                              <p:pRg st="2" end="2"/>
                                            </p:txEl>
                                          </p:spTgt>
                                        </p:tgtEl>
                                      </p:cBhvr>
                                    </p:animEffect>
                                    <p:anim calcmode="lin" valueType="num">
                                      <p:cBhvr>
                                        <p:cTn id="24" dur="2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25" dur="2000" fill="hold"/>
                                        <p:tgtEl>
                                          <p:spTgt spid="107">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50"/>
                                  </p:stCondLst>
                                  <p:childTnLst>
                                    <p:set>
                                      <p:cBhvr>
                                        <p:cTn id="27" dur="1" fill="hold">
                                          <p:stCondLst>
                                            <p:cond delay="0"/>
                                          </p:stCondLst>
                                        </p:cTn>
                                        <p:tgtEl>
                                          <p:spTgt spid="107">
                                            <p:txEl>
                                              <p:pRg st="3" end="3"/>
                                            </p:txEl>
                                          </p:spTgt>
                                        </p:tgtEl>
                                        <p:attrNameLst>
                                          <p:attrName>style.visibility</p:attrName>
                                        </p:attrNameLst>
                                      </p:cBhvr>
                                      <p:to>
                                        <p:strVal val="visible"/>
                                      </p:to>
                                    </p:set>
                                    <p:animEffect transition="in" filter="fade">
                                      <p:cBhvr>
                                        <p:cTn id="28" dur="2000"/>
                                        <p:tgtEl>
                                          <p:spTgt spid="107">
                                            <p:txEl>
                                              <p:pRg st="3" end="3"/>
                                            </p:txEl>
                                          </p:spTgt>
                                        </p:tgtEl>
                                      </p:cBhvr>
                                    </p:animEffect>
                                    <p:anim calcmode="lin" valueType="num">
                                      <p:cBhvr>
                                        <p:cTn id="29" dur="2000" fill="hold"/>
                                        <p:tgtEl>
                                          <p:spTgt spid="107">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107">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50"/>
                                  </p:stCondLst>
                                  <p:childTnLst>
                                    <p:set>
                                      <p:cBhvr>
                                        <p:cTn id="32" dur="1" fill="hold">
                                          <p:stCondLst>
                                            <p:cond delay="0"/>
                                          </p:stCondLst>
                                        </p:cTn>
                                        <p:tgtEl>
                                          <p:spTgt spid="107">
                                            <p:txEl>
                                              <p:pRg st="4" end="4"/>
                                            </p:txEl>
                                          </p:spTgt>
                                        </p:tgtEl>
                                        <p:attrNameLst>
                                          <p:attrName>style.visibility</p:attrName>
                                        </p:attrNameLst>
                                      </p:cBhvr>
                                      <p:to>
                                        <p:strVal val="visible"/>
                                      </p:to>
                                    </p:set>
                                    <p:animEffect transition="in" filter="fade">
                                      <p:cBhvr>
                                        <p:cTn id="33" dur="2000"/>
                                        <p:tgtEl>
                                          <p:spTgt spid="107">
                                            <p:txEl>
                                              <p:pRg st="4" end="4"/>
                                            </p:txEl>
                                          </p:spTgt>
                                        </p:tgtEl>
                                      </p:cBhvr>
                                    </p:animEffect>
                                    <p:anim calcmode="lin" valueType="num">
                                      <p:cBhvr>
                                        <p:cTn id="34" dur="2000" fill="hold"/>
                                        <p:tgtEl>
                                          <p:spTgt spid="107">
                                            <p:txEl>
                                              <p:pRg st="4" end="4"/>
                                            </p:txEl>
                                          </p:spTgt>
                                        </p:tgtEl>
                                        <p:attrNameLst>
                                          <p:attrName>ppt_x</p:attrName>
                                        </p:attrNameLst>
                                      </p:cBhvr>
                                      <p:tavLst>
                                        <p:tav tm="0">
                                          <p:val>
                                            <p:strVal val="#ppt_x"/>
                                          </p:val>
                                        </p:tav>
                                        <p:tav tm="100000">
                                          <p:val>
                                            <p:strVal val="#ppt_x"/>
                                          </p:val>
                                        </p:tav>
                                      </p:tavLst>
                                    </p:anim>
                                    <p:anim calcmode="lin" valueType="num">
                                      <p:cBhvr>
                                        <p:cTn id="35" dur="2000" fill="hold"/>
                                        <p:tgtEl>
                                          <p:spTgt spid="107">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50"/>
                                  </p:stCondLst>
                                  <p:childTnLst>
                                    <p:set>
                                      <p:cBhvr>
                                        <p:cTn id="37" dur="1" fill="hold">
                                          <p:stCondLst>
                                            <p:cond delay="0"/>
                                          </p:stCondLst>
                                        </p:cTn>
                                        <p:tgtEl>
                                          <p:spTgt spid="107">
                                            <p:txEl>
                                              <p:pRg st="5" end="5"/>
                                            </p:txEl>
                                          </p:spTgt>
                                        </p:tgtEl>
                                        <p:attrNameLst>
                                          <p:attrName>style.visibility</p:attrName>
                                        </p:attrNameLst>
                                      </p:cBhvr>
                                      <p:to>
                                        <p:strVal val="visible"/>
                                      </p:to>
                                    </p:set>
                                    <p:animEffect transition="in" filter="fade">
                                      <p:cBhvr>
                                        <p:cTn id="38" dur="2000"/>
                                        <p:tgtEl>
                                          <p:spTgt spid="107">
                                            <p:txEl>
                                              <p:pRg st="5" end="5"/>
                                            </p:txEl>
                                          </p:spTgt>
                                        </p:tgtEl>
                                      </p:cBhvr>
                                    </p:animEffect>
                                    <p:anim calcmode="lin" valueType="num">
                                      <p:cBhvr>
                                        <p:cTn id="39" dur="2000" fill="hold"/>
                                        <p:tgtEl>
                                          <p:spTgt spid="107">
                                            <p:txEl>
                                              <p:pRg st="5" end="5"/>
                                            </p:txEl>
                                          </p:spTgt>
                                        </p:tgtEl>
                                        <p:attrNameLst>
                                          <p:attrName>ppt_x</p:attrName>
                                        </p:attrNameLst>
                                      </p:cBhvr>
                                      <p:tavLst>
                                        <p:tav tm="0">
                                          <p:val>
                                            <p:strVal val="#ppt_x"/>
                                          </p:val>
                                        </p:tav>
                                        <p:tav tm="100000">
                                          <p:val>
                                            <p:strVal val="#ppt_x"/>
                                          </p:val>
                                        </p:tav>
                                      </p:tavLst>
                                    </p:anim>
                                    <p:anim calcmode="lin" valueType="num">
                                      <p:cBhvr>
                                        <p:cTn id="40" dur="2000" fill="hold"/>
                                        <p:tgtEl>
                                          <p:spTgt spid="107">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100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000"/>
                                        <p:tgtEl>
                                          <p:spTgt spid="5"/>
                                        </p:tgtEl>
                                      </p:cBhvr>
                                    </p:animEffect>
                                    <p:anim calcmode="lin" valueType="num">
                                      <p:cBhvr>
                                        <p:cTn id="45" dur="2000" fill="hold"/>
                                        <p:tgtEl>
                                          <p:spTgt spid="5"/>
                                        </p:tgtEl>
                                        <p:attrNameLst>
                                          <p:attrName>ppt_x</p:attrName>
                                        </p:attrNameLst>
                                      </p:cBhvr>
                                      <p:tavLst>
                                        <p:tav tm="0">
                                          <p:val>
                                            <p:strVal val="#ppt_x"/>
                                          </p:val>
                                        </p:tav>
                                        <p:tav tm="100000">
                                          <p:val>
                                            <p:strVal val="#ppt_x"/>
                                          </p:val>
                                        </p:tav>
                                      </p:tavLst>
                                    </p:anim>
                                    <p:anim calcmode="lin" valueType="num">
                                      <p:cBhvr>
                                        <p:cTn id="46"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5"/>
          <p:cNvSpPr/>
          <p:nvPr/>
        </p:nvSpPr>
        <p:spPr>
          <a:xfrm>
            <a:off x="359275" y="1032657"/>
            <a:ext cx="5168901" cy="1200150"/>
          </a:xfrm>
          <a:prstGeom prst="rect">
            <a:avLst/>
          </a:prstGeom>
          <a:noFill/>
          <a:ln>
            <a:noFill/>
          </a:ln>
        </p:spPr>
        <p:txBody>
          <a:bodyPr spcFirstLastPara="1" wrap="square" lIns="91425" tIns="45700" rIns="91425" bIns="45700" anchor="t" anchorCtr="0">
            <a:noAutofit/>
          </a:bodyPr>
          <a:lstStyle/>
          <a:p>
            <a:pPr lvl="0">
              <a:buSzPts val="2800"/>
            </a:pPr>
            <a:r>
              <a:rPr lang="en-US" sz="2800" dirty="0">
                <a:solidFill>
                  <a:srgbClr val="222268"/>
                </a:solidFill>
                <a:effectLst>
                  <a:outerShdw blurRad="38100" dist="38100" dir="2700000" algn="tl">
                    <a:srgbClr val="000000">
                      <a:alpha val="43137"/>
                    </a:srgbClr>
                  </a:outerShdw>
                </a:effectLst>
                <a:latin typeface="Verdana"/>
                <a:ea typeface="Verdana"/>
                <a:cs typeface="Verdana"/>
                <a:sym typeface="Verdana"/>
              </a:rPr>
              <a:t>Sixth graders, third graders and...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589" y="2278019"/>
            <a:ext cx="6661349" cy="4444369"/>
          </a:xfrm>
          <a:prstGeom prst="rect">
            <a:avLst/>
          </a:prstGeom>
          <a:ln>
            <a:noFill/>
          </a:ln>
          <a:effectLst>
            <a:outerShdw blurRad="76200" dir="18900000" sy="23000" kx="-1200000" algn="bl" rotWithShape="0">
              <a:prstClr val="black">
                <a:alpha val="20000"/>
              </a:prstClr>
            </a:outerShdw>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9138" y="2321686"/>
            <a:ext cx="5026251" cy="4357034"/>
          </a:xfrm>
          <a:prstGeom prst="rect">
            <a:avLst/>
          </a:prstGeom>
          <a:ln>
            <a:noFill/>
          </a:ln>
          <a:effectLst>
            <a:outerShdw blurRad="76200" dir="18900000" sy="23000" kx="-1200000" algn="bl" rotWithShape="0">
              <a:prstClr val="black">
                <a:alpha val="20000"/>
              </a:prstClr>
            </a:outerShdw>
            <a:softEdge rad="112500"/>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275" y="2276475"/>
            <a:ext cx="6665976" cy="4447456"/>
          </a:xfrm>
          <a:prstGeom prst="rect">
            <a:avLst/>
          </a:prstGeom>
          <a:ln>
            <a:noFill/>
          </a:ln>
          <a:effectLst>
            <a:outerShdw blurRad="76200" dir="18900000" sy="23000" kx="-1200000" algn="bl" rotWithShape="0">
              <a:prstClr val="black">
                <a:alpha val="20000"/>
              </a:prstClr>
            </a:outerShdw>
            <a:softEdge rad="112500"/>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275" y="2276475"/>
            <a:ext cx="6665976" cy="4447456"/>
          </a:xfrm>
          <a:prstGeom prst="rect">
            <a:avLst/>
          </a:prstGeom>
          <a:ln>
            <a:noFill/>
          </a:ln>
          <a:effectLst>
            <a:outerShdw blurRad="76200" dir="18900000" sy="23000" kx="-1200000" algn="bl" rotWithShape="0">
              <a:prstClr val="black">
                <a:alpha val="20000"/>
              </a:prstClr>
            </a:outerShdw>
            <a:softEdge rad="112500"/>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275" y="2276475"/>
            <a:ext cx="6665976" cy="4447456"/>
          </a:xfrm>
          <a:prstGeom prst="rect">
            <a:avLst/>
          </a:prstGeom>
          <a:ln>
            <a:noFill/>
          </a:ln>
          <a:effectLst>
            <a:outerShdw blurRad="76200" dir="18900000" sy="23000" kx="-1200000" algn="bl" rotWithShape="0">
              <a:prstClr val="black">
                <a:alpha val="20000"/>
              </a:prstClr>
            </a:outerShdw>
            <a:softEdge rad="112500"/>
          </a:effec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9275" y="2276475"/>
            <a:ext cx="6665976" cy="4447456"/>
          </a:xfrm>
          <a:prstGeom prst="rect">
            <a:avLst/>
          </a:prstGeom>
          <a:ln>
            <a:noFill/>
          </a:ln>
          <a:effectLst>
            <a:outerShdw blurRad="76200" dir="18900000" sy="23000" kx="-1200000" algn="bl" rotWithShape="0">
              <a:prstClr val="black">
                <a:alpha val="20000"/>
              </a:prstClr>
            </a:outerShdw>
            <a:softEdge rad="112500"/>
          </a:effec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9275" y="2276475"/>
            <a:ext cx="6665976" cy="4447456"/>
          </a:xfrm>
          <a:prstGeom prst="rect">
            <a:avLst/>
          </a:prstGeom>
          <a:ln>
            <a:noFill/>
          </a:ln>
          <a:effectLst>
            <a:outerShdw blurRad="76200" dir="18900000" sy="23000" kx="-1200000" algn="bl" rotWithShape="0">
              <a:prstClr val="black">
                <a:alpha val="20000"/>
              </a:prstClr>
            </a:outerShdw>
            <a:softEdge rad="112500"/>
          </a:effectLst>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9275" y="2276475"/>
            <a:ext cx="6665976" cy="4447456"/>
          </a:xfrm>
          <a:prstGeom prst="rect">
            <a:avLst/>
          </a:prstGeom>
          <a:ln>
            <a:noFill/>
          </a:ln>
          <a:effectLst>
            <a:outerShdw blurRad="76200" dir="18900000" sy="23000" kx="-1200000" algn="bl" rotWithShape="0">
              <a:prstClr val="black">
                <a:alpha val="20000"/>
              </a:prstClr>
            </a:outerShdw>
            <a:softEdge rad="112500"/>
          </a:effectLst>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9275" y="2276475"/>
            <a:ext cx="6665976" cy="4447456"/>
          </a:xfrm>
          <a:prstGeom prst="rect">
            <a:avLst/>
          </a:prstGeom>
          <a:ln>
            <a:noFill/>
          </a:ln>
          <a:effectLst>
            <a:outerShdw blurRad="76200" dir="18900000" sy="23000" kx="-1200000" algn="bl" rotWithShape="0">
              <a:prstClr val="black">
                <a:alpha val="20000"/>
              </a:prstClr>
            </a:outerShdw>
            <a:softEdge rad="112500"/>
          </a:effectLst>
        </p:spPr>
      </p:pic>
      <p:pic>
        <p:nvPicPr>
          <p:cNvPr id="15" name="Picture 14"/>
          <p:cNvPicPr>
            <a:picLocks noChangeAspect="1"/>
          </p:cNvPicPr>
          <p:nvPr/>
        </p:nvPicPr>
        <p:blipFill>
          <a:blip r:embed="rId13"/>
          <a:stretch>
            <a:fillRect/>
          </a:stretch>
        </p:blipFill>
        <p:spPr>
          <a:xfrm>
            <a:off x="8176159" y="6100542"/>
            <a:ext cx="658425" cy="621846"/>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73740" y="2493819"/>
            <a:ext cx="1986843" cy="11175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750"/>
                                        <p:tgtEl>
                                          <p:spTgt spid="99"/>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3750"/>
                            </p:stCondLst>
                            <p:childTnLst>
                              <p:par>
                                <p:cTn id="13" presetID="10" presetClass="exit" presetSubtype="0" fill="hold" nodeType="afterEffect">
                                  <p:stCondLst>
                                    <p:cond delay="2000"/>
                                  </p:stCondLst>
                                  <p:childTnLst>
                                    <p:animEffect transition="out" filter="fade">
                                      <p:cBhvr>
                                        <p:cTn id="14" dur="2000"/>
                                        <p:tgtEl>
                                          <p:spTgt spid="3"/>
                                        </p:tgtEl>
                                      </p:cBhvr>
                                    </p:animEffect>
                                    <p:set>
                                      <p:cBhvr>
                                        <p:cTn id="15" dur="1" fill="hold">
                                          <p:stCondLst>
                                            <p:cond delay="19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par>
                          <p:cTn id="19" fill="hold">
                            <p:stCondLst>
                              <p:cond delay="7750"/>
                            </p:stCondLst>
                            <p:childTnLst>
                              <p:par>
                                <p:cTn id="20" presetID="10" presetClass="exit" presetSubtype="0" fill="hold" nodeType="afterEffect">
                                  <p:stCondLst>
                                    <p:cond delay="2000"/>
                                  </p:stCondLst>
                                  <p:childTnLst>
                                    <p:animEffect transition="out" filter="fad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par>
                          <p:cTn id="26" fill="hold">
                            <p:stCondLst>
                              <p:cond delay="11750"/>
                            </p:stCondLst>
                            <p:childTnLst>
                              <p:par>
                                <p:cTn id="27" presetID="10" presetClass="exit" presetSubtype="0" fill="hold" nodeType="afterEffect">
                                  <p:stCondLst>
                                    <p:cond delay="2000"/>
                                  </p:stCondLst>
                                  <p:childTnLst>
                                    <p:animEffect transition="out" filter="fade">
                                      <p:cBhvr>
                                        <p:cTn id="28" dur="2000"/>
                                        <p:tgtEl>
                                          <p:spTgt spid="8"/>
                                        </p:tgtEl>
                                      </p:cBhvr>
                                    </p:animEffect>
                                    <p:set>
                                      <p:cBhvr>
                                        <p:cTn id="29" dur="1" fill="hold">
                                          <p:stCondLst>
                                            <p:cond delay="1999"/>
                                          </p:stCondLst>
                                        </p:cTn>
                                        <p:tgtEl>
                                          <p:spTgt spid="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par>
                          <p:cTn id="33" fill="hold">
                            <p:stCondLst>
                              <p:cond delay="15750"/>
                            </p:stCondLst>
                            <p:childTnLst>
                              <p:par>
                                <p:cTn id="34" presetID="10" presetClass="exit" presetSubtype="0" fill="hold" nodeType="afterEffect">
                                  <p:stCondLst>
                                    <p:cond delay="2000"/>
                                  </p:stCondLst>
                                  <p:childTnLst>
                                    <p:animEffect transition="out" filter="fade">
                                      <p:cBhvr>
                                        <p:cTn id="35" dur="2000"/>
                                        <p:tgtEl>
                                          <p:spTgt spid="9"/>
                                        </p:tgtEl>
                                      </p:cBhvr>
                                    </p:animEffect>
                                    <p:set>
                                      <p:cBhvr>
                                        <p:cTn id="36" dur="1" fill="hold">
                                          <p:stCondLst>
                                            <p:cond delay="1999"/>
                                          </p:stCondLst>
                                        </p:cTn>
                                        <p:tgtEl>
                                          <p:spTgt spid="9"/>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childTnLst>
                                </p:cTn>
                              </p:par>
                            </p:childTnLst>
                          </p:cTn>
                        </p:par>
                        <p:par>
                          <p:cTn id="40" fill="hold">
                            <p:stCondLst>
                              <p:cond delay="19750"/>
                            </p:stCondLst>
                            <p:childTnLst>
                              <p:par>
                                <p:cTn id="41" presetID="10" presetClass="exit" presetSubtype="0" fill="hold" nodeType="afterEffect">
                                  <p:stCondLst>
                                    <p:cond delay="2000"/>
                                  </p:stCondLst>
                                  <p:childTnLst>
                                    <p:animEffect transition="out" filter="fade">
                                      <p:cBhvr>
                                        <p:cTn id="42" dur="2000"/>
                                        <p:tgtEl>
                                          <p:spTgt spid="10"/>
                                        </p:tgtEl>
                                      </p:cBhvr>
                                    </p:animEffect>
                                    <p:set>
                                      <p:cBhvr>
                                        <p:cTn id="43" dur="1" fill="hold">
                                          <p:stCondLst>
                                            <p:cond delay="1999"/>
                                          </p:stCondLst>
                                        </p:cTn>
                                        <p:tgtEl>
                                          <p:spTgt spid="10"/>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childTnLst>
                                </p:cTn>
                              </p:par>
                            </p:childTnLst>
                          </p:cTn>
                        </p:par>
                        <p:par>
                          <p:cTn id="47" fill="hold">
                            <p:stCondLst>
                              <p:cond delay="23750"/>
                            </p:stCondLst>
                            <p:childTnLst>
                              <p:par>
                                <p:cTn id="48" presetID="10" presetClass="exit" presetSubtype="0" fill="hold" nodeType="afterEffect">
                                  <p:stCondLst>
                                    <p:cond delay="2000"/>
                                  </p:stCondLst>
                                  <p:childTnLst>
                                    <p:animEffect transition="out" filter="fade">
                                      <p:cBhvr>
                                        <p:cTn id="49" dur="2000"/>
                                        <p:tgtEl>
                                          <p:spTgt spid="11"/>
                                        </p:tgtEl>
                                      </p:cBhvr>
                                    </p:animEffect>
                                    <p:set>
                                      <p:cBhvr>
                                        <p:cTn id="50" dur="1" fill="hold">
                                          <p:stCondLst>
                                            <p:cond delay="199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000"/>
                                        <p:tgtEl>
                                          <p:spTgt spid="12"/>
                                        </p:tgtEl>
                                      </p:cBhvr>
                                    </p:animEffect>
                                  </p:childTnLst>
                                </p:cTn>
                              </p:par>
                            </p:childTnLst>
                          </p:cTn>
                        </p:par>
                        <p:par>
                          <p:cTn id="54" fill="hold">
                            <p:stCondLst>
                              <p:cond delay="27750"/>
                            </p:stCondLst>
                            <p:childTnLst>
                              <p:par>
                                <p:cTn id="55" presetID="10" presetClass="exit" presetSubtype="0" fill="hold" nodeType="afterEffect">
                                  <p:stCondLst>
                                    <p:cond delay="2000"/>
                                  </p:stCondLst>
                                  <p:childTnLst>
                                    <p:animEffect transition="out" filter="fade">
                                      <p:cBhvr>
                                        <p:cTn id="56" dur="2000"/>
                                        <p:tgtEl>
                                          <p:spTgt spid="12"/>
                                        </p:tgtEl>
                                      </p:cBhvr>
                                    </p:animEffect>
                                    <p:set>
                                      <p:cBhvr>
                                        <p:cTn id="57" dur="1" fill="hold">
                                          <p:stCondLst>
                                            <p:cond delay="1999"/>
                                          </p:stCondLst>
                                        </p:cTn>
                                        <p:tgtEl>
                                          <p:spTgt spid="12"/>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000"/>
                                        <p:tgtEl>
                                          <p:spTgt spid="13"/>
                                        </p:tgtEl>
                                      </p:cBhvr>
                                    </p:animEffect>
                                  </p:childTnLst>
                                </p:cTn>
                              </p:par>
                            </p:childTnLst>
                          </p:cTn>
                        </p:par>
                        <p:par>
                          <p:cTn id="61" fill="hold">
                            <p:stCondLst>
                              <p:cond delay="31750"/>
                            </p:stCondLst>
                            <p:childTnLst>
                              <p:par>
                                <p:cTn id="62" presetID="10" presetClass="exit" presetSubtype="0" fill="hold" nodeType="afterEffect">
                                  <p:stCondLst>
                                    <p:cond delay="2000"/>
                                  </p:stCondLst>
                                  <p:childTnLst>
                                    <p:animEffect transition="out" filter="fade">
                                      <p:cBhvr>
                                        <p:cTn id="63" dur="2000"/>
                                        <p:tgtEl>
                                          <p:spTgt spid="13"/>
                                        </p:tgtEl>
                                      </p:cBhvr>
                                    </p:animEffect>
                                    <p:set>
                                      <p:cBhvr>
                                        <p:cTn id="64" dur="1" fill="hold">
                                          <p:stCondLst>
                                            <p:cond delay="1999"/>
                                          </p:stCondLst>
                                        </p:cTn>
                                        <p:tgtEl>
                                          <p:spTgt spid="13"/>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pic>
        <p:nvPicPr>
          <p:cNvPr id="15" name="Picture 14"/>
          <p:cNvPicPr>
            <a:picLocks noChangeAspect="1"/>
          </p:cNvPicPr>
          <p:nvPr/>
        </p:nvPicPr>
        <p:blipFill>
          <a:blip r:embed="rId4"/>
          <a:stretch>
            <a:fillRect/>
          </a:stretch>
        </p:blipFill>
        <p:spPr>
          <a:xfrm>
            <a:off x="8176159" y="6100542"/>
            <a:ext cx="658425" cy="62184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7157" y="2851907"/>
            <a:ext cx="1986843" cy="1117599"/>
          </a:xfrm>
          <a:prstGeom prst="rect">
            <a:avLst/>
          </a:prstGeom>
          <a:ln>
            <a:noFill/>
          </a:ln>
          <a:effectLst>
            <a:softEdge rad="112500"/>
          </a:effec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88" y="2276475"/>
            <a:ext cx="6660772" cy="4443984"/>
          </a:xfrm>
          <a:prstGeom prst="rect">
            <a:avLst/>
          </a:prstGeom>
          <a:ln>
            <a:noFill/>
          </a:ln>
          <a:effectLst>
            <a:outerShdw blurRad="76200" dir="18900000" sy="23000" kx="-1200000" algn="bl" rotWithShape="0">
              <a:prstClr val="black">
                <a:alpha val="20000"/>
              </a:prstClr>
            </a:outerShdw>
            <a:softEdge rad="112500"/>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288" y="2276475"/>
            <a:ext cx="6660772" cy="4443984"/>
          </a:xfrm>
          <a:prstGeom prst="rect">
            <a:avLst/>
          </a:prstGeom>
          <a:ln>
            <a:noFill/>
          </a:ln>
          <a:effectLst>
            <a:outerShdw blurRad="76200" dir="18900000" sy="23000" kx="-1200000" algn="bl" rotWithShape="0">
              <a:prstClr val="black">
                <a:alpha val="20000"/>
              </a:prstClr>
            </a:outerShdw>
            <a:softEdge rad="112500"/>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288" y="2276475"/>
            <a:ext cx="6660772" cy="4443984"/>
          </a:xfrm>
          <a:prstGeom prst="rect">
            <a:avLst/>
          </a:prstGeom>
          <a:ln>
            <a:noFill/>
          </a:ln>
          <a:effectLst>
            <a:outerShdw blurRad="76200" dir="18900000" sy="23000" kx="-1200000" algn="bl" rotWithShape="0">
              <a:prstClr val="black">
                <a:alpha val="20000"/>
              </a:prstClr>
            </a:outerShdw>
            <a:softEdge rad="112500"/>
          </a:effec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3288" y="2276475"/>
            <a:ext cx="6660772" cy="4443984"/>
          </a:xfrm>
          <a:prstGeom prst="rect">
            <a:avLst/>
          </a:prstGeom>
          <a:ln>
            <a:noFill/>
          </a:ln>
          <a:effectLst>
            <a:outerShdw blurRad="76200" dir="18900000" sy="23000" kx="-1200000" algn="bl" rotWithShape="0">
              <a:prstClr val="black">
                <a:alpha val="20000"/>
              </a:prstClr>
            </a:outerShdw>
            <a:softEdge rad="112500"/>
          </a:effec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3288" y="2276475"/>
            <a:ext cx="6660772" cy="4443984"/>
          </a:xfrm>
          <a:prstGeom prst="rect">
            <a:avLst/>
          </a:prstGeom>
          <a:ln>
            <a:noFill/>
          </a:ln>
          <a:effectLst>
            <a:outerShdw blurRad="76200" dir="18900000" sy="23000" kx="-1200000" algn="bl" rotWithShape="0">
              <a:prstClr val="black">
                <a:alpha val="20000"/>
              </a:prstClr>
            </a:outerShdw>
            <a:softEdge rad="112500"/>
          </a:effectLst>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288" y="2276475"/>
            <a:ext cx="6660772" cy="4443984"/>
          </a:xfrm>
          <a:prstGeom prst="rect">
            <a:avLst/>
          </a:prstGeom>
          <a:ln>
            <a:noFill/>
          </a:ln>
          <a:effectLst>
            <a:outerShdw blurRad="76200" dir="18900000" sy="23000" kx="-1200000" algn="bl" rotWithShape="0">
              <a:prstClr val="black">
                <a:alpha val="20000"/>
              </a:prstClr>
            </a:outerShdw>
            <a:softEdge rad="112500"/>
          </a:effectLst>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3288" y="2276475"/>
            <a:ext cx="6660772" cy="4443984"/>
          </a:xfrm>
          <a:prstGeom prst="rect">
            <a:avLst/>
          </a:prstGeom>
          <a:ln>
            <a:noFill/>
          </a:ln>
          <a:effectLst>
            <a:outerShdw blurRad="76200" dir="18900000" sy="23000" kx="-1200000" algn="bl" rotWithShape="0">
              <a:prstClr val="black">
                <a:alpha val="20000"/>
              </a:prstClr>
            </a:outerShdw>
            <a:softEdge rad="112500"/>
          </a:effectLst>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3288" y="2276475"/>
            <a:ext cx="6660772" cy="4443984"/>
          </a:xfrm>
          <a:prstGeom prst="rect">
            <a:avLst/>
          </a:prstGeom>
          <a:ln>
            <a:noFill/>
          </a:ln>
          <a:effectLst>
            <a:outerShdw blurRad="76200" dir="18900000" sy="23000" kx="-1200000" algn="bl" rotWithShape="0">
              <a:prstClr val="black">
                <a:alpha val="20000"/>
              </a:prstClr>
            </a:outerShdw>
            <a:softEdge rad="112500"/>
          </a:effectLst>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3288" y="2276475"/>
            <a:ext cx="6660772" cy="4443984"/>
          </a:xfrm>
          <a:prstGeom prst="rect">
            <a:avLst/>
          </a:prstGeom>
          <a:ln>
            <a:noFill/>
          </a:ln>
          <a:effectLst>
            <a:outerShdw blurRad="76200" dir="18900000" sy="23000" kx="-1200000" algn="bl" rotWithShape="0">
              <a:prstClr val="black">
                <a:alpha val="20000"/>
              </a:prstClr>
            </a:outerShdw>
            <a:softEdge rad="112500"/>
          </a:effectLst>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3288" y="2276475"/>
            <a:ext cx="6660772" cy="4443984"/>
          </a:xfrm>
          <a:prstGeom prst="rect">
            <a:avLst/>
          </a:prstGeom>
          <a:ln>
            <a:noFill/>
          </a:ln>
          <a:effectLst>
            <a:outerShdw blurRad="76200" dir="18900000" sy="23000" kx="-1200000" algn="bl" rotWithShape="0">
              <a:prstClr val="black">
                <a:alpha val="20000"/>
              </a:prstClr>
            </a:outerShdw>
            <a:softEdge rad="112500"/>
          </a:effectLst>
        </p:spPr>
      </p:pic>
      <p:sp>
        <p:nvSpPr>
          <p:cNvPr id="18" name="Google Shape;99;p15"/>
          <p:cNvSpPr/>
          <p:nvPr/>
        </p:nvSpPr>
        <p:spPr>
          <a:xfrm>
            <a:off x="359275" y="1032657"/>
            <a:ext cx="5168901" cy="1200150"/>
          </a:xfrm>
          <a:prstGeom prst="rect">
            <a:avLst/>
          </a:prstGeom>
          <a:noFill/>
          <a:ln>
            <a:noFill/>
          </a:ln>
        </p:spPr>
        <p:txBody>
          <a:bodyPr spcFirstLastPara="1" wrap="square" lIns="91425" tIns="45700" rIns="91425" bIns="45700" anchor="t" anchorCtr="0">
            <a:noAutofit/>
          </a:bodyPr>
          <a:lstStyle/>
          <a:p>
            <a:pPr lvl="0"/>
            <a:r>
              <a:rPr lang="en-US" sz="2800" dirty="0">
                <a:solidFill>
                  <a:srgbClr val="222268"/>
                </a:solidFill>
                <a:effectLst>
                  <a:outerShdw blurRad="38100" dist="38100" dir="2700000" algn="tl">
                    <a:srgbClr val="000000">
                      <a:alpha val="43137"/>
                    </a:srgbClr>
                  </a:outerShdw>
                </a:effectLst>
                <a:latin typeface="Verdana"/>
                <a:ea typeface="Verdana"/>
                <a:cs typeface="Verdana"/>
                <a:sym typeface="Verdana"/>
              </a:rPr>
              <a:t>Sixth graders, third graders and... </a:t>
            </a:r>
          </a:p>
        </p:txBody>
      </p:sp>
    </p:spTree>
    <p:extLst>
      <p:ext uri="{BB962C8B-B14F-4D97-AF65-F5344CB8AC3E}">
        <p14:creationId xmlns:p14="http://schemas.microsoft.com/office/powerpoint/2010/main" val="380333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500"/>
                            </p:stCondLst>
                            <p:childTnLst>
                              <p:par>
                                <p:cTn id="9" presetID="10" presetClass="exit" presetSubtype="0" fill="hold" nodeType="afterEffect">
                                  <p:stCondLst>
                                    <p:cond delay="200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7500"/>
                            </p:stCondLst>
                            <p:childTnLst>
                              <p:par>
                                <p:cTn id="17" presetID="10" presetClass="exit" presetSubtype="0" fill="hold" nodeType="afterEffect">
                                  <p:stCondLst>
                                    <p:cond delay="2000"/>
                                  </p:stCondLst>
                                  <p:childTnLst>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par>
                          <p:cTn id="20" fill="hold">
                            <p:stCondLst>
                              <p:cond delay="10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par>
                          <p:cTn id="24" fill="hold">
                            <p:stCondLst>
                              <p:cond delay="12500"/>
                            </p:stCondLst>
                            <p:childTnLst>
                              <p:par>
                                <p:cTn id="25" presetID="10" presetClass="exit" presetSubtype="0" fill="hold" nodeType="afterEffect">
                                  <p:stCondLst>
                                    <p:cond delay="2000"/>
                                  </p:stCondLst>
                                  <p:childTnLst>
                                    <p:animEffect transition="out" filter="fade">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childTnLst>
                          </p:cTn>
                        </p:par>
                        <p:par>
                          <p:cTn id="28" fill="hold">
                            <p:stCondLst>
                              <p:cond delay="15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childTnLst>
                          </p:cTn>
                        </p:par>
                        <p:par>
                          <p:cTn id="32" fill="hold">
                            <p:stCondLst>
                              <p:cond delay="17500"/>
                            </p:stCondLst>
                            <p:childTnLst>
                              <p:par>
                                <p:cTn id="33" presetID="10" presetClass="exit" presetSubtype="0" fill="hold" nodeType="afterEffect">
                                  <p:stCondLst>
                                    <p:cond delay="2000"/>
                                  </p:stCondLst>
                                  <p:childTnLst>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childTnLst>
                          </p:cTn>
                        </p:par>
                        <p:par>
                          <p:cTn id="36" fill="hold">
                            <p:stCondLst>
                              <p:cond delay="205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childTnLst>
                                </p:cTn>
                              </p:par>
                            </p:childTnLst>
                          </p:cTn>
                        </p:par>
                        <p:par>
                          <p:cTn id="40" fill="hold">
                            <p:stCondLst>
                              <p:cond delay="22500"/>
                            </p:stCondLst>
                            <p:childTnLst>
                              <p:par>
                                <p:cTn id="41" presetID="10" presetClass="exit" presetSubtype="0" fill="hold" nodeType="afterEffect">
                                  <p:stCondLst>
                                    <p:cond delay="2000"/>
                                  </p:stCondLst>
                                  <p:childTnLst>
                                    <p:animEffect transition="out" filter="fade">
                                      <p:cBhvr>
                                        <p:cTn id="42" dur="1000"/>
                                        <p:tgtEl>
                                          <p:spTgt spid="17"/>
                                        </p:tgtEl>
                                      </p:cBhvr>
                                    </p:animEffect>
                                    <p:set>
                                      <p:cBhvr>
                                        <p:cTn id="43" dur="1" fill="hold">
                                          <p:stCondLst>
                                            <p:cond delay="999"/>
                                          </p:stCondLst>
                                        </p:cTn>
                                        <p:tgtEl>
                                          <p:spTgt spid="17"/>
                                        </p:tgtEl>
                                        <p:attrNameLst>
                                          <p:attrName>style.visibility</p:attrName>
                                        </p:attrNameLst>
                                      </p:cBhvr>
                                      <p:to>
                                        <p:strVal val="hidden"/>
                                      </p:to>
                                    </p:set>
                                  </p:childTnLst>
                                </p:cTn>
                              </p:par>
                            </p:childTnLst>
                          </p:cTn>
                        </p:par>
                        <p:par>
                          <p:cTn id="44" fill="hold">
                            <p:stCondLst>
                              <p:cond delay="2550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childTnLst>
                                </p:cTn>
                              </p:par>
                            </p:childTnLst>
                          </p:cTn>
                        </p:par>
                        <p:par>
                          <p:cTn id="48" fill="hold">
                            <p:stCondLst>
                              <p:cond delay="27500"/>
                            </p:stCondLst>
                            <p:childTnLst>
                              <p:par>
                                <p:cTn id="49" presetID="10" presetClass="exit" presetSubtype="0" fill="hold" nodeType="afterEffect">
                                  <p:stCondLst>
                                    <p:cond delay="2000"/>
                                  </p:stCondLst>
                                  <p:childTnLst>
                                    <p:animEffect transition="out" filter="fade">
                                      <p:cBhvr>
                                        <p:cTn id="50" dur="1000"/>
                                        <p:tgtEl>
                                          <p:spTgt spid="19"/>
                                        </p:tgtEl>
                                      </p:cBhvr>
                                    </p:animEffect>
                                    <p:set>
                                      <p:cBhvr>
                                        <p:cTn id="51" dur="1" fill="hold">
                                          <p:stCondLst>
                                            <p:cond delay="999"/>
                                          </p:stCondLst>
                                        </p:cTn>
                                        <p:tgtEl>
                                          <p:spTgt spid="19"/>
                                        </p:tgtEl>
                                        <p:attrNameLst>
                                          <p:attrName>style.visibility</p:attrName>
                                        </p:attrNameLst>
                                      </p:cBhvr>
                                      <p:to>
                                        <p:strVal val="hidden"/>
                                      </p:to>
                                    </p:set>
                                  </p:childTnLst>
                                </p:cTn>
                              </p:par>
                            </p:childTnLst>
                          </p:cTn>
                        </p:par>
                        <p:par>
                          <p:cTn id="52" fill="hold">
                            <p:stCondLst>
                              <p:cond delay="305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000"/>
                                        <p:tgtEl>
                                          <p:spTgt spid="20"/>
                                        </p:tgtEl>
                                      </p:cBhvr>
                                    </p:animEffect>
                                  </p:childTnLst>
                                </p:cTn>
                              </p:par>
                            </p:childTnLst>
                          </p:cTn>
                        </p:par>
                        <p:par>
                          <p:cTn id="56" fill="hold">
                            <p:stCondLst>
                              <p:cond delay="32500"/>
                            </p:stCondLst>
                            <p:childTnLst>
                              <p:par>
                                <p:cTn id="57" presetID="10" presetClass="exit" presetSubtype="0" fill="hold" nodeType="afterEffect">
                                  <p:stCondLst>
                                    <p:cond delay="2000"/>
                                  </p:stCondLst>
                                  <p:childTnLst>
                                    <p:animEffect transition="out" filter="fade">
                                      <p:cBhvr>
                                        <p:cTn id="58" dur="1000"/>
                                        <p:tgtEl>
                                          <p:spTgt spid="20"/>
                                        </p:tgtEl>
                                      </p:cBhvr>
                                    </p:animEffect>
                                    <p:set>
                                      <p:cBhvr>
                                        <p:cTn id="59" dur="1" fill="hold">
                                          <p:stCondLst>
                                            <p:cond delay="999"/>
                                          </p:stCondLst>
                                        </p:cTn>
                                        <p:tgtEl>
                                          <p:spTgt spid="20"/>
                                        </p:tgtEl>
                                        <p:attrNameLst>
                                          <p:attrName>style.visibility</p:attrName>
                                        </p:attrNameLst>
                                      </p:cBhvr>
                                      <p:to>
                                        <p:strVal val="hidden"/>
                                      </p:to>
                                    </p:set>
                                  </p:childTnLst>
                                </p:cTn>
                              </p:par>
                            </p:childTnLst>
                          </p:cTn>
                        </p:par>
                        <p:par>
                          <p:cTn id="60" fill="hold">
                            <p:stCondLst>
                              <p:cond delay="355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2000"/>
                                        <p:tgtEl>
                                          <p:spTgt spid="21"/>
                                        </p:tgtEl>
                                      </p:cBhvr>
                                    </p:animEffect>
                                  </p:childTnLst>
                                </p:cTn>
                              </p:par>
                            </p:childTnLst>
                          </p:cTn>
                        </p:par>
                        <p:par>
                          <p:cTn id="64" fill="hold">
                            <p:stCondLst>
                              <p:cond delay="37500"/>
                            </p:stCondLst>
                            <p:childTnLst>
                              <p:par>
                                <p:cTn id="65" presetID="10" presetClass="exit" presetSubtype="0" fill="hold" nodeType="afterEffect">
                                  <p:stCondLst>
                                    <p:cond delay="2000"/>
                                  </p:stCondLst>
                                  <p:childTnLst>
                                    <p:animEffect transition="out" filter="fade">
                                      <p:cBhvr>
                                        <p:cTn id="66" dur="1000"/>
                                        <p:tgtEl>
                                          <p:spTgt spid="21"/>
                                        </p:tgtEl>
                                      </p:cBhvr>
                                    </p:animEffect>
                                    <p:set>
                                      <p:cBhvr>
                                        <p:cTn id="67" dur="1" fill="hold">
                                          <p:stCondLst>
                                            <p:cond delay="999"/>
                                          </p:stCondLst>
                                        </p:cTn>
                                        <p:tgtEl>
                                          <p:spTgt spid="21"/>
                                        </p:tgtEl>
                                        <p:attrNameLst>
                                          <p:attrName>style.visibility</p:attrName>
                                        </p:attrNameLst>
                                      </p:cBhvr>
                                      <p:to>
                                        <p:strVal val="hidden"/>
                                      </p:to>
                                    </p:set>
                                  </p:childTnLst>
                                </p:cTn>
                              </p:par>
                            </p:childTnLst>
                          </p:cTn>
                        </p:par>
                        <p:par>
                          <p:cTn id="68" fill="hold">
                            <p:stCondLst>
                              <p:cond delay="405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000"/>
                                        <p:tgtEl>
                                          <p:spTgt spid="22"/>
                                        </p:tgtEl>
                                      </p:cBhvr>
                                    </p:animEffect>
                                  </p:childTnLst>
                                </p:cTn>
                              </p:par>
                            </p:childTnLst>
                          </p:cTn>
                        </p:par>
                        <p:par>
                          <p:cTn id="72" fill="hold">
                            <p:stCondLst>
                              <p:cond delay="42500"/>
                            </p:stCondLst>
                            <p:childTnLst>
                              <p:par>
                                <p:cTn id="73" presetID="10" presetClass="exit" presetSubtype="0" fill="hold" nodeType="afterEffect">
                                  <p:stCondLst>
                                    <p:cond delay="2000"/>
                                  </p:stCondLst>
                                  <p:childTnLst>
                                    <p:animEffect transition="out" filter="fade">
                                      <p:cBhvr>
                                        <p:cTn id="74" dur="1000"/>
                                        <p:tgtEl>
                                          <p:spTgt spid="22"/>
                                        </p:tgtEl>
                                      </p:cBhvr>
                                    </p:animEffect>
                                    <p:set>
                                      <p:cBhvr>
                                        <p:cTn id="75" dur="1" fill="hold">
                                          <p:stCondLst>
                                            <p:cond delay="999"/>
                                          </p:stCondLst>
                                        </p:cTn>
                                        <p:tgtEl>
                                          <p:spTgt spid="22"/>
                                        </p:tgtEl>
                                        <p:attrNameLst>
                                          <p:attrName>style.visibility</p:attrName>
                                        </p:attrNameLst>
                                      </p:cBhvr>
                                      <p:to>
                                        <p:strVal val="hidden"/>
                                      </p:to>
                                    </p:set>
                                  </p:childTnLst>
                                </p:cTn>
                              </p:par>
                            </p:childTnLst>
                          </p:cTn>
                        </p:par>
                        <p:par>
                          <p:cTn id="76" fill="hold">
                            <p:stCondLst>
                              <p:cond delay="45500"/>
                            </p:stCondLst>
                            <p:childTnLst>
                              <p:par>
                                <p:cTn id="77" presetID="10" presetClass="entr" presetSubtype="0"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0" name="Google Shape;99;p15"/>
          <p:cNvSpPr/>
          <p:nvPr/>
        </p:nvSpPr>
        <p:spPr>
          <a:xfrm>
            <a:off x="1197034" y="401712"/>
            <a:ext cx="7946966" cy="1200150"/>
          </a:xfrm>
          <a:prstGeom prst="rect">
            <a:avLst/>
          </a:prstGeom>
          <a:noFill/>
          <a:ln>
            <a:noFill/>
          </a:ln>
        </p:spPr>
        <p:txBody>
          <a:bodyPr spcFirstLastPara="1" wrap="square" lIns="91425" tIns="45700" rIns="91425" bIns="45700" anchor="t" anchorCtr="0">
            <a:noAutofit/>
          </a:bodyPr>
          <a:lstStyle/>
          <a:p>
            <a:pPr lvl="0"/>
            <a:r>
              <a:rPr lang="en-US" sz="2400" dirty="0">
                <a:solidFill>
                  <a:srgbClr val="222268"/>
                </a:solidFill>
                <a:effectLst>
                  <a:outerShdw blurRad="38100" dist="38100" dir="2700000" algn="tl">
                    <a:srgbClr val="000000">
                      <a:alpha val="43137"/>
                    </a:srgbClr>
                  </a:outerShdw>
                </a:effectLst>
                <a:latin typeface="Verdana"/>
                <a:ea typeface="Verdana"/>
                <a:cs typeface="Verdana"/>
                <a:sym typeface="Verdana"/>
              </a:rPr>
              <a:t>6th grade students introduce CODING WITH COLOURS to 3rd grade students.</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3082" y="1435607"/>
            <a:ext cx="6416593" cy="4281070"/>
          </a:xfrm>
          <a:prstGeom prst="rect">
            <a:avLst/>
          </a:prstGeom>
          <a:ln>
            <a:noFill/>
          </a:ln>
          <a:effectLst>
            <a:outerShdw blurRad="76200" dist="12700" dir="2700000" sy="-23000" kx="-800400" algn="bl" rotWithShape="0">
              <a:prstClr val="black">
                <a:alpha val="20000"/>
              </a:prstClr>
            </a:outerShdw>
            <a:softEdge rad="112500"/>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3082" y="1435607"/>
            <a:ext cx="6416593" cy="4281070"/>
          </a:xfrm>
          <a:prstGeom prst="rect">
            <a:avLst/>
          </a:prstGeom>
          <a:ln>
            <a:noFill/>
          </a:ln>
          <a:effectLst>
            <a:outerShdw blurRad="76200" dist="12700" dir="2700000" sy="-23000" kx="-800400" algn="bl" rotWithShape="0">
              <a:prstClr val="black">
                <a:alpha val="20000"/>
              </a:prstClr>
            </a:outerShdw>
            <a:softEdge rad="112500"/>
          </a:effec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3082" y="1435607"/>
            <a:ext cx="6416593" cy="4281070"/>
          </a:xfrm>
          <a:prstGeom prst="rect">
            <a:avLst/>
          </a:prstGeom>
          <a:ln>
            <a:noFill/>
          </a:ln>
          <a:effectLst>
            <a:outerShdw blurRad="76200" dist="12700" dir="2700000" sy="-23000" kx="-800400" algn="bl" rotWithShape="0">
              <a:prstClr val="black">
                <a:alpha val="20000"/>
              </a:prstClr>
            </a:outerShdw>
            <a:softEdge rad="112500"/>
          </a:effec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3082" y="1435607"/>
            <a:ext cx="6416593" cy="4281070"/>
          </a:xfrm>
          <a:prstGeom prst="rect">
            <a:avLst/>
          </a:prstGeom>
          <a:ln>
            <a:noFill/>
          </a:ln>
          <a:effectLst>
            <a:outerShdw blurRad="76200" dist="12700" dir="2700000" sy="-23000" kx="-800400" algn="bl" rotWithShape="0">
              <a:prstClr val="black">
                <a:alpha val="20000"/>
              </a:prstClr>
            </a:outerShdw>
            <a:softEdge rad="112500"/>
          </a:effec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082" y="1435607"/>
            <a:ext cx="6416593" cy="4281070"/>
          </a:xfrm>
          <a:prstGeom prst="rect">
            <a:avLst/>
          </a:prstGeom>
          <a:ln>
            <a:noFill/>
          </a:ln>
          <a:effectLst>
            <a:outerShdw blurRad="76200" dist="12700" dir="2700000" sy="-23000" kx="-800400" algn="bl" rotWithShape="0">
              <a:prstClr val="black">
                <a:alpha val="20000"/>
              </a:prstClr>
            </a:outerShdw>
            <a:softEdge rad="112500"/>
          </a:effectLst>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3082" y="1435607"/>
            <a:ext cx="6416593" cy="4281070"/>
          </a:xfrm>
          <a:prstGeom prst="rect">
            <a:avLst/>
          </a:prstGeom>
          <a:ln>
            <a:noFill/>
          </a:ln>
          <a:effectLst>
            <a:outerShdw blurRad="76200" dist="12700" dir="2700000" sy="-23000" kx="-800400" algn="bl" rotWithShape="0">
              <a:prstClr val="black">
                <a:alpha val="20000"/>
              </a:prstClr>
            </a:outerShdw>
            <a:softEdge rad="112500"/>
          </a:effectLst>
        </p:spPr>
      </p:pic>
      <p:pic>
        <p:nvPicPr>
          <p:cNvPr id="20" name="Picture 19"/>
          <p:cNvPicPr>
            <a:picLocks noChangeAspect="1"/>
          </p:cNvPicPr>
          <p:nvPr/>
        </p:nvPicPr>
        <p:blipFill>
          <a:blip r:embed="rId10"/>
          <a:stretch>
            <a:fillRect/>
          </a:stretch>
        </p:blipFill>
        <p:spPr>
          <a:xfrm>
            <a:off x="195940" y="6100541"/>
            <a:ext cx="658425" cy="621846"/>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53082" y="1435607"/>
            <a:ext cx="6416593" cy="4281070"/>
          </a:xfrm>
          <a:prstGeom prst="rect">
            <a:avLst/>
          </a:prstGeom>
          <a:ln>
            <a:noFill/>
          </a:ln>
          <a:effectLst>
            <a:outerShdw blurRad="76200" dist="12700" dir="2700000" sy="-23000" kx="-800400" algn="bl" rotWithShape="0">
              <a:prstClr val="black">
                <a:alpha val="20000"/>
              </a:prstClr>
            </a:outerShdw>
            <a:softEdge rad="112500"/>
          </a:effectLst>
        </p:spPr>
      </p:pic>
    </p:spTree>
    <p:extLst>
      <p:ext uri="{BB962C8B-B14F-4D97-AF65-F5344CB8AC3E}">
        <p14:creationId xmlns:p14="http://schemas.microsoft.com/office/powerpoint/2010/main" val="380403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par>
                          <p:cTn id="11" fill="hold">
                            <p:stCondLst>
                              <p:cond delay="2000"/>
                            </p:stCondLst>
                            <p:childTnLst>
                              <p:par>
                                <p:cTn id="12" presetID="10" presetClass="exit" presetSubtype="0" fill="hold" nodeType="afterEffect">
                                  <p:stCondLst>
                                    <p:cond delay="2000"/>
                                  </p:stCondLst>
                                  <p:childTnLst>
                                    <p:animEffect transition="out" filter="fade">
                                      <p:cBhvr>
                                        <p:cTn id="13" dur="2000"/>
                                        <p:tgtEl>
                                          <p:spTgt spid="14"/>
                                        </p:tgtEl>
                                      </p:cBhvr>
                                    </p:animEffect>
                                    <p:set>
                                      <p:cBhvr>
                                        <p:cTn id="14" dur="1" fill="hold">
                                          <p:stCondLst>
                                            <p:cond delay="1999"/>
                                          </p:stCondLst>
                                        </p:cTn>
                                        <p:tgtEl>
                                          <p:spTgt spid="14"/>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par>
                          <p:cTn id="18" fill="hold">
                            <p:stCondLst>
                              <p:cond delay="6000"/>
                            </p:stCondLst>
                            <p:childTnLst>
                              <p:par>
                                <p:cTn id="19" presetID="10" presetClass="exit" presetSubtype="0" fill="hold" nodeType="afterEffect">
                                  <p:stCondLst>
                                    <p:cond delay="2000"/>
                                  </p:stCondLst>
                                  <p:childTnLst>
                                    <p:animEffect transition="out" filter="fade">
                                      <p:cBhvr>
                                        <p:cTn id="20" dur="2000"/>
                                        <p:tgtEl>
                                          <p:spTgt spid="15"/>
                                        </p:tgtEl>
                                      </p:cBhvr>
                                    </p:animEffect>
                                    <p:set>
                                      <p:cBhvr>
                                        <p:cTn id="21" dur="1" fill="hold">
                                          <p:stCondLst>
                                            <p:cond delay="1999"/>
                                          </p:stCondLst>
                                        </p:cTn>
                                        <p:tgtEl>
                                          <p:spTgt spid="1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childTnLst>
                          </p:cTn>
                        </p:par>
                        <p:par>
                          <p:cTn id="25" fill="hold">
                            <p:stCondLst>
                              <p:cond delay="10000"/>
                            </p:stCondLst>
                            <p:childTnLst>
                              <p:par>
                                <p:cTn id="26" presetID="10" presetClass="exit" presetSubtype="0" fill="hold" nodeType="afterEffect">
                                  <p:stCondLst>
                                    <p:cond delay="2000"/>
                                  </p:stCondLst>
                                  <p:childTnLst>
                                    <p:animEffect transition="out" filter="fade">
                                      <p:cBhvr>
                                        <p:cTn id="27" dur="2000"/>
                                        <p:tgtEl>
                                          <p:spTgt spid="16"/>
                                        </p:tgtEl>
                                      </p:cBhvr>
                                    </p:animEffect>
                                    <p:set>
                                      <p:cBhvr>
                                        <p:cTn id="28" dur="1" fill="hold">
                                          <p:stCondLst>
                                            <p:cond delay="1999"/>
                                          </p:stCondLst>
                                        </p:cTn>
                                        <p:tgtEl>
                                          <p:spTgt spid="1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childTnLst>
                          </p:cTn>
                        </p:par>
                        <p:par>
                          <p:cTn id="32" fill="hold">
                            <p:stCondLst>
                              <p:cond delay="14000"/>
                            </p:stCondLst>
                            <p:childTnLst>
                              <p:par>
                                <p:cTn id="33" presetID="10" presetClass="exit" presetSubtype="0" fill="hold" nodeType="afterEffect">
                                  <p:stCondLst>
                                    <p:cond delay="2000"/>
                                  </p:stCondLst>
                                  <p:childTnLst>
                                    <p:animEffect transition="out" filter="fade">
                                      <p:cBhvr>
                                        <p:cTn id="34" dur="2000"/>
                                        <p:tgtEl>
                                          <p:spTgt spid="17"/>
                                        </p:tgtEl>
                                      </p:cBhvr>
                                    </p:animEffect>
                                    <p:set>
                                      <p:cBhvr>
                                        <p:cTn id="35" dur="1" fill="hold">
                                          <p:stCondLst>
                                            <p:cond delay="1999"/>
                                          </p:stCondLst>
                                        </p:cTn>
                                        <p:tgtEl>
                                          <p:spTgt spid="17"/>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2000"/>
                                        <p:tgtEl>
                                          <p:spTgt spid="18"/>
                                        </p:tgtEl>
                                      </p:cBhvr>
                                    </p:animEffect>
                                  </p:childTnLst>
                                </p:cTn>
                              </p:par>
                            </p:childTnLst>
                          </p:cTn>
                        </p:par>
                        <p:par>
                          <p:cTn id="39" fill="hold">
                            <p:stCondLst>
                              <p:cond delay="18000"/>
                            </p:stCondLst>
                            <p:childTnLst>
                              <p:par>
                                <p:cTn id="40" presetID="10" presetClass="exit" presetSubtype="0" fill="hold" nodeType="afterEffect">
                                  <p:stCondLst>
                                    <p:cond delay="2000"/>
                                  </p:stCondLst>
                                  <p:childTnLst>
                                    <p:animEffect transition="out" filter="fade">
                                      <p:cBhvr>
                                        <p:cTn id="41" dur="2000"/>
                                        <p:tgtEl>
                                          <p:spTgt spid="18"/>
                                        </p:tgtEl>
                                      </p:cBhvr>
                                    </p:animEffect>
                                    <p:set>
                                      <p:cBhvr>
                                        <p:cTn id="42" dur="1" fill="hold">
                                          <p:stCondLst>
                                            <p:cond delay="1999"/>
                                          </p:stCondLst>
                                        </p:cTn>
                                        <p:tgtEl>
                                          <p:spTgt spid="18"/>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2000"/>
                                        <p:tgtEl>
                                          <p:spTgt spid="19"/>
                                        </p:tgtEl>
                                      </p:cBhvr>
                                    </p:animEffect>
                                  </p:childTnLst>
                                </p:cTn>
                              </p:par>
                            </p:childTnLst>
                          </p:cTn>
                        </p:par>
                        <p:par>
                          <p:cTn id="46" fill="hold">
                            <p:stCondLst>
                              <p:cond delay="22000"/>
                            </p:stCondLst>
                            <p:childTnLst>
                              <p:par>
                                <p:cTn id="47" presetID="10" presetClass="exit" presetSubtype="0" fill="hold" nodeType="afterEffect">
                                  <p:stCondLst>
                                    <p:cond delay="2000"/>
                                  </p:stCondLst>
                                  <p:childTnLst>
                                    <p:animEffect transition="out" filter="fade">
                                      <p:cBhvr>
                                        <p:cTn id="48" dur="2000"/>
                                        <p:tgtEl>
                                          <p:spTgt spid="19"/>
                                        </p:tgtEl>
                                      </p:cBhvr>
                                    </p:animEffect>
                                    <p:set>
                                      <p:cBhvr>
                                        <p:cTn id="49" dur="1" fill="hold">
                                          <p:stCondLst>
                                            <p:cond delay="1999"/>
                                          </p:stCondLst>
                                        </p:cTn>
                                        <p:tgtEl>
                                          <p:spTgt spid="19"/>
                                        </p:tgtEl>
                                        <p:attrNameLst>
                                          <p:attrName>style.visibility</p:attrName>
                                        </p:attrNameLst>
                                      </p:cBhvr>
                                      <p:to>
                                        <p:strVal val="hidden"/>
                                      </p:to>
                                    </p:set>
                                  </p:childTnLst>
                                </p:cTn>
                              </p:par>
                              <p:par>
                                <p:cTn id="50" presetID="10" presetClass="entr" presetSubtype="0" fill="hold" nodeType="withEffect">
                                  <p:stCondLst>
                                    <p:cond delay="125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281</Words>
  <Application>Microsoft Office PowerPoint</Application>
  <PresentationFormat>On-screen Show (4:3)</PresentationFormat>
  <Paragraphs>52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Noto Sans Symbols</vt:lpstr>
      <vt:lpstr>Verdana</vt:lpstr>
      <vt:lpstr>Wingdings</vt:lpstr>
      <vt:lpstr>Diseño predeterminado</vt:lpstr>
      <vt:lpstr>PowerPoint Presentation</vt:lpstr>
      <vt:lpstr>„ School in the cloud“ - not an utopia, but a working model in VII SS „Nayden Gerov“</vt:lpstr>
      <vt:lpstr>PowerPoint Presentation</vt:lpstr>
      <vt:lpstr>PowerPoint Presentation</vt:lpstr>
      <vt:lpstr>PowerPoint Presentation</vt:lpstr>
      <vt:lpstr>Computer games  in education  game-based (learning) methods, realized in an interactive educational environment</vt:lpstr>
      <vt:lpstr>PowerPoint Presentation</vt:lpstr>
      <vt:lpstr>PowerPoint Presentation</vt:lpstr>
      <vt:lpstr>PowerPoint Presentation</vt:lpstr>
      <vt:lpstr>We continue...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43</cp:revision>
  <dcterms:modified xsi:type="dcterms:W3CDTF">2021-05-20T08:27:06Z</dcterms:modified>
</cp:coreProperties>
</file>