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5"/>
  </p:notesMasterIdLst>
  <p:handoutMasterIdLst>
    <p:handoutMasterId r:id="rId16"/>
  </p:handoutMasterIdLst>
  <p:sldIdLst>
    <p:sldId id="256" r:id="rId3"/>
    <p:sldId id="261" r:id="rId4"/>
    <p:sldId id="262" r:id="rId5"/>
    <p:sldId id="269" r:id="rId6"/>
    <p:sldId id="263" r:id="rId7"/>
    <p:sldId id="270" r:id="rId8"/>
    <p:sldId id="264" r:id="rId9"/>
    <p:sldId id="265" r:id="rId10"/>
    <p:sldId id="266" r:id="rId11"/>
    <p:sldId id="267" r:id="rId12"/>
    <p:sldId id="271" r:id="rId13"/>
    <p:sldId id="268" r:id="rId14"/>
  </p:sldIdLst>
  <p:sldSz cx="9144000" cy="6858000" type="screen4x3"/>
  <p:notesSz cx="6858000" cy="9144000"/>
  <p:defaultTextStyle>
    <a:defPPr>
      <a:defRPr lang="ru-RU"/>
    </a:defPPr>
    <a:lvl1pPr algn="l" rtl="0" fontAlgn="base">
      <a:spcBef>
        <a:spcPct val="0"/>
      </a:spcBef>
      <a:spcAft>
        <a:spcPct val="0"/>
      </a:spcAft>
      <a:defRPr sz="2000" kern="1200">
        <a:solidFill>
          <a:schemeClr val="bg1"/>
        </a:solidFill>
        <a:latin typeface="Futura LT Book" pitchFamily="2" charset="0"/>
        <a:ea typeface="굴림" charset="-127"/>
        <a:cs typeface="+mn-cs"/>
      </a:defRPr>
    </a:lvl1pPr>
    <a:lvl2pPr marL="457200" algn="l" rtl="0" fontAlgn="base">
      <a:spcBef>
        <a:spcPct val="0"/>
      </a:spcBef>
      <a:spcAft>
        <a:spcPct val="0"/>
      </a:spcAft>
      <a:defRPr sz="2000" kern="1200">
        <a:solidFill>
          <a:schemeClr val="bg1"/>
        </a:solidFill>
        <a:latin typeface="Futura LT Book" pitchFamily="2" charset="0"/>
        <a:ea typeface="굴림" charset="-127"/>
        <a:cs typeface="+mn-cs"/>
      </a:defRPr>
    </a:lvl2pPr>
    <a:lvl3pPr marL="914400" algn="l" rtl="0" fontAlgn="base">
      <a:spcBef>
        <a:spcPct val="0"/>
      </a:spcBef>
      <a:spcAft>
        <a:spcPct val="0"/>
      </a:spcAft>
      <a:defRPr sz="2000" kern="1200">
        <a:solidFill>
          <a:schemeClr val="bg1"/>
        </a:solidFill>
        <a:latin typeface="Futura LT Book" pitchFamily="2" charset="0"/>
        <a:ea typeface="굴림" charset="-127"/>
        <a:cs typeface="+mn-cs"/>
      </a:defRPr>
    </a:lvl3pPr>
    <a:lvl4pPr marL="1371600" algn="l" rtl="0" fontAlgn="base">
      <a:spcBef>
        <a:spcPct val="0"/>
      </a:spcBef>
      <a:spcAft>
        <a:spcPct val="0"/>
      </a:spcAft>
      <a:defRPr sz="2000" kern="1200">
        <a:solidFill>
          <a:schemeClr val="bg1"/>
        </a:solidFill>
        <a:latin typeface="Futura LT Book" pitchFamily="2" charset="0"/>
        <a:ea typeface="굴림" charset="-127"/>
        <a:cs typeface="+mn-cs"/>
      </a:defRPr>
    </a:lvl4pPr>
    <a:lvl5pPr marL="1828800" algn="l" rtl="0" fontAlgn="base">
      <a:spcBef>
        <a:spcPct val="0"/>
      </a:spcBef>
      <a:spcAft>
        <a:spcPct val="0"/>
      </a:spcAft>
      <a:defRPr sz="2000" kern="1200">
        <a:solidFill>
          <a:schemeClr val="bg1"/>
        </a:solidFill>
        <a:latin typeface="Futura LT Book" pitchFamily="2" charset="0"/>
        <a:ea typeface="굴림" charset="-127"/>
        <a:cs typeface="+mn-cs"/>
      </a:defRPr>
    </a:lvl5pPr>
    <a:lvl6pPr marL="2286000" algn="l" defTabSz="914400" rtl="0" eaLnBrk="1" latinLnBrk="0" hangingPunct="1">
      <a:defRPr sz="2000" kern="1200">
        <a:solidFill>
          <a:schemeClr val="bg1"/>
        </a:solidFill>
        <a:latin typeface="Futura LT Book" pitchFamily="2" charset="0"/>
        <a:ea typeface="굴림" charset="-127"/>
        <a:cs typeface="+mn-cs"/>
      </a:defRPr>
    </a:lvl6pPr>
    <a:lvl7pPr marL="2743200" algn="l" defTabSz="914400" rtl="0" eaLnBrk="1" latinLnBrk="0" hangingPunct="1">
      <a:defRPr sz="2000" kern="1200">
        <a:solidFill>
          <a:schemeClr val="bg1"/>
        </a:solidFill>
        <a:latin typeface="Futura LT Book" pitchFamily="2" charset="0"/>
        <a:ea typeface="굴림" charset="-127"/>
        <a:cs typeface="+mn-cs"/>
      </a:defRPr>
    </a:lvl7pPr>
    <a:lvl8pPr marL="3200400" algn="l" defTabSz="914400" rtl="0" eaLnBrk="1" latinLnBrk="0" hangingPunct="1">
      <a:defRPr sz="2000" kern="1200">
        <a:solidFill>
          <a:schemeClr val="bg1"/>
        </a:solidFill>
        <a:latin typeface="Futura LT Book" pitchFamily="2" charset="0"/>
        <a:ea typeface="굴림" charset="-127"/>
        <a:cs typeface="+mn-cs"/>
      </a:defRPr>
    </a:lvl8pPr>
    <a:lvl9pPr marL="3657600" algn="l" defTabSz="914400" rtl="0" eaLnBrk="1" latinLnBrk="0" hangingPunct="1">
      <a:defRPr sz="2000" kern="1200">
        <a:solidFill>
          <a:schemeClr val="bg1"/>
        </a:solidFill>
        <a:latin typeface="Futura LT Book" pitchFamily="2" charset="0"/>
        <a:ea typeface="굴림" charset="-127"/>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8F4"/>
    <a:srgbClr val="FEFEFE"/>
    <a:srgbClr val="ECEADE"/>
    <a:srgbClr val="65482B"/>
    <a:srgbClr val="C75806"/>
    <a:srgbClr val="000000"/>
    <a:srgbClr val="00499F"/>
    <a:srgbClr val="0CC1E0"/>
    <a:srgbClr val="1C1C1C"/>
    <a:srgbClr val="C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5" autoAdjust="0"/>
    <p:restoredTop sz="94648" autoAdjust="0"/>
  </p:normalViewPr>
  <p:slideViewPr>
    <p:cSldViewPr>
      <p:cViewPr>
        <p:scale>
          <a:sx n="114" d="100"/>
          <a:sy n="114" d="100"/>
        </p:scale>
        <p:origin x="-1164" y="18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171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165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ru-RU"/>
          </a:p>
        </p:txBody>
      </p:sp>
      <p:sp>
        <p:nvSpPr>
          <p:cNvPr id="696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2B61981E-A74F-4164-AC18-E02ED497B24D}" type="slidenum">
              <a:rPr lang="ru-RU"/>
              <a:pPr/>
              <a:t>‹#›</a:t>
            </a:fld>
            <a:endParaRPr lang="ru-RU"/>
          </a:p>
        </p:txBody>
      </p:sp>
    </p:spTree>
    <p:extLst>
      <p:ext uri="{BB962C8B-B14F-4D97-AF65-F5344CB8AC3E}">
        <p14:creationId xmlns:p14="http://schemas.microsoft.com/office/powerpoint/2010/main" val="37095663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58888" y="4652963"/>
            <a:ext cx="6626225" cy="1225550"/>
          </a:xfrm>
          <a:effectLst>
            <a:outerShdw dist="17961" dir="2700000" algn="ctr" rotWithShape="0">
              <a:schemeClr val="bg2"/>
            </a:outerShdw>
          </a:effectLst>
        </p:spPr>
        <p:txBody>
          <a:bodyPr/>
          <a:lstStyle>
            <a:lvl1pPr algn="ctr">
              <a:defRPr/>
            </a:lvl1pPr>
          </a:lstStyle>
          <a:p>
            <a:pPr lvl="0"/>
            <a:r>
              <a:rPr lang="ru-RU" noProof="0" smtClean="0"/>
              <a:t>Образец заголовка</a:t>
            </a:r>
          </a:p>
        </p:txBody>
      </p:sp>
      <p:sp>
        <p:nvSpPr>
          <p:cNvPr id="5123" name="Rectangle 3"/>
          <p:cNvSpPr>
            <a:spLocks noGrp="1" noChangeArrowheads="1"/>
          </p:cNvSpPr>
          <p:nvPr>
            <p:ph type="subTitle" idx="1"/>
          </p:nvPr>
        </p:nvSpPr>
        <p:spPr>
          <a:xfrm>
            <a:off x="1258888" y="5949950"/>
            <a:ext cx="6626225" cy="503238"/>
          </a:xfrm>
          <a:effectLst>
            <a:outerShdw dist="17961" dir="2700000" algn="ctr" rotWithShape="0">
              <a:schemeClr val="bg2"/>
            </a:outerShdw>
          </a:effectLst>
        </p:spPr>
        <p:txBody>
          <a:bodyPr/>
          <a:lstStyle>
            <a:lvl1pPr marL="0" indent="0" algn="ctr">
              <a:buFontTx/>
              <a:buNone/>
              <a:defRPr>
                <a:latin typeface="Futura LT Book" pitchFamily="2" charset="0"/>
                <a:ea typeface="굴림" charset="-127"/>
              </a:defRPr>
            </a:lvl1pPr>
          </a:lstStyle>
          <a:p>
            <a:pPr lvl="0"/>
            <a:r>
              <a:rPr lang="ru-RU" noProof="0" smtClean="0"/>
              <a:t>Образец подзаголовка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51761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4638" y="404813"/>
            <a:ext cx="2051050" cy="61198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8313" y="404813"/>
            <a:ext cx="6003925" cy="61198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27453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16F723-BBD9-40C9-8A0F-7305823D8FDC}" type="slidenum">
              <a:rPr lang="ru-RU"/>
              <a:pPr/>
              <a:t>‹#›</a:t>
            </a:fld>
            <a:endParaRPr lang="ru-RU"/>
          </a:p>
        </p:txBody>
      </p:sp>
    </p:spTree>
    <p:extLst>
      <p:ext uri="{BB962C8B-B14F-4D97-AF65-F5344CB8AC3E}">
        <p14:creationId xmlns:p14="http://schemas.microsoft.com/office/powerpoint/2010/main" val="266119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2588C08-1591-482F-9900-533D83745993}" type="slidenum">
              <a:rPr lang="ru-RU"/>
              <a:pPr/>
              <a:t>‹#›</a:t>
            </a:fld>
            <a:endParaRPr lang="ru-RU"/>
          </a:p>
        </p:txBody>
      </p:sp>
    </p:spTree>
    <p:extLst>
      <p:ext uri="{BB962C8B-B14F-4D97-AF65-F5344CB8AC3E}">
        <p14:creationId xmlns:p14="http://schemas.microsoft.com/office/powerpoint/2010/main" val="3479934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C4870BB-DC6D-4E98-B153-442F0B33DC69}" type="slidenum">
              <a:rPr lang="ru-RU"/>
              <a:pPr/>
              <a:t>‹#›</a:t>
            </a:fld>
            <a:endParaRPr lang="ru-RU"/>
          </a:p>
        </p:txBody>
      </p:sp>
    </p:spTree>
    <p:extLst>
      <p:ext uri="{BB962C8B-B14F-4D97-AF65-F5344CB8AC3E}">
        <p14:creationId xmlns:p14="http://schemas.microsoft.com/office/powerpoint/2010/main" val="3508133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908175" y="1600200"/>
            <a:ext cx="33131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373688" y="1600200"/>
            <a:ext cx="33131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751D91A5-8859-4BAE-8C1C-1F6D68CCD8F4}" type="slidenum">
              <a:rPr lang="ru-RU"/>
              <a:pPr/>
              <a:t>‹#›</a:t>
            </a:fld>
            <a:endParaRPr lang="ru-RU"/>
          </a:p>
        </p:txBody>
      </p:sp>
    </p:spTree>
    <p:extLst>
      <p:ext uri="{BB962C8B-B14F-4D97-AF65-F5344CB8AC3E}">
        <p14:creationId xmlns:p14="http://schemas.microsoft.com/office/powerpoint/2010/main" val="1808908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5D480256-84EB-4959-9B9A-4EA555EB0998}" type="slidenum">
              <a:rPr lang="ru-RU"/>
              <a:pPr/>
              <a:t>‹#›</a:t>
            </a:fld>
            <a:endParaRPr lang="ru-RU"/>
          </a:p>
        </p:txBody>
      </p:sp>
    </p:spTree>
    <p:extLst>
      <p:ext uri="{BB962C8B-B14F-4D97-AF65-F5344CB8AC3E}">
        <p14:creationId xmlns:p14="http://schemas.microsoft.com/office/powerpoint/2010/main" val="2867360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79EA7BF1-9206-46D6-939B-791E4D9AEB4A}" type="slidenum">
              <a:rPr lang="ru-RU"/>
              <a:pPr/>
              <a:t>‹#›</a:t>
            </a:fld>
            <a:endParaRPr lang="ru-RU"/>
          </a:p>
        </p:txBody>
      </p:sp>
    </p:spTree>
    <p:extLst>
      <p:ext uri="{BB962C8B-B14F-4D97-AF65-F5344CB8AC3E}">
        <p14:creationId xmlns:p14="http://schemas.microsoft.com/office/powerpoint/2010/main" val="232910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D59F438-2E4C-4583-A20D-8A05329B7478}" type="slidenum">
              <a:rPr lang="ru-RU"/>
              <a:pPr/>
              <a:t>‹#›</a:t>
            </a:fld>
            <a:endParaRPr lang="ru-RU"/>
          </a:p>
        </p:txBody>
      </p:sp>
    </p:spTree>
    <p:extLst>
      <p:ext uri="{BB962C8B-B14F-4D97-AF65-F5344CB8AC3E}">
        <p14:creationId xmlns:p14="http://schemas.microsoft.com/office/powerpoint/2010/main" val="4063404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DD76B61-E804-4DA4-9FC4-5DCB7FEA9BFB}" type="slidenum">
              <a:rPr lang="ru-RU"/>
              <a:pPr/>
              <a:t>‹#›</a:t>
            </a:fld>
            <a:endParaRPr lang="ru-RU"/>
          </a:p>
        </p:txBody>
      </p:sp>
    </p:spTree>
    <p:extLst>
      <p:ext uri="{BB962C8B-B14F-4D97-AF65-F5344CB8AC3E}">
        <p14:creationId xmlns:p14="http://schemas.microsoft.com/office/powerpoint/2010/main" val="2720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874583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589ABBA-03F3-44A7-97A3-282847F30D36}" type="slidenum">
              <a:rPr lang="ru-RU"/>
              <a:pPr/>
              <a:t>‹#›</a:t>
            </a:fld>
            <a:endParaRPr lang="ru-RU"/>
          </a:p>
        </p:txBody>
      </p:sp>
    </p:spTree>
    <p:extLst>
      <p:ext uri="{BB962C8B-B14F-4D97-AF65-F5344CB8AC3E}">
        <p14:creationId xmlns:p14="http://schemas.microsoft.com/office/powerpoint/2010/main" val="973620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0C72313-7B5E-40F8-93C8-F29E3A25F004}" type="slidenum">
              <a:rPr lang="ru-RU"/>
              <a:pPr/>
              <a:t>‹#›</a:t>
            </a:fld>
            <a:endParaRPr lang="ru-RU"/>
          </a:p>
        </p:txBody>
      </p:sp>
    </p:spTree>
    <p:extLst>
      <p:ext uri="{BB962C8B-B14F-4D97-AF65-F5344CB8AC3E}">
        <p14:creationId xmlns:p14="http://schemas.microsoft.com/office/powerpoint/2010/main" val="10922149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92938" y="274638"/>
            <a:ext cx="1693862"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908175" y="274638"/>
            <a:ext cx="4932363"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3D0B3D2-F634-487E-B6A4-32D6BAE69FB0}" type="slidenum">
              <a:rPr lang="ru-RU"/>
              <a:pPr/>
              <a:t>‹#›</a:t>
            </a:fld>
            <a:endParaRPr lang="ru-RU"/>
          </a:p>
        </p:txBody>
      </p:sp>
    </p:spTree>
    <p:extLst>
      <p:ext uri="{BB962C8B-B14F-4D97-AF65-F5344CB8AC3E}">
        <p14:creationId xmlns:p14="http://schemas.microsoft.com/office/powerpoint/2010/main" val="413532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380806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68313" y="1773238"/>
            <a:ext cx="4027487"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773238"/>
            <a:ext cx="4027488"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12422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9359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403953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258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19029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72716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00338" y="404813"/>
            <a:ext cx="597535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68313" y="1773238"/>
            <a:ext cx="8207375" cy="475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1" fontAlgn="base" hangingPunct="1">
        <a:spcBef>
          <a:spcPct val="0"/>
        </a:spcBef>
        <a:spcAft>
          <a:spcPct val="0"/>
        </a:spcAft>
        <a:defRPr sz="3600">
          <a:solidFill>
            <a:srgbClr val="000000"/>
          </a:solidFill>
          <a:latin typeface="+mj-lt"/>
          <a:ea typeface="+mj-ea"/>
          <a:cs typeface="+mj-cs"/>
        </a:defRPr>
      </a:lvl1pPr>
      <a:lvl2pPr algn="l" rtl="0" eaLnBrk="1" fontAlgn="base" hangingPunct="1">
        <a:spcBef>
          <a:spcPct val="0"/>
        </a:spcBef>
        <a:spcAft>
          <a:spcPct val="0"/>
        </a:spcAft>
        <a:defRPr sz="3600">
          <a:solidFill>
            <a:srgbClr val="000000"/>
          </a:solidFill>
          <a:latin typeface="Futura LT Book" pitchFamily="2" charset="0"/>
        </a:defRPr>
      </a:lvl2pPr>
      <a:lvl3pPr algn="l" rtl="0" eaLnBrk="1" fontAlgn="base" hangingPunct="1">
        <a:spcBef>
          <a:spcPct val="0"/>
        </a:spcBef>
        <a:spcAft>
          <a:spcPct val="0"/>
        </a:spcAft>
        <a:defRPr sz="3600">
          <a:solidFill>
            <a:srgbClr val="000000"/>
          </a:solidFill>
          <a:latin typeface="Futura LT Book" pitchFamily="2" charset="0"/>
        </a:defRPr>
      </a:lvl3pPr>
      <a:lvl4pPr algn="l" rtl="0" eaLnBrk="1" fontAlgn="base" hangingPunct="1">
        <a:spcBef>
          <a:spcPct val="0"/>
        </a:spcBef>
        <a:spcAft>
          <a:spcPct val="0"/>
        </a:spcAft>
        <a:defRPr sz="3600">
          <a:solidFill>
            <a:srgbClr val="000000"/>
          </a:solidFill>
          <a:latin typeface="Futura LT Book" pitchFamily="2" charset="0"/>
        </a:defRPr>
      </a:lvl4pPr>
      <a:lvl5pPr algn="l" rtl="0" eaLnBrk="1" fontAlgn="base" hangingPunct="1">
        <a:spcBef>
          <a:spcPct val="0"/>
        </a:spcBef>
        <a:spcAft>
          <a:spcPct val="0"/>
        </a:spcAft>
        <a:defRPr sz="3600">
          <a:solidFill>
            <a:srgbClr val="000000"/>
          </a:solidFill>
          <a:latin typeface="Futura LT Book" pitchFamily="2" charset="0"/>
        </a:defRPr>
      </a:lvl5pPr>
      <a:lvl6pPr marL="457200" algn="l" rtl="0" eaLnBrk="1" fontAlgn="base" hangingPunct="1">
        <a:spcBef>
          <a:spcPct val="0"/>
        </a:spcBef>
        <a:spcAft>
          <a:spcPct val="0"/>
        </a:spcAft>
        <a:defRPr sz="3600">
          <a:solidFill>
            <a:srgbClr val="000000"/>
          </a:solidFill>
          <a:latin typeface="Futura LT Book" pitchFamily="2" charset="0"/>
        </a:defRPr>
      </a:lvl6pPr>
      <a:lvl7pPr marL="914400" algn="l" rtl="0" eaLnBrk="1" fontAlgn="base" hangingPunct="1">
        <a:spcBef>
          <a:spcPct val="0"/>
        </a:spcBef>
        <a:spcAft>
          <a:spcPct val="0"/>
        </a:spcAft>
        <a:defRPr sz="3600">
          <a:solidFill>
            <a:srgbClr val="000000"/>
          </a:solidFill>
          <a:latin typeface="Futura LT Book" pitchFamily="2" charset="0"/>
        </a:defRPr>
      </a:lvl7pPr>
      <a:lvl8pPr marL="1371600" algn="l" rtl="0" eaLnBrk="1" fontAlgn="base" hangingPunct="1">
        <a:spcBef>
          <a:spcPct val="0"/>
        </a:spcBef>
        <a:spcAft>
          <a:spcPct val="0"/>
        </a:spcAft>
        <a:defRPr sz="3600">
          <a:solidFill>
            <a:srgbClr val="000000"/>
          </a:solidFill>
          <a:latin typeface="Futura LT Book" pitchFamily="2" charset="0"/>
        </a:defRPr>
      </a:lvl8pPr>
      <a:lvl9pPr marL="1828800" algn="l" rtl="0" eaLnBrk="1" fontAlgn="base" hangingPunct="1">
        <a:spcBef>
          <a:spcPct val="0"/>
        </a:spcBef>
        <a:spcAft>
          <a:spcPct val="0"/>
        </a:spcAft>
        <a:defRPr sz="3600">
          <a:solidFill>
            <a:srgbClr val="000000"/>
          </a:solidFill>
          <a:latin typeface="Futura LT Book" pitchFamily="2" charset="0"/>
        </a:defRPr>
      </a:lvl9pPr>
    </p:titleStyle>
    <p:bodyStyle>
      <a:lvl1pPr marL="342900" indent="-342900" algn="l" rtl="0" eaLnBrk="1" fontAlgn="base" hangingPunct="1">
        <a:spcBef>
          <a:spcPct val="20000"/>
        </a:spcBef>
        <a:spcAft>
          <a:spcPct val="0"/>
        </a:spcAft>
        <a:buChar char="•"/>
        <a:defRPr sz="20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2"/>
          </a:solidFill>
          <a:latin typeface="+mn-lt"/>
        </a:defRPr>
      </a:lvl2pPr>
      <a:lvl3pPr marL="1143000" indent="-228600" algn="l" rtl="0" eaLnBrk="1" fontAlgn="base" hangingPunct="1">
        <a:spcBef>
          <a:spcPct val="20000"/>
        </a:spcBef>
        <a:spcAft>
          <a:spcPct val="0"/>
        </a:spcAft>
        <a:buChar char="•"/>
        <a:defRPr sz="2000">
          <a:solidFill>
            <a:schemeClr val="tx2"/>
          </a:solidFill>
          <a:latin typeface="+mn-lt"/>
        </a:defRPr>
      </a:lvl3pPr>
      <a:lvl4pPr marL="1600200" indent="-228600" algn="l" rtl="0" eaLnBrk="1" fontAlgn="base" hangingPunct="1">
        <a:spcBef>
          <a:spcPct val="20000"/>
        </a:spcBef>
        <a:spcAft>
          <a:spcPct val="0"/>
        </a:spcAft>
        <a:buChar char="–"/>
        <a:defRPr sz="2000">
          <a:solidFill>
            <a:schemeClr val="tx2"/>
          </a:solidFill>
          <a:latin typeface="+mn-lt"/>
        </a:defRPr>
      </a:lvl4pPr>
      <a:lvl5pPr marL="2057400" indent="-228600" algn="l" rtl="0" eaLnBrk="1" fontAlgn="base" hangingPunct="1">
        <a:spcBef>
          <a:spcPct val="20000"/>
        </a:spcBef>
        <a:spcAft>
          <a:spcPct val="0"/>
        </a:spcAft>
        <a:buChar char="»"/>
        <a:defRPr sz="2000">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bwMode="auto">
          <a:xfrm>
            <a:off x="1908175" y="274638"/>
            <a:ext cx="67675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90467" name="Rectangle 3"/>
          <p:cNvSpPr>
            <a:spLocks noGrp="1" noChangeArrowheads="1"/>
          </p:cNvSpPr>
          <p:nvPr>
            <p:ph type="body" idx="1"/>
          </p:nvPr>
        </p:nvSpPr>
        <p:spPr bwMode="auto">
          <a:xfrm>
            <a:off x="1908175" y="1600200"/>
            <a:ext cx="677862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904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endParaRPr lang="ru-RU"/>
          </a:p>
        </p:txBody>
      </p:sp>
      <p:sp>
        <p:nvSpPr>
          <p:cNvPr id="1904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endParaRPr lang="ru-RU"/>
          </a:p>
        </p:txBody>
      </p:sp>
      <p:sp>
        <p:nvSpPr>
          <p:cNvPr id="1904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fld id="{E9E25032-582A-4A4F-A7C4-F2440BE55FB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a:solidFill>
            <a:srgbClr val="666666"/>
          </a:solidFill>
          <a:latin typeface="+mj-lt"/>
          <a:ea typeface="+mj-ea"/>
          <a:cs typeface="+mj-cs"/>
        </a:defRPr>
      </a:lvl1pPr>
      <a:lvl2pPr algn="l" rtl="0" fontAlgn="base">
        <a:spcBef>
          <a:spcPct val="0"/>
        </a:spcBef>
        <a:spcAft>
          <a:spcPct val="0"/>
        </a:spcAft>
        <a:defRPr sz="3600">
          <a:solidFill>
            <a:srgbClr val="666666"/>
          </a:solidFill>
          <a:latin typeface="Futura LT Book" pitchFamily="2" charset="0"/>
        </a:defRPr>
      </a:lvl2pPr>
      <a:lvl3pPr algn="l" rtl="0" fontAlgn="base">
        <a:spcBef>
          <a:spcPct val="0"/>
        </a:spcBef>
        <a:spcAft>
          <a:spcPct val="0"/>
        </a:spcAft>
        <a:defRPr sz="3600">
          <a:solidFill>
            <a:srgbClr val="666666"/>
          </a:solidFill>
          <a:latin typeface="Futura LT Book" pitchFamily="2" charset="0"/>
        </a:defRPr>
      </a:lvl3pPr>
      <a:lvl4pPr algn="l" rtl="0" fontAlgn="base">
        <a:spcBef>
          <a:spcPct val="0"/>
        </a:spcBef>
        <a:spcAft>
          <a:spcPct val="0"/>
        </a:spcAft>
        <a:defRPr sz="3600">
          <a:solidFill>
            <a:srgbClr val="666666"/>
          </a:solidFill>
          <a:latin typeface="Futura LT Book" pitchFamily="2" charset="0"/>
        </a:defRPr>
      </a:lvl4pPr>
      <a:lvl5pPr algn="l" rtl="0" fontAlgn="base">
        <a:spcBef>
          <a:spcPct val="0"/>
        </a:spcBef>
        <a:spcAft>
          <a:spcPct val="0"/>
        </a:spcAft>
        <a:defRPr sz="3600">
          <a:solidFill>
            <a:srgbClr val="666666"/>
          </a:solidFill>
          <a:latin typeface="Futura LT Book" pitchFamily="2" charset="0"/>
        </a:defRPr>
      </a:lvl5pPr>
      <a:lvl6pPr marL="457200" algn="l" rtl="0" fontAlgn="base">
        <a:spcBef>
          <a:spcPct val="0"/>
        </a:spcBef>
        <a:spcAft>
          <a:spcPct val="0"/>
        </a:spcAft>
        <a:defRPr sz="3600">
          <a:solidFill>
            <a:srgbClr val="666666"/>
          </a:solidFill>
          <a:latin typeface="Futura LT Book" pitchFamily="2" charset="0"/>
        </a:defRPr>
      </a:lvl6pPr>
      <a:lvl7pPr marL="914400" algn="l" rtl="0" fontAlgn="base">
        <a:spcBef>
          <a:spcPct val="0"/>
        </a:spcBef>
        <a:spcAft>
          <a:spcPct val="0"/>
        </a:spcAft>
        <a:defRPr sz="3600">
          <a:solidFill>
            <a:srgbClr val="666666"/>
          </a:solidFill>
          <a:latin typeface="Futura LT Book" pitchFamily="2" charset="0"/>
        </a:defRPr>
      </a:lvl7pPr>
      <a:lvl8pPr marL="1371600" algn="l" rtl="0" fontAlgn="base">
        <a:spcBef>
          <a:spcPct val="0"/>
        </a:spcBef>
        <a:spcAft>
          <a:spcPct val="0"/>
        </a:spcAft>
        <a:defRPr sz="3600">
          <a:solidFill>
            <a:srgbClr val="666666"/>
          </a:solidFill>
          <a:latin typeface="Futura LT Book" pitchFamily="2" charset="0"/>
        </a:defRPr>
      </a:lvl8pPr>
      <a:lvl9pPr marL="1828800" algn="l" rtl="0" fontAlgn="base">
        <a:spcBef>
          <a:spcPct val="0"/>
        </a:spcBef>
        <a:spcAft>
          <a:spcPct val="0"/>
        </a:spcAft>
        <a:defRPr sz="3600">
          <a:solidFill>
            <a:srgbClr val="666666"/>
          </a:solidFill>
          <a:latin typeface="Futura LT Book" pitchFamily="2" charset="0"/>
        </a:defRPr>
      </a:lvl9pPr>
    </p:titleStyle>
    <p:bodyStyle>
      <a:lvl1pPr marL="342900" indent="-342900" algn="l" rtl="0" fontAlgn="base">
        <a:spcBef>
          <a:spcPct val="20000"/>
        </a:spcBef>
        <a:spcAft>
          <a:spcPct val="0"/>
        </a:spcAft>
        <a:buChar char="•"/>
        <a:defRPr sz="2000">
          <a:solidFill>
            <a:srgbClr val="666666"/>
          </a:solidFill>
          <a:latin typeface="+mn-lt"/>
          <a:ea typeface="+mn-ea"/>
          <a:cs typeface="+mn-cs"/>
        </a:defRPr>
      </a:lvl1pPr>
      <a:lvl2pPr marL="742950" indent="-285750" algn="l" rtl="0" fontAlgn="base">
        <a:spcBef>
          <a:spcPct val="20000"/>
        </a:spcBef>
        <a:spcAft>
          <a:spcPct val="0"/>
        </a:spcAft>
        <a:buChar char="–"/>
        <a:defRPr sz="2000">
          <a:solidFill>
            <a:srgbClr val="666666"/>
          </a:solidFill>
          <a:latin typeface="+mn-lt"/>
        </a:defRPr>
      </a:lvl2pPr>
      <a:lvl3pPr marL="1143000" indent="-228600" algn="l" rtl="0" fontAlgn="base">
        <a:spcBef>
          <a:spcPct val="20000"/>
        </a:spcBef>
        <a:spcAft>
          <a:spcPct val="0"/>
        </a:spcAft>
        <a:buChar char="•"/>
        <a:defRPr sz="2000">
          <a:solidFill>
            <a:srgbClr val="666666"/>
          </a:solidFill>
          <a:latin typeface="+mn-lt"/>
        </a:defRPr>
      </a:lvl3pPr>
      <a:lvl4pPr marL="1600200" indent="-228600" algn="l" rtl="0" fontAlgn="base">
        <a:spcBef>
          <a:spcPct val="20000"/>
        </a:spcBef>
        <a:spcAft>
          <a:spcPct val="0"/>
        </a:spcAft>
        <a:buChar char="–"/>
        <a:defRPr sz="2000">
          <a:solidFill>
            <a:srgbClr val="666666"/>
          </a:solidFill>
          <a:latin typeface="+mn-lt"/>
        </a:defRPr>
      </a:lvl4pPr>
      <a:lvl5pPr marL="2057400" indent="-228600" algn="l" rtl="0" fontAlgn="base">
        <a:spcBef>
          <a:spcPct val="20000"/>
        </a:spcBef>
        <a:spcAft>
          <a:spcPct val="0"/>
        </a:spcAft>
        <a:buChar char="»"/>
        <a:defRPr sz="2000">
          <a:solidFill>
            <a:srgbClr val="666666"/>
          </a:solidFill>
          <a:latin typeface="+mn-lt"/>
        </a:defRPr>
      </a:lvl5pPr>
      <a:lvl6pPr marL="2514600" indent="-228600" algn="l" rtl="0" fontAlgn="base">
        <a:spcBef>
          <a:spcPct val="20000"/>
        </a:spcBef>
        <a:spcAft>
          <a:spcPct val="0"/>
        </a:spcAft>
        <a:buChar char="»"/>
        <a:defRPr sz="2000">
          <a:solidFill>
            <a:srgbClr val="666666"/>
          </a:solidFill>
          <a:latin typeface="+mn-lt"/>
        </a:defRPr>
      </a:lvl6pPr>
      <a:lvl7pPr marL="2971800" indent="-228600" algn="l" rtl="0" fontAlgn="base">
        <a:spcBef>
          <a:spcPct val="20000"/>
        </a:spcBef>
        <a:spcAft>
          <a:spcPct val="0"/>
        </a:spcAft>
        <a:buChar char="»"/>
        <a:defRPr sz="2000">
          <a:solidFill>
            <a:srgbClr val="666666"/>
          </a:solidFill>
          <a:latin typeface="+mn-lt"/>
        </a:defRPr>
      </a:lvl7pPr>
      <a:lvl8pPr marL="3429000" indent="-228600" algn="l" rtl="0" fontAlgn="base">
        <a:spcBef>
          <a:spcPct val="20000"/>
        </a:spcBef>
        <a:spcAft>
          <a:spcPct val="0"/>
        </a:spcAft>
        <a:buChar char="»"/>
        <a:defRPr sz="2000">
          <a:solidFill>
            <a:srgbClr val="666666"/>
          </a:solidFill>
          <a:latin typeface="+mn-lt"/>
        </a:defRPr>
      </a:lvl8pPr>
      <a:lvl9pPr marL="3886200" indent="-228600" algn="l" rtl="0" fontAlgn="base">
        <a:spcBef>
          <a:spcPct val="20000"/>
        </a:spcBef>
        <a:spcAft>
          <a:spcPct val="0"/>
        </a:spcAft>
        <a:buChar char="»"/>
        <a:defRPr sz="2000">
          <a:solidFill>
            <a:srgbClr val="666666"/>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drive.google.com/file/d/1bDWDoDDqW1pesRlc4M91TNIOkuKs1VpO/view?usp=sharing" TargetMode="External"/><Relationship Id="rId3" Type="http://schemas.openxmlformats.org/officeDocument/2006/relationships/hyperlink" Target="https://drive.google.com/file/d/1EsDPsyoQL_7SrtwkGCpk22B5YiDQDR64/view?usp=sharing" TargetMode="External"/><Relationship Id="rId7" Type="http://schemas.openxmlformats.org/officeDocument/2006/relationships/hyperlink" Target="https://drive.google.com/file/d/1EEvX47IQdn2tZNli8H3-mbAYGv1U2YQE/view?usp=sharing" TargetMode="External"/><Relationship Id="rId2" Type="http://schemas.openxmlformats.org/officeDocument/2006/relationships/hyperlink" Target="https://docs.google.com/forms/d/1ab7glIOehp4PuX-YftQVuxK8yteTisSo5ZptPTaOxUE/edit?usp=sharing" TargetMode="External"/><Relationship Id="rId1" Type="http://schemas.openxmlformats.org/officeDocument/2006/relationships/slideLayout" Target="../slideLayouts/slideLayout2.xml"/><Relationship Id="rId6" Type="http://schemas.openxmlformats.org/officeDocument/2006/relationships/hyperlink" Target="https://drive.google.com/file/d/1MsG8H2qS8ca1_mMVetg2s79c4KCnC529/view?usp=sharing" TargetMode="External"/><Relationship Id="rId5" Type="http://schemas.openxmlformats.org/officeDocument/2006/relationships/hyperlink" Target="https://drive.google.com/file/d/18EwgiqhCCIJutCdNKhmZ5d0CO0qPvVYK/view?usp=sharing" TargetMode="External"/><Relationship Id="rId4" Type="http://schemas.openxmlformats.org/officeDocument/2006/relationships/hyperlink" Target="https://drive.google.com/file/d/1cAuuMn_o6HSJeSHk73amAxZYPJU9PPPq/view?usp=sharin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drive.google.com/file/d/1R-vTt2NHhYblj05GXjdnoL_WhNidBHVo/view?usp=sharing" TargetMode="External"/><Relationship Id="rId2" Type="http://schemas.openxmlformats.org/officeDocument/2006/relationships/hyperlink" Target="https://drive.google.com/file/d/1upkOB5vTop_pR21bChYAtzaeXY2T4O9z/view?usp=sharing" TargetMode="External"/><Relationship Id="rId1" Type="http://schemas.openxmlformats.org/officeDocument/2006/relationships/slideLayout" Target="../slideLayouts/slideLayout2.xml"/><Relationship Id="rId6" Type="http://schemas.openxmlformats.org/officeDocument/2006/relationships/hyperlink" Target="https://drive.google.com/file/d/1mPkziKsUwpQ6yloO8fB9R1MHq8d-g5no/view?usp=sharing" TargetMode="External"/><Relationship Id="rId5" Type="http://schemas.openxmlformats.org/officeDocument/2006/relationships/hyperlink" Target="https://drive.google.com/file/d/1QT92JFNYEu1Ngv1jAv74cQUjNFKZB-Io/view?usp=sharing" TargetMode="External"/><Relationship Id="rId4" Type="http://schemas.openxmlformats.org/officeDocument/2006/relationships/hyperlink" Target="https://drive.google.com/file/d/1tRPdz1C5B3p4JNpiquFn_cZrv4DaEt9G/view?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earson.bg/FocusforBulgaria/A2/files/video/42/index.html" TargetMode="External"/><Relationship Id="rId2" Type="http://schemas.openxmlformats.org/officeDocument/2006/relationships/hyperlink" Target="https://www.pearson.bg/FocusforBulgaria/A2/" TargetMode="External"/><Relationship Id="rId1" Type="http://schemas.openxmlformats.org/officeDocument/2006/relationships/slideLayout" Target="../slideLayouts/slideLayout2.xml"/><Relationship Id="rId4" Type="http://schemas.openxmlformats.org/officeDocument/2006/relationships/hyperlink" Target="https://drive.google.com/file/d/1SXaUXzVePzeU0fHvNzp-rtU5m8dLmX85/view?usp=shari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jamboard.google.com/d/1AgxejO0XfLW3SCID2y7zr4E6fB0MapSe4RHYvkwvAFk/edit?usp=sharing" TargetMode="External"/><Relationship Id="rId2" Type="http://schemas.openxmlformats.org/officeDocument/2006/relationships/hyperlink" Target="https://drive.google.com/file/d/157VQN8XnBmLfovZswWMev8dnYJbFPOnh/view?usp=sharing" TargetMode="External"/><Relationship Id="rId1" Type="http://schemas.openxmlformats.org/officeDocument/2006/relationships/slideLayout" Target="../slideLayouts/slideLayout2.xml"/><Relationship Id="rId4" Type="http://schemas.openxmlformats.org/officeDocument/2006/relationships/hyperlink" Target="https://jamboard.google.com/d/1lxkE3sCBihJx3-YGh70CCz3qg1af-NEfVS7AjpgAEzQ/edit?usp=sharing"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drive.google.com/file/d/156SH6xe1WRxEjO0vwM5Zw4GLduIcgl3K/view?usp=sharing" TargetMode="External"/><Relationship Id="rId3" Type="http://schemas.openxmlformats.org/officeDocument/2006/relationships/hyperlink" Target="https://www.bbc.co.uk/sounds/play/m000" TargetMode="External"/><Relationship Id="rId7" Type="http://schemas.openxmlformats.org/officeDocument/2006/relationships/hyperlink" Target="https://drive.google.com/file/d/1wOPy-CkpzChZnFaq84E-pfgBkILlh6za/view?usp=sharing" TargetMode="External"/><Relationship Id="rId2" Type="http://schemas.openxmlformats.org/officeDocument/2006/relationships/hyperlink" Target="https://learnenglish.britishcouncil.org/apps" TargetMode="External"/><Relationship Id="rId1" Type="http://schemas.openxmlformats.org/officeDocument/2006/relationships/slideLayout" Target="../slideLayouts/slideLayout2.xml"/><Relationship Id="rId6" Type="http://schemas.openxmlformats.org/officeDocument/2006/relationships/hyperlink" Target="https://drive.google.com/file/d/1L36jESQunSO-FRyBdnDDEtxCImO3FADV/view?usp=sharing" TargetMode="External"/><Relationship Id="rId5" Type="http://schemas.openxmlformats.org/officeDocument/2006/relationships/hyperlink" Target="https://new.edmodo.com/home" TargetMode="External"/><Relationship Id="rId10" Type="http://schemas.openxmlformats.org/officeDocument/2006/relationships/hyperlink" Target="https://drive.google.com/file/d/1_3Oy6rTOJgE-Zsyh0hXJkLdoRcIhxdtH/view?usp=sharing" TargetMode="External"/><Relationship Id="rId4" Type="http://schemas.openxmlformats.org/officeDocument/2006/relationships/hyperlink" Target="https://www.liveworksheets.com/" TargetMode="External"/><Relationship Id="rId9" Type="http://schemas.openxmlformats.org/officeDocument/2006/relationships/hyperlink" Target="https://drive.google.com/file/d/1gRUuzpSaakZigdDG197GE_GoIWkqTam0/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55" y="44744"/>
            <a:ext cx="8963649" cy="1080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a:p>
        </p:txBody>
      </p:sp>
      <p:sp>
        <p:nvSpPr>
          <p:cNvPr id="34828" name="Rectangle 12"/>
          <p:cNvSpPr>
            <a:spLocks noGrp="1" noChangeArrowheads="1"/>
          </p:cNvSpPr>
          <p:nvPr>
            <p:ph type="ctrTitle"/>
          </p:nvPr>
        </p:nvSpPr>
        <p:spPr>
          <a:xfrm>
            <a:off x="120102" y="60948"/>
            <a:ext cx="8999256" cy="864095"/>
          </a:xfrm>
        </p:spPr>
        <p:txBody>
          <a:bodyPr/>
          <a:lstStyle/>
          <a:p>
            <a:pPr>
              <a:lnSpc>
                <a:spcPct val="200000"/>
              </a:lnSpc>
            </a:pPr>
            <a:r>
              <a:rPr lang="en-US" sz="2000" b="1" dirty="0">
                <a:latin typeface="Verdana" pitchFamily="34" charset="0"/>
                <a:ea typeface="Verdana" pitchFamily="34" charset="0"/>
              </a:rPr>
              <a:t>First International Educational Online Forum</a:t>
            </a:r>
            <a:r>
              <a:rPr lang="en-US" sz="2000" dirty="0">
                <a:latin typeface="Verdana" pitchFamily="34" charset="0"/>
                <a:ea typeface="Verdana" pitchFamily="34" charset="0"/>
              </a:rPr>
              <a:t/>
            </a:r>
            <a:br>
              <a:rPr lang="en-US" sz="2000" dirty="0">
                <a:latin typeface="Verdana" pitchFamily="34" charset="0"/>
                <a:ea typeface="Verdana" pitchFamily="34" charset="0"/>
              </a:rPr>
            </a:br>
            <a:r>
              <a:rPr lang="en-US" sz="2000" b="1" dirty="0">
                <a:latin typeface="Verdana" pitchFamily="34" charset="0"/>
                <a:ea typeface="Verdana" pitchFamily="34" charset="0"/>
              </a:rPr>
              <a:t>English Language Teaching via </a:t>
            </a:r>
            <a:r>
              <a:rPr lang="en-US" sz="2000" b="1" dirty="0" smtClean="0">
                <a:latin typeface="Verdana" pitchFamily="34" charset="0"/>
                <a:ea typeface="Verdana" pitchFamily="34" charset="0"/>
              </a:rPr>
              <a:t>Distance Learning</a:t>
            </a:r>
            <a:endParaRPr lang="en-US" sz="1200" dirty="0">
              <a:latin typeface="Verdana" pitchFamily="34" charset="0"/>
              <a:ea typeface="Verdana" pitchFamily="34" charset="0"/>
            </a:endParaRPr>
          </a:p>
        </p:txBody>
      </p:sp>
      <p:sp>
        <p:nvSpPr>
          <p:cNvPr id="34832" name="Rectangle 16"/>
          <p:cNvSpPr>
            <a:spLocks noGrp="1" noChangeArrowheads="1"/>
          </p:cNvSpPr>
          <p:nvPr>
            <p:ph type="subTitle" idx="1"/>
          </p:nvPr>
        </p:nvSpPr>
        <p:spPr>
          <a:xfrm>
            <a:off x="1043608" y="4725144"/>
            <a:ext cx="6984776" cy="1944216"/>
          </a:xfrm>
          <a:noFill/>
          <a:ln/>
        </p:spPr>
        <p:txBody>
          <a:bodyPr/>
          <a:lstStyle/>
          <a:p>
            <a:pPr>
              <a:lnSpc>
                <a:spcPct val="200000"/>
              </a:lnSpc>
            </a:pPr>
            <a:r>
              <a:rPr lang="en-US" sz="1400" b="1" dirty="0">
                <a:latin typeface="Verdana" pitchFamily="34" charset="0"/>
                <a:ea typeface="Verdana" pitchFamily="34" charset="0"/>
              </a:rPr>
              <a:t>Gabriela </a:t>
            </a:r>
            <a:r>
              <a:rPr lang="en-US" sz="1400" b="1" dirty="0" err="1">
                <a:latin typeface="Verdana" pitchFamily="34" charset="0"/>
                <a:ea typeface="Verdana" pitchFamily="34" charset="0"/>
              </a:rPr>
              <a:t>Nikiforova</a:t>
            </a:r>
            <a:r>
              <a:rPr lang="en-US" sz="1400" b="1" dirty="0">
                <a:latin typeface="Verdana" pitchFamily="34" charset="0"/>
                <a:ea typeface="Verdana" pitchFamily="34" charset="0"/>
              </a:rPr>
              <a:t> </a:t>
            </a:r>
            <a:r>
              <a:rPr lang="en-US" sz="1400" b="1" dirty="0" err="1">
                <a:latin typeface="Verdana" pitchFamily="34" charset="0"/>
                <a:ea typeface="Verdana" pitchFamily="34" charset="0"/>
              </a:rPr>
              <a:t>Encheva</a:t>
            </a:r>
            <a:endParaRPr lang="en-US" sz="1400" dirty="0">
              <a:latin typeface="Verdana" pitchFamily="34" charset="0"/>
              <a:ea typeface="Verdana" pitchFamily="34" charset="0"/>
            </a:endParaRPr>
          </a:p>
          <a:p>
            <a:pPr>
              <a:lnSpc>
                <a:spcPct val="200000"/>
              </a:lnSpc>
            </a:pPr>
            <a:r>
              <a:rPr lang="en-US" sz="1400" b="1" dirty="0">
                <a:latin typeface="Verdana" pitchFamily="34" charset="0"/>
                <a:ea typeface="Verdana" pitchFamily="34" charset="0"/>
              </a:rPr>
              <a:t>Third High School of Natural Sciences “</a:t>
            </a:r>
            <a:r>
              <a:rPr lang="bg-BG" sz="1400" b="1" dirty="0">
                <a:latin typeface="Verdana" pitchFamily="34" charset="0"/>
                <a:ea typeface="Verdana" pitchFamily="34" charset="0"/>
              </a:rPr>
              <a:t>А</a:t>
            </a:r>
            <a:r>
              <a:rPr lang="en-US" sz="1400" b="1" dirty="0" err="1">
                <a:latin typeface="Verdana" pitchFamily="34" charset="0"/>
                <a:ea typeface="Verdana" pitchFamily="34" charset="0"/>
              </a:rPr>
              <a:t>cademician</a:t>
            </a:r>
            <a:r>
              <a:rPr lang="en-US" sz="1400" b="1" dirty="0">
                <a:latin typeface="Verdana" pitchFamily="34" charset="0"/>
                <a:ea typeface="Verdana" pitchFamily="34" charset="0"/>
              </a:rPr>
              <a:t> </a:t>
            </a:r>
            <a:r>
              <a:rPr lang="en-US" sz="1400" b="1" dirty="0" err="1">
                <a:latin typeface="Verdana" pitchFamily="34" charset="0"/>
                <a:ea typeface="Verdana" pitchFamily="34" charset="0"/>
              </a:rPr>
              <a:t>Metodii</a:t>
            </a:r>
            <a:r>
              <a:rPr lang="en-US" sz="1400" b="1" dirty="0">
                <a:latin typeface="Verdana" pitchFamily="34" charset="0"/>
                <a:ea typeface="Verdana" pitchFamily="34" charset="0"/>
              </a:rPr>
              <a:t> Popov”</a:t>
            </a:r>
            <a:endParaRPr lang="en-US" sz="1400" dirty="0">
              <a:latin typeface="Verdana" pitchFamily="34" charset="0"/>
              <a:ea typeface="Verdana" pitchFamily="34" charset="0"/>
            </a:endParaRPr>
          </a:p>
          <a:p>
            <a:pPr>
              <a:lnSpc>
                <a:spcPct val="200000"/>
              </a:lnSpc>
            </a:pPr>
            <a:r>
              <a:rPr lang="en-US" sz="1400" b="1" dirty="0">
                <a:latin typeface="Verdana" pitchFamily="34" charset="0"/>
                <a:ea typeface="Verdana" pitchFamily="34" charset="0"/>
              </a:rPr>
              <a:t>Bulgaria</a:t>
            </a:r>
            <a:endParaRPr lang="en-US" sz="1400" dirty="0">
              <a:latin typeface="Verdana" pitchFamily="34" charset="0"/>
              <a:ea typeface="Verdana" pitchFamily="34" charset="0"/>
            </a:endParaRPr>
          </a:p>
          <a:p>
            <a:pPr>
              <a:lnSpc>
                <a:spcPct val="200000"/>
              </a:lnSpc>
            </a:pPr>
            <a:r>
              <a:rPr lang="en-US" sz="1400" b="1" dirty="0">
                <a:latin typeface="Verdana" pitchFamily="34" charset="0"/>
                <a:ea typeface="Verdana" pitchFamily="34" charset="0"/>
              </a:rPr>
              <a:t>Varna</a:t>
            </a:r>
            <a:endParaRPr lang="en-US" sz="1400" dirty="0">
              <a:latin typeface="Verdana" pitchFamily="34" charset="0"/>
              <a:ea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8"/>
                                        </p:tgtEl>
                                        <p:attrNameLst>
                                          <p:attrName>style.visibility</p:attrName>
                                        </p:attrNameLst>
                                      </p:cBhvr>
                                      <p:to>
                                        <p:strVal val="visible"/>
                                      </p:to>
                                    </p:set>
                                    <p:animEffect transition="in" filter="fade">
                                      <p:cBhvr>
                                        <p:cTn id="7" dur="1000"/>
                                        <p:tgtEl>
                                          <p:spTgt spid="34828"/>
                                        </p:tgtEl>
                                      </p:cBhvr>
                                    </p:animEffect>
                                    <p:anim calcmode="lin" valueType="num">
                                      <p:cBhvr>
                                        <p:cTn id="8" dur="1000" fill="hold"/>
                                        <p:tgtEl>
                                          <p:spTgt spid="34828"/>
                                        </p:tgtEl>
                                        <p:attrNameLst>
                                          <p:attrName>ppt_x</p:attrName>
                                        </p:attrNameLst>
                                      </p:cBhvr>
                                      <p:tavLst>
                                        <p:tav tm="0">
                                          <p:val>
                                            <p:strVal val="#ppt_x"/>
                                          </p:val>
                                        </p:tav>
                                        <p:tav tm="100000">
                                          <p:val>
                                            <p:strVal val="#ppt_x"/>
                                          </p:val>
                                        </p:tav>
                                      </p:tavLst>
                                    </p:anim>
                                    <p:anim calcmode="lin" valueType="num">
                                      <p:cBhvr>
                                        <p:cTn id="9" dur="1000" fill="hold"/>
                                        <p:tgtEl>
                                          <p:spTgt spid="3482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32">
                                            <p:txEl>
                                              <p:pRg st="0" end="0"/>
                                            </p:txEl>
                                          </p:spTgt>
                                        </p:tgtEl>
                                        <p:attrNameLst>
                                          <p:attrName>style.visibility</p:attrName>
                                        </p:attrNameLst>
                                      </p:cBhvr>
                                      <p:to>
                                        <p:strVal val="visible"/>
                                      </p:to>
                                    </p:set>
                                    <p:animEffect transition="in" filter="fade">
                                      <p:cBhvr>
                                        <p:cTn id="14" dur="1000"/>
                                        <p:tgtEl>
                                          <p:spTgt spid="34832">
                                            <p:txEl>
                                              <p:pRg st="0" end="0"/>
                                            </p:txEl>
                                          </p:spTgt>
                                        </p:tgtEl>
                                      </p:cBhvr>
                                    </p:animEffect>
                                    <p:anim calcmode="lin" valueType="num">
                                      <p:cBhvr>
                                        <p:cTn id="15" dur="1000" fill="hold"/>
                                        <p:tgtEl>
                                          <p:spTgt spid="3483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83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32">
                                            <p:txEl>
                                              <p:pRg st="1" end="1"/>
                                            </p:txEl>
                                          </p:spTgt>
                                        </p:tgtEl>
                                        <p:attrNameLst>
                                          <p:attrName>style.visibility</p:attrName>
                                        </p:attrNameLst>
                                      </p:cBhvr>
                                      <p:to>
                                        <p:strVal val="visible"/>
                                      </p:to>
                                    </p:set>
                                    <p:animEffect transition="in" filter="fade">
                                      <p:cBhvr>
                                        <p:cTn id="21" dur="1000"/>
                                        <p:tgtEl>
                                          <p:spTgt spid="34832">
                                            <p:txEl>
                                              <p:pRg st="1" end="1"/>
                                            </p:txEl>
                                          </p:spTgt>
                                        </p:tgtEl>
                                      </p:cBhvr>
                                    </p:animEffect>
                                    <p:anim calcmode="lin" valueType="num">
                                      <p:cBhvr>
                                        <p:cTn id="22" dur="1000" fill="hold"/>
                                        <p:tgtEl>
                                          <p:spTgt spid="3483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483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32">
                                            <p:txEl>
                                              <p:pRg st="2" end="2"/>
                                            </p:txEl>
                                          </p:spTgt>
                                        </p:tgtEl>
                                        <p:attrNameLst>
                                          <p:attrName>style.visibility</p:attrName>
                                        </p:attrNameLst>
                                      </p:cBhvr>
                                      <p:to>
                                        <p:strVal val="visible"/>
                                      </p:to>
                                    </p:set>
                                    <p:animEffect transition="in" filter="fade">
                                      <p:cBhvr>
                                        <p:cTn id="28" dur="1000"/>
                                        <p:tgtEl>
                                          <p:spTgt spid="34832">
                                            <p:txEl>
                                              <p:pRg st="2" end="2"/>
                                            </p:txEl>
                                          </p:spTgt>
                                        </p:tgtEl>
                                      </p:cBhvr>
                                    </p:animEffect>
                                    <p:anim calcmode="lin" valueType="num">
                                      <p:cBhvr>
                                        <p:cTn id="29" dur="1000" fill="hold"/>
                                        <p:tgtEl>
                                          <p:spTgt spid="3483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483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832">
                                            <p:txEl>
                                              <p:pRg st="3" end="3"/>
                                            </p:txEl>
                                          </p:spTgt>
                                        </p:tgtEl>
                                        <p:attrNameLst>
                                          <p:attrName>style.visibility</p:attrName>
                                        </p:attrNameLst>
                                      </p:cBhvr>
                                      <p:to>
                                        <p:strVal val="visible"/>
                                      </p:to>
                                    </p:set>
                                    <p:animEffect transition="in" filter="fade">
                                      <p:cBhvr>
                                        <p:cTn id="35" dur="1000"/>
                                        <p:tgtEl>
                                          <p:spTgt spid="34832">
                                            <p:txEl>
                                              <p:pRg st="3" end="3"/>
                                            </p:txEl>
                                          </p:spTgt>
                                        </p:tgtEl>
                                      </p:cBhvr>
                                    </p:animEffect>
                                    <p:anim calcmode="lin" valueType="num">
                                      <p:cBhvr>
                                        <p:cTn id="36" dur="1000" fill="hold"/>
                                        <p:tgtEl>
                                          <p:spTgt spid="3483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483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8" grpId="0"/>
      <p:bldP spid="3483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a:latin typeface="Verdana" pitchFamily="34" charset="0"/>
                <a:ea typeface="Verdana" pitchFamily="34" charset="0"/>
              </a:rPr>
              <a:t>Good Practices</a:t>
            </a:r>
            <a:endParaRPr lang="en-US" sz="2800" dirty="0"/>
          </a:p>
        </p:txBody>
      </p:sp>
      <p:sp>
        <p:nvSpPr>
          <p:cNvPr id="3" name="Контейнер за съдържание 2"/>
          <p:cNvSpPr>
            <a:spLocks noGrp="1"/>
          </p:cNvSpPr>
          <p:nvPr>
            <p:ph idx="1"/>
          </p:nvPr>
        </p:nvSpPr>
        <p:spPr>
          <a:xfrm>
            <a:off x="468313" y="1773238"/>
            <a:ext cx="8207375" cy="5084762"/>
          </a:xfrm>
        </p:spPr>
        <p:txBody>
          <a:bodyPr/>
          <a:lstStyle/>
          <a:p>
            <a:pPr lvl="0">
              <a:buFont typeface="Wingdings" pitchFamily="2" charset="2"/>
              <a:buChar char="v"/>
            </a:pPr>
            <a:r>
              <a:rPr lang="en-US" sz="1600" b="1" dirty="0" smtClean="0">
                <a:latin typeface="Verdana" pitchFamily="34" charset="0"/>
                <a:ea typeface="Verdana" pitchFamily="34" charset="0"/>
              </a:rPr>
              <a:t>ASSESSMENT PRACTICES</a:t>
            </a:r>
            <a:endParaRPr lang="en-US" sz="1600" dirty="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hlinkClick r:id="rId2"/>
              </a:rPr>
              <a:t>Google Form Test</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rPr>
              <a:t>A Google Form Test is a faster and an easier way to test students’ knowledge.</a:t>
            </a:r>
            <a:endParaRPr lang="en-US" sz="1600" dirty="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hlinkClick r:id="rId3"/>
              </a:rPr>
              <a:t>Shared Google Doc Test</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rPr>
              <a:t>Once you share a Google Doc Test it enables you to check and correct students’ knowledge</a:t>
            </a:r>
            <a:r>
              <a:rPr lang="bg-BG" sz="1600" dirty="0" smtClean="0">
                <a:latin typeface="Verdana" pitchFamily="34" charset="0"/>
                <a:ea typeface="Verdana" pitchFamily="34" charset="0"/>
              </a:rPr>
              <a:t> </a:t>
            </a:r>
            <a:r>
              <a:rPr lang="en-US" sz="1600" dirty="0" smtClean="0">
                <a:latin typeface="Verdana" pitchFamily="34" charset="0"/>
                <a:ea typeface="Verdana" pitchFamily="34" charset="0"/>
              </a:rPr>
              <a:t>instantaneously.</a:t>
            </a:r>
          </a:p>
          <a:p>
            <a:pPr>
              <a:buFont typeface="Wingdings" pitchFamily="2" charset="2"/>
              <a:buChar char="v"/>
            </a:pPr>
            <a:r>
              <a:rPr lang="en-US" sz="1600" dirty="0" smtClean="0">
                <a:latin typeface="Verdana" pitchFamily="34" charset="0"/>
                <a:ea typeface="Verdana" pitchFamily="34" charset="0"/>
              </a:rPr>
              <a:t>Both </a:t>
            </a:r>
            <a:r>
              <a:rPr lang="en-US" sz="1600" i="1" dirty="0" smtClean="0">
                <a:latin typeface="Verdana" pitchFamily="34" charset="0"/>
                <a:ea typeface="Verdana" pitchFamily="34" charset="0"/>
              </a:rPr>
              <a:t>Google Form Test </a:t>
            </a:r>
            <a:r>
              <a:rPr lang="en-US" sz="1600" dirty="0" smtClean="0">
                <a:latin typeface="Verdana" pitchFamily="34" charset="0"/>
                <a:ea typeface="Verdana" pitchFamily="34" charset="0"/>
              </a:rPr>
              <a:t>and </a:t>
            </a:r>
            <a:r>
              <a:rPr lang="en-US" sz="1600" i="1" dirty="0" smtClean="0">
                <a:latin typeface="Verdana" pitchFamily="34" charset="0"/>
                <a:ea typeface="Verdana" pitchFamily="34" charset="0"/>
              </a:rPr>
              <a:t>Google Doc Test </a:t>
            </a:r>
            <a:r>
              <a:rPr lang="en-US" sz="1600" dirty="0" smtClean="0">
                <a:latin typeface="Verdana" pitchFamily="34" charset="0"/>
                <a:ea typeface="Verdana" pitchFamily="34" charset="0"/>
              </a:rPr>
              <a:t>enable you turn on Check plagiarism.</a:t>
            </a:r>
          </a:p>
          <a:p>
            <a:pPr>
              <a:buFont typeface="Wingdings" pitchFamily="2" charset="2"/>
              <a:buChar char="v"/>
            </a:pPr>
            <a:r>
              <a:rPr lang="en-US" sz="1600" dirty="0" smtClean="0">
                <a:latin typeface="Verdana" pitchFamily="34" charset="0"/>
                <a:ea typeface="Verdana" pitchFamily="34" charset="0"/>
              </a:rPr>
              <a:t>As long as there are clear instructions and students follow them carefully, teachers can use Compare docs to check tests in a faster and easier way.</a:t>
            </a:r>
          </a:p>
          <a:p>
            <a:pPr>
              <a:buFont typeface="Wingdings" pitchFamily="2" charset="2"/>
              <a:buChar char="v"/>
            </a:pPr>
            <a:r>
              <a:rPr lang="en-US" sz="1600" dirty="0" smtClean="0">
                <a:latin typeface="Verdana" pitchFamily="34" charset="0"/>
                <a:ea typeface="Verdana" pitchFamily="34" charset="0"/>
                <a:hlinkClick r:id="rId4"/>
              </a:rPr>
              <a:t>Test 1</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hlinkClick r:id="rId5"/>
              </a:rPr>
              <a:t>Student’s Test</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hlinkClick r:id="rId6"/>
              </a:rPr>
              <a:t>Compared Doc Test</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rPr>
              <a:t>Planning your work beforehand helps teachers and students achieve their goals more easily. Using Google Calendar is a just the right step towards to easily achieved goals.</a:t>
            </a:r>
          </a:p>
          <a:p>
            <a:pPr>
              <a:buFont typeface="Wingdings" pitchFamily="2" charset="2"/>
              <a:buChar char="v"/>
            </a:pPr>
            <a:r>
              <a:rPr lang="en-US" sz="1600" dirty="0" smtClean="0">
                <a:latin typeface="Verdana" pitchFamily="34" charset="0"/>
                <a:ea typeface="Verdana" pitchFamily="34" charset="0"/>
                <a:hlinkClick r:id="rId7"/>
              </a:rPr>
              <a:t>Planning 1</a:t>
            </a:r>
            <a:r>
              <a:rPr lang="en-US" sz="1600" dirty="0" smtClean="0">
                <a:latin typeface="Verdana" pitchFamily="34" charset="0"/>
                <a:ea typeface="Verdana" pitchFamily="34" charset="0"/>
              </a:rPr>
              <a:t> </a:t>
            </a:r>
            <a:r>
              <a:rPr lang="en-US" sz="1600" dirty="0" smtClean="0">
                <a:latin typeface="Verdana" pitchFamily="34" charset="0"/>
                <a:ea typeface="Verdana" pitchFamily="34" charset="0"/>
                <a:hlinkClick r:id="rId8"/>
              </a:rPr>
              <a:t>Planning 2</a:t>
            </a:r>
            <a:endParaRPr lang="en-US" sz="1600" dirty="0" smtClean="0">
              <a:latin typeface="Verdana" pitchFamily="34" charset="0"/>
              <a:ea typeface="Verdana" pitchFamily="34" charset="0"/>
            </a:endParaRPr>
          </a:p>
        </p:txBody>
      </p:sp>
    </p:spTree>
    <p:extLst>
      <p:ext uri="{BB962C8B-B14F-4D97-AF65-F5344CB8AC3E}">
        <p14:creationId xmlns:p14="http://schemas.microsoft.com/office/powerpoint/2010/main" val="306223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a:latin typeface="Verdana" pitchFamily="34" charset="0"/>
                <a:ea typeface="Verdana" pitchFamily="34" charset="0"/>
              </a:rPr>
              <a:t>Good Practices</a:t>
            </a:r>
            <a:endParaRPr lang="en-US" sz="2800" dirty="0"/>
          </a:p>
        </p:txBody>
      </p:sp>
      <p:sp>
        <p:nvSpPr>
          <p:cNvPr id="3" name="Контейнер за съдържание 2"/>
          <p:cNvSpPr>
            <a:spLocks noGrp="1"/>
          </p:cNvSpPr>
          <p:nvPr>
            <p:ph idx="1"/>
          </p:nvPr>
        </p:nvSpPr>
        <p:spPr>
          <a:xfrm>
            <a:off x="468313" y="1773238"/>
            <a:ext cx="8207375" cy="5084762"/>
          </a:xfrm>
        </p:spPr>
        <p:txBody>
          <a:bodyPr/>
          <a:lstStyle/>
          <a:p>
            <a:pPr lvl="0">
              <a:buFont typeface="Wingdings" pitchFamily="2" charset="2"/>
              <a:buChar char="v"/>
            </a:pPr>
            <a:r>
              <a:rPr lang="en-US" sz="1600" b="1" dirty="0" smtClean="0">
                <a:latin typeface="Verdana" pitchFamily="34" charset="0"/>
                <a:ea typeface="Verdana" pitchFamily="34" charset="0"/>
              </a:rPr>
              <a:t>Students’ work</a:t>
            </a:r>
          </a:p>
          <a:p>
            <a:pPr lvl="0">
              <a:buFont typeface="Wingdings" pitchFamily="2" charset="2"/>
              <a:buChar char="v"/>
            </a:pPr>
            <a:r>
              <a:rPr lang="en-US" sz="1600" b="1" dirty="0" smtClean="0">
                <a:latin typeface="Verdana" pitchFamily="34" charset="0"/>
                <a:ea typeface="Verdana" pitchFamily="34" charset="0"/>
              </a:rPr>
              <a:t>Project work</a:t>
            </a:r>
          </a:p>
          <a:p>
            <a:pPr lvl="0">
              <a:buFont typeface="Wingdings" pitchFamily="2" charset="2"/>
              <a:buChar char="v"/>
            </a:pPr>
            <a:endParaRPr lang="en-US" sz="1600" b="1" dirty="0">
              <a:latin typeface="Verdana" pitchFamily="34" charset="0"/>
              <a:ea typeface="Verdana" pitchFamily="34" charset="0"/>
            </a:endParaRPr>
          </a:p>
          <a:p>
            <a:pPr lvl="0">
              <a:buFont typeface="Wingdings" pitchFamily="2" charset="2"/>
              <a:buChar char="v"/>
            </a:pPr>
            <a:r>
              <a:rPr lang="en-US" sz="1600" b="1" dirty="0" err="1" smtClean="0">
                <a:latin typeface="Verdana" pitchFamily="34" charset="0"/>
                <a:ea typeface="Verdana" pitchFamily="34" charset="0"/>
                <a:hlinkClick r:id="rId2"/>
              </a:rPr>
              <a:t>Elizabet</a:t>
            </a:r>
            <a:r>
              <a:rPr lang="en-US" sz="1600" b="1" dirty="0">
                <a:latin typeface="Verdana" pitchFamily="34" charset="0"/>
                <a:ea typeface="Verdana" pitchFamily="34" charset="0"/>
                <a:hlinkClick r:id="rId2"/>
              </a:rPr>
              <a:t> </a:t>
            </a:r>
            <a:r>
              <a:rPr lang="en-US" sz="1600" b="1" dirty="0" err="1" smtClean="0">
                <a:latin typeface="Verdana" pitchFamily="34" charset="0"/>
                <a:ea typeface="Verdana" pitchFamily="34" charset="0"/>
                <a:hlinkClick r:id="rId2"/>
              </a:rPr>
              <a:t>Todorova</a:t>
            </a:r>
            <a:endParaRPr lang="en-US" sz="1600" b="1" dirty="0" smtClean="0">
              <a:latin typeface="Verdana" pitchFamily="34" charset="0"/>
              <a:ea typeface="Verdana" pitchFamily="34" charset="0"/>
            </a:endParaRPr>
          </a:p>
          <a:p>
            <a:pPr lvl="0">
              <a:buFont typeface="Wingdings" pitchFamily="2" charset="2"/>
              <a:buChar char="v"/>
            </a:pPr>
            <a:endParaRPr lang="en-US" sz="1600" b="1" dirty="0">
              <a:latin typeface="Verdana" pitchFamily="34" charset="0"/>
              <a:ea typeface="Verdana" pitchFamily="34" charset="0"/>
            </a:endParaRPr>
          </a:p>
          <a:p>
            <a:pPr lvl="0">
              <a:buFont typeface="Wingdings" pitchFamily="2" charset="2"/>
              <a:buChar char="v"/>
            </a:pPr>
            <a:r>
              <a:rPr lang="en-US" sz="1600" b="1" dirty="0" smtClean="0">
                <a:latin typeface="Verdana" pitchFamily="34" charset="0"/>
                <a:ea typeface="Verdana" pitchFamily="34" charset="0"/>
                <a:hlinkClick r:id="rId3"/>
              </a:rPr>
              <a:t>Elena </a:t>
            </a:r>
            <a:r>
              <a:rPr lang="en-US" sz="1600" b="1" dirty="0" err="1" smtClean="0">
                <a:latin typeface="Verdana" pitchFamily="34" charset="0"/>
                <a:ea typeface="Verdana" pitchFamily="34" charset="0"/>
                <a:hlinkClick r:id="rId3"/>
              </a:rPr>
              <a:t>Neikova</a:t>
            </a:r>
            <a:endParaRPr lang="en-US" sz="1600" b="1" dirty="0" smtClean="0">
              <a:latin typeface="Verdana" pitchFamily="34" charset="0"/>
              <a:ea typeface="Verdana" pitchFamily="34" charset="0"/>
            </a:endParaRPr>
          </a:p>
          <a:p>
            <a:pPr lvl="0">
              <a:buFont typeface="Wingdings" pitchFamily="2" charset="2"/>
              <a:buChar char="v"/>
            </a:pPr>
            <a:endParaRPr lang="en-US" sz="1600" b="1" dirty="0">
              <a:latin typeface="Verdana" pitchFamily="34" charset="0"/>
              <a:ea typeface="Verdana" pitchFamily="34" charset="0"/>
            </a:endParaRPr>
          </a:p>
          <a:p>
            <a:pPr lvl="0">
              <a:buFont typeface="Wingdings" pitchFamily="2" charset="2"/>
              <a:buChar char="v"/>
            </a:pPr>
            <a:r>
              <a:rPr lang="en-US" sz="1600" b="1" dirty="0" err="1" smtClean="0">
                <a:latin typeface="Verdana" pitchFamily="34" charset="0"/>
                <a:ea typeface="Verdana" pitchFamily="34" charset="0"/>
                <a:hlinkClick r:id="rId4"/>
              </a:rPr>
              <a:t>Erdjan</a:t>
            </a:r>
            <a:r>
              <a:rPr lang="en-US" sz="1600" b="1" dirty="0" smtClean="0">
                <a:latin typeface="Verdana" pitchFamily="34" charset="0"/>
                <a:ea typeface="Verdana" pitchFamily="34" charset="0"/>
                <a:hlinkClick r:id="rId4"/>
              </a:rPr>
              <a:t> </a:t>
            </a:r>
            <a:r>
              <a:rPr lang="en-US" sz="1600" b="1" dirty="0" err="1" smtClean="0">
                <a:latin typeface="Verdana" pitchFamily="34" charset="0"/>
                <a:ea typeface="Verdana" pitchFamily="34" charset="0"/>
                <a:hlinkClick r:id="rId4"/>
              </a:rPr>
              <a:t>Osmanov</a:t>
            </a:r>
            <a:endParaRPr lang="en-US" sz="1600" b="1" dirty="0" smtClean="0">
              <a:latin typeface="Verdana" pitchFamily="34" charset="0"/>
              <a:ea typeface="Verdana" pitchFamily="34" charset="0"/>
            </a:endParaRPr>
          </a:p>
          <a:p>
            <a:pPr lvl="0">
              <a:buFont typeface="Wingdings" pitchFamily="2" charset="2"/>
              <a:buChar char="v"/>
            </a:pPr>
            <a:endParaRPr lang="en-US" sz="1600" b="1" dirty="0">
              <a:latin typeface="Verdana" pitchFamily="34" charset="0"/>
              <a:ea typeface="Verdana" pitchFamily="34" charset="0"/>
            </a:endParaRPr>
          </a:p>
          <a:p>
            <a:pPr lvl="0">
              <a:buFont typeface="Wingdings" pitchFamily="2" charset="2"/>
              <a:buChar char="v"/>
            </a:pPr>
            <a:r>
              <a:rPr lang="en-US" sz="1600" b="1" dirty="0" err="1" smtClean="0">
                <a:latin typeface="Verdana" pitchFamily="34" charset="0"/>
                <a:ea typeface="Verdana" pitchFamily="34" charset="0"/>
                <a:hlinkClick r:id="rId5"/>
              </a:rPr>
              <a:t>Nikol</a:t>
            </a:r>
            <a:r>
              <a:rPr lang="en-US" sz="1600" b="1" dirty="0" smtClean="0">
                <a:latin typeface="Verdana" pitchFamily="34" charset="0"/>
                <a:ea typeface="Verdana" pitchFamily="34" charset="0"/>
                <a:hlinkClick r:id="rId5"/>
              </a:rPr>
              <a:t> </a:t>
            </a:r>
            <a:r>
              <a:rPr lang="en-US" sz="1600" b="1" dirty="0" err="1" smtClean="0">
                <a:latin typeface="Verdana" pitchFamily="34" charset="0"/>
                <a:ea typeface="Verdana" pitchFamily="34" charset="0"/>
                <a:hlinkClick r:id="rId5"/>
              </a:rPr>
              <a:t>Ruseva</a:t>
            </a:r>
            <a:endParaRPr lang="en-US" sz="1600" b="1" dirty="0" smtClean="0">
              <a:latin typeface="Verdana" pitchFamily="34" charset="0"/>
              <a:ea typeface="Verdana" pitchFamily="34" charset="0"/>
            </a:endParaRPr>
          </a:p>
          <a:p>
            <a:pPr lvl="0">
              <a:buFont typeface="Wingdings" pitchFamily="2" charset="2"/>
              <a:buChar char="v"/>
            </a:pPr>
            <a:endParaRPr lang="en-US" sz="1600" b="1" dirty="0">
              <a:latin typeface="Verdana" pitchFamily="34" charset="0"/>
              <a:ea typeface="Verdana" pitchFamily="34" charset="0"/>
            </a:endParaRPr>
          </a:p>
          <a:p>
            <a:pPr lvl="0">
              <a:buFont typeface="Wingdings" pitchFamily="2" charset="2"/>
              <a:buChar char="v"/>
            </a:pPr>
            <a:r>
              <a:rPr lang="en-US" sz="1600" b="1" dirty="0" smtClean="0">
                <a:latin typeface="Verdana" pitchFamily="34" charset="0"/>
                <a:ea typeface="Verdana" pitchFamily="34" charset="0"/>
                <a:hlinkClick r:id="rId6"/>
              </a:rPr>
              <a:t>Martina </a:t>
            </a:r>
            <a:r>
              <a:rPr lang="en-US" sz="1600" b="1" dirty="0" err="1" smtClean="0">
                <a:latin typeface="Verdana" pitchFamily="34" charset="0"/>
                <a:ea typeface="Verdana" pitchFamily="34" charset="0"/>
                <a:hlinkClick r:id="rId6"/>
              </a:rPr>
              <a:t>Yakimova</a:t>
            </a:r>
            <a:endParaRPr lang="en-US" sz="1600" b="1" dirty="0" smtClean="0">
              <a:latin typeface="Verdana" pitchFamily="34" charset="0"/>
              <a:ea typeface="Verdana" pitchFamily="34" charset="0"/>
            </a:endParaRPr>
          </a:p>
        </p:txBody>
      </p:sp>
    </p:spTree>
    <p:extLst>
      <p:ext uri="{BB962C8B-B14F-4D97-AF65-F5344CB8AC3E}">
        <p14:creationId xmlns:p14="http://schemas.microsoft.com/office/powerpoint/2010/main" val="81761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1000"/>
                                        <p:tgtEl>
                                          <p:spTgt spid="3">
                                            <p:txEl>
                                              <p:pRg st="11" end="11"/>
                                            </p:txEl>
                                          </p:spTgt>
                                        </p:tgtEl>
                                      </p:cBhvr>
                                    </p:animEffect>
                                    <p:anim calcmode="lin" valueType="num">
                                      <p:cBhvr>
                                        <p:cTn id="5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smtClean="0">
                <a:latin typeface="Verdana" pitchFamily="34" charset="0"/>
                <a:ea typeface="Verdana" pitchFamily="34" charset="0"/>
              </a:rPr>
              <a:t>Conclusion</a:t>
            </a:r>
            <a:endParaRPr lang="en-US" sz="2800" b="1" dirty="0">
              <a:latin typeface="Verdana" pitchFamily="34" charset="0"/>
              <a:ea typeface="Verdana" pitchFamily="34" charset="0"/>
            </a:endParaRPr>
          </a:p>
        </p:txBody>
      </p:sp>
      <p:sp>
        <p:nvSpPr>
          <p:cNvPr id="3" name="Контейнер за съдържание 2"/>
          <p:cNvSpPr>
            <a:spLocks noGrp="1"/>
          </p:cNvSpPr>
          <p:nvPr>
            <p:ph idx="1"/>
          </p:nvPr>
        </p:nvSpPr>
        <p:spPr>
          <a:xfrm>
            <a:off x="0" y="1773238"/>
            <a:ext cx="9143999" cy="4751387"/>
          </a:xfrm>
        </p:spPr>
        <p:txBody>
          <a:bodyPr/>
          <a:lstStyle/>
          <a:p>
            <a:pPr>
              <a:buFont typeface="Wingdings" pitchFamily="2" charset="2"/>
              <a:buChar char="v"/>
            </a:pPr>
            <a:r>
              <a:rPr lang="en-US" sz="1600" b="1" dirty="0">
                <a:latin typeface="Verdana" pitchFamily="34" charset="0"/>
                <a:ea typeface="Verdana" pitchFamily="34" charset="0"/>
              </a:rPr>
              <a:t>The Benefits of Distance </a:t>
            </a:r>
            <a:r>
              <a:rPr lang="en-US" sz="1600" b="1" dirty="0" smtClean="0">
                <a:latin typeface="Verdana" pitchFamily="34" charset="0"/>
                <a:ea typeface="Verdana" pitchFamily="34" charset="0"/>
              </a:rPr>
              <a:t>Learning</a:t>
            </a:r>
          </a:p>
          <a:p>
            <a:pPr>
              <a:buFont typeface="Wingdings" pitchFamily="2" charset="2"/>
              <a:buChar char="v"/>
            </a:pPr>
            <a:r>
              <a:rPr lang="en-US" sz="1600" dirty="0">
                <a:latin typeface="Verdana" pitchFamily="34" charset="0"/>
                <a:ea typeface="Verdana" pitchFamily="34" charset="0"/>
              </a:rPr>
              <a:t>Distance learning is extremely important for those who cannot attend lessons due to a variety of reasons - health complications, busy schedules or any other situations (Covid-19 ) which make it necessary to be confined to the home</a:t>
            </a:r>
            <a:r>
              <a:rPr lang="en-US" sz="1600" dirty="0" smtClean="0">
                <a:latin typeface="Verdana" pitchFamily="34" charset="0"/>
                <a:ea typeface="Verdana" pitchFamily="34" charset="0"/>
              </a:rPr>
              <a:t>.</a:t>
            </a:r>
          </a:p>
          <a:p>
            <a:pPr>
              <a:buFont typeface="Wingdings" pitchFamily="2" charset="2"/>
              <a:buChar char="v"/>
            </a:pPr>
            <a:r>
              <a:rPr lang="en-US" sz="1600" b="1" dirty="0" smtClean="0">
                <a:latin typeface="Verdana" pitchFamily="34" charset="0"/>
                <a:ea typeface="Verdana" pitchFamily="34" charset="0"/>
              </a:rPr>
              <a:t>No </a:t>
            </a:r>
            <a:r>
              <a:rPr lang="en-US" sz="1600" b="1" dirty="0">
                <a:latin typeface="Verdana" pitchFamily="34" charset="0"/>
                <a:ea typeface="Verdana" pitchFamily="34" charset="0"/>
              </a:rPr>
              <a:t>Bus or </a:t>
            </a:r>
            <a:r>
              <a:rPr lang="en-US" sz="1600" b="1" dirty="0" smtClean="0">
                <a:latin typeface="Verdana" pitchFamily="34" charset="0"/>
                <a:ea typeface="Verdana" pitchFamily="34" charset="0"/>
              </a:rPr>
              <a:t>Commute</a:t>
            </a:r>
          </a:p>
          <a:p>
            <a:pPr>
              <a:buFont typeface="Wingdings" pitchFamily="2" charset="2"/>
              <a:buChar char="v"/>
            </a:pPr>
            <a:r>
              <a:rPr lang="en-US" sz="1600" dirty="0">
                <a:latin typeface="Verdana" pitchFamily="34" charset="0"/>
                <a:ea typeface="Verdana" pitchFamily="34" charset="0"/>
              </a:rPr>
              <a:t>Students and teachers no longer have to rush to get ready for the bus. This is beneficial not only for financial reasons but also for time management. Both teachers and students can use this extra time however they feel is necessary. Whether it’s a few more winks of sleep or extra study time, this is definitely a plus of distance learning. </a:t>
            </a:r>
          </a:p>
          <a:p>
            <a:pPr>
              <a:buFont typeface="Wingdings" pitchFamily="2" charset="2"/>
              <a:buChar char="v"/>
            </a:pPr>
            <a:r>
              <a:rPr lang="en-US" sz="1600" b="1" dirty="0" smtClean="0">
                <a:latin typeface="Verdana" pitchFamily="34" charset="0"/>
                <a:ea typeface="Verdana" pitchFamily="34" charset="0"/>
              </a:rPr>
              <a:t>Learn </a:t>
            </a:r>
            <a:r>
              <a:rPr lang="en-US" sz="1600" b="1" dirty="0">
                <a:latin typeface="Verdana" pitchFamily="34" charset="0"/>
                <a:ea typeface="Verdana" pitchFamily="34" charset="0"/>
              </a:rPr>
              <a:t>on Your Own Schedule</a:t>
            </a:r>
            <a:endParaRPr lang="en-US" sz="1600" dirty="0">
              <a:latin typeface="Verdana" pitchFamily="34" charset="0"/>
              <a:ea typeface="Verdana" pitchFamily="34" charset="0"/>
            </a:endParaRPr>
          </a:p>
          <a:p>
            <a:pPr>
              <a:buFont typeface="Wingdings" pitchFamily="2" charset="2"/>
              <a:buChar char="v"/>
            </a:pPr>
            <a:r>
              <a:rPr lang="en-US" sz="1600" dirty="0">
                <a:latin typeface="Verdana" pitchFamily="34" charset="0"/>
                <a:ea typeface="Verdana" pitchFamily="34" charset="0"/>
              </a:rPr>
              <a:t>Students are able to learn at their own pace in a relaxed environment</a:t>
            </a:r>
            <a:r>
              <a:rPr lang="en-US" sz="1600" dirty="0" smtClean="0">
                <a:latin typeface="Verdana" pitchFamily="34" charset="0"/>
                <a:ea typeface="Verdana" pitchFamily="34" charset="0"/>
              </a:rPr>
              <a:t>.</a:t>
            </a:r>
            <a:endParaRPr lang="en-US" sz="1600" dirty="0">
              <a:latin typeface="Verdana" pitchFamily="34" charset="0"/>
              <a:ea typeface="Verdana" pitchFamily="34" charset="0"/>
            </a:endParaRPr>
          </a:p>
          <a:p>
            <a:pPr>
              <a:buFont typeface="Wingdings" pitchFamily="2" charset="2"/>
              <a:buChar char="v"/>
            </a:pPr>
            <a:r>
              <a:rPr lang="en-US" sz="1600" b="1" dirty="0">
                <a:latin typeface="Verdana" pitchFamily="34" charset="0"/>
                <a:ea typeface="Verdana" pitchFamily="34" charset="0"/>
              </a:rPr>
              <a:t>For </a:t>
            </a:r>
            <a:r>
              <a:rPr lang="en-US" sz="1600" b="1" dirty="0" smtClean="0">
                <a:latin typeface="Verdana" pitchFamily="34" charset="0"/>
                <a:ea typeface="Verdana" pitchFamily="34" charset="0"/>
              </a:rPr>
              <a:t>Some, Home </a:t>
            </a:r>
            <a:r>
              <a:rPr lang="en-US" sz="1600" b="1" dirty="0">
                <a:latin typeface="Verdana" pitchFamily="34" charset="0"/>
                <a:ea typeface="Verdana" pitchFamily="34" charset="0"/>
              </a:rPr>
              <a:t>Environment May Be Less </a:t>
            </a:r>
            <a:r>
              <a:rPr lang="en-US" sz="1600" b="1" dirty="0" smtClean="0">
                <a:latin typeface="Verdana" pitchFamily="34" charset="0"/>
                <a:ea typeface="Verdana" pitchFamily="34" charset="0"/>
              </a:rPr>
              <a:t>Stressful</a:t>
            </a:r>
          </a:p>
          <a:p>
            <a:pPr>
              <a:buFont typeface="Wingdings" pitchFamily="2" charset="2"/>
              <a:buChar char="v"/>
            </a:pPr>
            <a:r>
              <a:rPr lang="en-US" sz="1600" dirty="0">
                <a:latin typeface="Verdana" pitchFamily="34" charset="0"/>
                <a:ea typeface="Verdana" pitchFamily="34" charset="0"/>
              </a:rPr>
              <a:t>Although students may miss social relationships from school, many have reported feeling less stressed while schooling from home. Students can study where they feel most comfortable and can videoconference to their classes at the click of a button. While schooling at home, it is also easier to complete other </a:t>
            </a:r>
            <a:r>
              <a:rPr lang="en-US" sz="1600" dirty="0" smtClean="0">
                <a:latin typeface="Verdana" pitchFamily="34" charset="0"/>
                <a:ea typeface="Verdana" pitchFamily="34" charset="0"/>
              </a:rPr>
              <a:t>hobbies</a:t>
            </a:r>
            <a:r>
              <a:rPr lang="bg-BG" sz="1600" dirty="0" smtClean="0">
                <a:latin typeface="Verdana" pitchFamily="34" charset="0"/>
                <a:ea typeface="Verdana" pitchFamily="34" charset="0"/>
              </a:rPr>
              <a:t> </a:t>
            </a:r>
            <a:r>
              <a:rPr lang="en-US" sz="1600" dirty="0" smtClean="0">
                <a:latin typeface="Verdana" pitchFamily="34" charset="0"/>
                <a:ea typeface="Verdana" pitchFamily="34" charset="0"/>
              </a:rPr>
              <a:t>that </a:t>
            </a:r>
            <a:r>
              <a:rPr lang="en-US" sz="1600" dirty="0">
                <a:latin typeface="Verdana" pitchFamily="34" charset="0"/>
                <a:ea typeface="Verdana" pitchFamily="34" charset="0"/>
              </a:rPr>
              <a:t>otherwise would have been placed on the back burner. By being at home, many students are able to get things done in a safe and relaxing environment. </a:t>
            </a:r>
          </a:p>
          <a:p>
            <a:endParaRPr lang="en-US" sz="1600" dirty="0"/>
          </a:p>
          <a:p>
            <a:endParaRPr lang="en-US" sz="1600" dirty="0">
              <a:latin typeface="Verdana" pitchFamily="34" charset="0"/>
              <a:ea typeface="Verdana" pitchFamily="34" charset="0"/>
            </a:endParaRPr>
          </a:p>
          <a:p>
            <a:endParaRPr lang="en-US" sz="1600" dirty="0">
              <a:latin typeface="Verdana" pitchFamily="34" charset="0"/>
              <a:ea typeface="Verdana" pitchFamily="34" charset="0"/>
            </a:endParaRPr>
          </a:p>
          <a:p>
            <a:endParaRPr lang="en-US" sz="1600" dirty="0">
              <a:latin typeface="Verdana" pitchFamily="34" charset="0"/>
              <a:ea typeface="Verdana" pitchFamily="34" charset="0"/>
            </a:endParaRPr>
          </a:p>
        </p:txBody>
      </p:sp>
    </p:spTree>
    <p:extLst>
      <p:ext uri="{BB962C8B-B14F-4D97-AF65-F5344CB8AC3E}">
        <p14:creationId xmlns:p14="http://schemas.microsoft.com/office/powerpoint/2010/main" val="370312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lvl="0" algn="ctr"/>
            <a:r>
              <a:rPr lang="en-US" sz="2800" b="1" dirty="0">
                <a:latin typeface="Verdana" pitchFamily="34" charset="0"/>
                <a:ea typeface="Verdana" pitchFamily="34" charset="0"/>
              </a:rPr>
              <a:t>Contents</a:t>
            </a:r>
            <a:r>
              <a:rPr lang="en-US" sz="2800" dirty="0"/>
              <a:t/>
            </a:r>
            <a:br>
              <a:rPr lang="en-US" sz="2800" dirty="0"/>
            </a:br>
            <a:endParaRPr lang="en-US" sz="2800" dirty="0">
              <a:latin typeface="Verdana" pitchFamily="34" charset="0"/>
              <a:ea typeface="Verdana" pitchFamily="34" charset="0"/>
            </a:endParaRPr>
          </a:p>
        </p:txBody>
      </p:sp>
      <p:sp>
        <p:nvSpPr>
          <p:cNvPr id="3" name="Контейнер за съдържание 2"/>
          <p:cNvSpPr>
            <a:spLocks noGrp="1"/>
          </p:cNvSpPr>
          <p:nvPr>
            <p:ph idx="1"/>
          </p:nvPr>
        </p:nvSpPr>
        <p:spPr>
          <a:xfrm>
            <a:off x="468313" y="2204864"/>
            <a:ext cx="8352159" cy="4104455"/>
          </a:xfrm>
        </p:spPr>
        <p:txBody>
          <a:bodyPr/>
          <a:lstStyle/>
          <a:p>
            <a:pPr>
              <a:lnSpc>
                <a:spcPct val="300000"/>
              </a:lnSpc>
              <a:buFont typeface="Wingdings" pitchFamily="2" charset="2"/>
              <a:buChar char="v"/>
            </a:pPr>
            <a:r>
              <a:rPr lang="en-US" sz="1800" dirty="0" smtClean="0">
                <a:latin typeface="Verdana" pitchFamily="34" charset="0"/>
                <a:ea typeface="Verdana" pitchFamily="34" charset="0"/>
              </a:rPr>
              <a:t>Introduction </a:t>
            </a:r>
            <a:r>
              <a:rPr lang="en-US" sz="1800" dirty="0">
                <a:latin typeface="Verdana" pitchFamily="34" charset="0"/>
                <a:ea typeface="Verdana" pitchFamily="34" charset="0"/>
              </a:rPr>
              <a:t>to </a:t>
            </a:r>
            <a:r>
              <a:rPr lang="en-US" sz="1800" b="1" dirty="0">
                <a:latin typeface="Verdana" pitchFamily="34" charset="0"/>
                <a:ea typeface="Verdana" pitchFamily="34" charset="0"/>
              </a:rPr>
              <a:t>Distance </a:t>
            </a:r>
            <a:r>
              <a:rPr lang="en-US" sz="1800" b="1" dirty="0" smtClean="0">
                <a:latin typeface="Verdana" pitchFamily="34" charset="0"/>
                <a:ea typeface="Verdana" pitchFamily="34" charset="0"/>
              </a:rPr>
              <a:t>Learning (slides 3</a:t>
            </a:r>
            <a:r>
              <a:rPr lang="bg-BG" sz="1800" b="1" dirty="0">
                <a:latin typeface="Verdana" pitchFamily="34" charset="0"/>
                <a:ea typeface="Verdana" pitchFamily="34" charset="0"/>
              </a:rPr>
              <a:t> </a:t>
            </a:r>
            <a:r>
              <a:rPr lang="bg-BG" sz="1800" b="1" dirty="0" smtClean="0">
                <a:latin typeface="Verdana" pitchFamily="34" charset="0"/>
                <a:ea typeface="Verdana" pitchFamily="34" charset="0"/>
              </a:rPr>
              <a:t>- 6</a:t>
            </a:r>
            <a:r>
              <a:rPr lang="en-US" sz="1800" b="1" dirty="0" smtClean="0">
                <a:latin typeface="Verdana" pitchFamily="34" charset="0"/>
                <a:ea typeface="Verdana" pitchFamily="34" charset="0"/>
              </a:rPr>
              <a:t>)</a:t>
            </a:r>
            <a:endParaRPr lang="en-US" sz="1800" b="1" dirty="0">
              <a:latin typeface="Verdana" pitchFamily="34" charset="0"/>
              <a:ea typeface="Verdana" pitchFamily="34" charset="0"/>
            </a:endParaRPr>
          </a:p>
          <a:p>
            <a:pPr>
              <a:lnSpc>
                <a:spcPct val="300000"/>
              </a:lnSpc>
              <a:buFont typeface="Wingdings" pitchFamily="2" charset="2"/>
              <a:buChar char="v"/>
            </a:pPr>
            <a:r>
              <a:rPr lang="en-US" sz="1800" b="1" dirty="0" smtClean="0">
                <a:latin typeface="Verdana" pitchFamily="34" charset="0"/>
                <a:ea typeface="Verdana" pitchFamily="34" charset="0"/>
              </a:rPr>
              <a:t>Good Practices (slides </a:t>
            </a:r>
            <a:r>
              <a:rPr lang="bg-BG" sz="1800" b="1" dirty="0" smtClean="0">
                <a:latin typeface="Verdana" pitchFamily="34" charset="0"/>
                <a:ea typeface="Verdana" pitchFamily="34" charset="0"/>
              </a:rPr>
              <a:t>7</a:t>
            </a:r>
            <a:r>
              <a:rPr lang="en-US" sz="1800" b="1" dirty="0" smtClean="0">
                <a:latin typeface="Verdana" pitchFamily="34" charset="0"/>
                <a:ea typeface="Verdana" pitchFamily="34" charset="0"/>
              </a:rPr>
              <a:t> – </a:t>
            </a:r>
            <a:r>
              <a:rPr lang="bg-BG" sz="1800" b="1" dirty="0" smtClean="0">
                <a:latin typeface="Verdana" pitchFamily="34" charset="0"/>
                <a:ea typeface="Verdana" pitchFamily="34" charset="0"/>
              </a:rPr>
              <a:t>10</a:t>
            </a:r>
            <a:r>
              <a:rPr lang="en-US" sz="1800" b="1" dirty="0" smtClean="0">
                <a:latin typeface="Verdana" pitchFamily="34" charset="0"/>
                <a:ea typeface="Verdana" pitchFamily="34" charset="0"/>
              </a:rPr>
              <a:t>)</a:t>
            </a:r>
          </a:p>
          <a:p>
            <a:pPr>
              <a:lnSpc>
                <a:spcPct val="300000"/>
              </a:lnSpc>
              <a:buFont typeface="Wingdings" pitchFamily="2" charset="2"/>
              <a:buChar char="v"/>
            </a:pPr>
            <a:r>
              <a:rPr lang="en-US" sz="1800" b="1" dirty="0" smtClean="0">
                <a:latin typeface="Verdana" pitchFamily="34" charset="0"/>
                <a:ea typeface="Verdana" pitchFamily="34" charset="0"/>
              </a:rPr>
              <a:t>Students’ work – Project work (slide 11)</a:t>
            </a:r>
            <a:endParaRPr lang="en-US" sz="1800" b="1" dirty="0">
              <a:latin typeface="Verdana" pitchFamily="34" charset="0"/>
              <a:ea typeface="Verdana" pitchFamily="34" charset="0"/>
            </a:endParaRPr>
          </a:p>
          <a:p>
            <a:pPr>
              <a:lnSpc>
                <a:spcPct val="300000"/>
              </a:lnSpc>
              <a:buFont typeface="Wingdings" pitchFamily="2" charset="2"/>
              <a:buChar char="v"/>
            </a:pPr>
            <a:r>
              <a:rPr lang="en-US" sz="1800" dirty="0" smtClean="0">
                <a:latin typeface="Verdana" pitchFamily="34" charset="0"/>
                <a:ea typeface="Verdana" pitchFamily="34" charset="0"/>
              </a:rPr>
              <a:t>Conclusion </a:t>
            </a:r>
            <a:r>
              <a:rPr lang="en-US" sz="1800" dirty="0">
                <a:latin typeface="Verdana" pitchFamily="34" charset="0"/>
                <a:ea typeface="Verdana" pitchFamily="34" charset="0"/>
              </a:rPr>
              <a:t>- </a:t>
            </a:r>
            <a:r>
              <a:rPr lang="en-US" sz="1800" b="1" dirty="0">
                <a:latin typeface="Verdana" pitchFamily="34" charset="0"/>
                <a:ea typeface="Verdana" pitchFamily="34" charset="0"/>
              </a:rPr>
              <a:t>The Benefits of Distance </a:t>
            </a:r>
            <a:r>
              <a:rPr lang="en-US" sz="1800" b="1" dirty="0" smtClean="0">
                <a:latin typeface="Verdana" pitchFamily="34" charset="0"/>
                <a:ea typeface="Verdana" pitchFamily="34" charset="0"/>
              </a:rPr>
              <a:t>Learning (slide </a:t>
            </a:r>
            <a:r>
              <a:rPr lang="bg-BG" sz="1800" b="1" dirty="0" smtClean="0">
                <a:latin typeface="Verdana" pitchFamily="34" charset="0"/>
                <a:ea typeface="Verdana" pitchFamily="34" charset="0"/>
              </a:rPr>
              <a:t>1</a:t>
            </a:r>
            <a:r>
              <a:rPr lang="en-US" sz="1800" b="1" dirty="0" smtClean="0">
                <a:latin typeface="Verdana" pitchFamily="34" charset="0"/>
                <a:ea typeface="Verdana" pitchFamily="34" charset="0"/>
              </a:rPr>
              <a:t>2)</a:t>
            </a:r>
            <a:endParaRPr lang="en-US" sz="1800" dirty="0">
              <a:latin typeface="Verdana" pitchFamily="34" charset="0"/>
              <a:ea typeface="Verdana" pitchFamily="34" charset="0"/>
            </a:endParaRPr>
          </a:p>
          <a:p>
            <a:endParaRPr lang="en-US" sz="1800" dirty="0"/>
          </a:p>
        </p:txBody>
      </p:sp>
    </p:spTree>
    <p:extLst>
      <p:ext uri="{BB962C8B-B14F-4D97-AF65-F5344CB8AC3E}">
        <p14:creationId xmlns:p14="http://schemas.microsoft.com/office/powerpoint/2010/main" val="249551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059832" y="404813"/>
            <a:ext cx="5976664" cy="1079500"/>
          </a:xfrm>
        </p:spPr>
        <p:txBody>
          <a:bodyPr/>
          <a:lstStyle/>
          <a:p>
            <a:pPr algn="ctr"/>
            <a:r>
              <a:rPr lang="en-US" sz="2800" b="1" dirty="0">
                <a:latin typeface="Verdana" pitchFamily="34" charset="0"/>
                <a:ea typeface="Verdana" pitchFamily="34" charset="0"/>
              </a:rPr>
              <a:t>Introduction to Distance Learning</a:t>
            </a:r>
            <a:r>
              <a:rPr lang="en-US" sz="2800" dirty="0"/>
              <a:t/>
            </a:r>
            <a:br>
              <a:rPr lang="en-US" sz="2800" dirty="0"/>
            </a:br>
            <a:endParaRPr lang="en-US" sz="2800" dirty="0"/>
          </a:p>
        </p:txBody>
      </p:sp>
      <p:sp>
        <p:nvSpPr>
          <p:cNvPr id="3" name="Контейнер за съдържание 2"/>
          <p:cNvSpPr>
            <a:spLocks noGrp="1"/>
          </p:cNvSpPr>
          <p:nvPr>
            <p:ph idx="1"/>
          </p:nvPr>
        </p:nvSpPr>
        <p:spPr>
          <a:xfrm>
            <a:off x="539552" y="2276871"/>
            <a:ext cx="8207375" cy="4176465"/>
          </a:xfrm>
        </p:spPr>
        <p:txBody>
          <a:bodyPr/>
          <a:lstStyle/>
          <a:p>
            <a:pPr>
              <a:buFont typeface="Wingdings" pitchFamily="2" charset="2"/>
              <a:buChar char="v"/>
            </a:pPr>
            <a:r>
              <a:rPr lang="en-US" sz="1600" dirty="0">
                <a:latin typeface="Verdana" pitchFamily="34" charset="0"/>
                <a:ea typeface="Verdana" pitchFamily="34" charset="0"/>
              </a:rPr>
              <a:t>There are certain words one can never forget. The ones I will remember forever are at my graduation from the university. </a:t>
            </a:r>
          </a:p>
          <a:p>
            <a:pPr>
              <a:buFont typeface="Wingdings" pitchFamily="2" charset="2"/>
              <a:buChar char="v"/>
            </a:pPr>
            <a:r>
              <a:rPr lang="en-US" sz="1600" dirty="0">
                <a:latin typeface="Verdana" pitchFamily="34" charset="0"/>
                <a:ea typeface="Verdana" pitchFamily="34" charset="0"/>
              </a:rPr>
              <a:t>“Schooling has been existing for ages – there used to be schools, there are schools now and there will definitely be schools in the future. Somehow life turns out to be the best teacher. I wish you would become at least that good at teaching!”  </a:t>
            </a:r>
          </a:p>
          <a:p>
            <a:pPr>
              <a:buFont typeface="Wingdings" pitchFamily="2" charset="2"/>
              <a:buChar char="v"/>
            </a:pPr>
            <a:r>
              <a:rPr lang="en-US" sz="1600" dirty="0">
                <a:latin typeface="Verdana" pitchFamily="34" charset="0"/>
                <a:ea typeface="Verdana" pitchFamily="34" charset="0"/>
              </a:rPr>
              <a:t>Teaching is just as important as it used to be – no matter whether one teaches with a pencil in the classroom or with a ‘mouse’ from a distance. </a:t>
            </a:r>
          </a:p>
          <a:p>
            <a:pPr>
              <a:buFont typeface="Wingdings" pitchFamily="2" charset="2"/>
              <a:buChar char="v"/>
            </a:pPr>
            <a:r>
              <a:rPr lang="en-US" sz="1600" dirty="0">
                <a:latin typeface="Verdana" pitchFamily="34" charset="0"/>
                <a:ea typeface="Verdana" pitchFamily="34" charset="0"/>
              </a:rPr>
              <a:t>Distance learning could be as much fun as real time learning. It can even be more effective than real time learning. It is not the distance that matters, it is both the way one </a:t>
            </a:r>
            <a:r>
              <a:rPr lang="en-US" sz="1600" dirty="0" smtClean="0">
                <a:latin typeface="Verdana" pitchFamily="34" charset="0"/>
                <a:ea typeface="Verdana" pitchFamily="34" charset="0"/>
              </a:rPr>
              <a:t>teaches</a:t>
            </a:r>
            <a:r>
              <a:rPr lang="bg-BG" sz="1600" dirty="0" smtClean="0">
                <a:latin typeface="Verdana" pitchFamily="34" charset="0"/>
                <a:ea typeface="Verdana" pitchFamily="34" charset="0"/>
              </a:rPr>
              <a:t> </a:t>
            </a:r>
            <a:r>
              <a:rPr lang="en-US" sz="1600" dirty="0" smtClean="0">
                <a:latin typeface="Verdana" pitchFamily="34" charset="0"/>
                <a:ea typeface="Verdana" pitchFamily="34" charset="0"/>
              </a:rPr>
              <a:t>and </a:t>
            </a:r>
            <a:r>
              <a:rPr lang="en-US" sz="1600" dirty="0">
                <a:latin typeface="Verdana" pitchFamily="34" charset="0"/>
                <a:ea typeface="Verdana" pitchFamily="34" charset="0"/>
              </a:rPr>
              <a:t>the way one studies.  </a:t>
            </a:r>
          </a:p>
          <a:p>
            <a:pPr marL="0" indent="0">
              <a:buNone/>
            </a:pPr>
            <a:endParaRPr lang="en-US" sz="1600" dirty="0">
              <a:latin typeface="Verdana" pitchFamily="34" charset="0"/>
              <a:ea typeface="Verdana" pitchFamily="34" charset="0"/>
            </a:endParaRPr>
          </a:p>
        </p:txBody>
      </p:sp>
    </p:spTree>
    <p:extLst>
      <p:ext uri="{BB962C8B-B14F-4D97-AF65-F5344CB8AC3E}">
        <p14:creationId xmlns:p14="http://schemas.microsoft.com/office/powerpoint/2010/main" val="257892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059832" y="404813"/>
            <a:ext cx="5832648" cy="1079500"/>
          </a:xfrm>
        </p:spPr>
        <p:txBody>
          <a:bodyPr/>
          <a:lstStyle/>
          <a:p>
            <a:pPr algn="ctr"/>
            <a:r>
              <a:rPr lang="en-US" sz="2800" b="1" dirty="0">
                <a:latin typeface="Verdana" pitchFamily="34" charset="0"/>
                <a:ea typeface="Verdana" pitchFamily="34" charset="0"/>
              </a:rPr>
              <a:t>Introduction to Distance Learning</a:t>
            </a:r>
            <a:r>
              <a:rPr lang="en-US" sz="2800" dirty="0"/>
              <a:t/>
            </a:r>
            <a:br>
              <a:rPr lang="en-US" sz="2800" dirty="0"/>
            </a:br>
            <a:endParaRPr lang="en-US" sz="2800" dirty="0"/>
          </a:p>
        </p:txBody>
      </p:sp>
      <p:sp>
        <p:nvSpPr>
          <p:cNvPr id="3" name="Контейнер за съдържание 2"/>
          <p:cNvSpPr>
            <a:spLocks noGrp="1"/>
          </p:cNvSpPr>
          <p:nvPr>
            <p:ph idx="1"/>
          </p:nvPr>
        </p:nvSpPr>
        <p:spPr>
          <a:xfrm>
            <a:off x="467544" y="2276872"/>
            <a:ext cx="8207375" cy="4104034"/>
          </a:xfrm>
        </p:spPr>
        <p:txBody>
          <a:bodyPr/>
          <a:lstStyle/>
          <a:p>
            <a:pPr lvl="0">
              <a:buFont typeface="Wingdings" pitchFamily="2" charset="2"/>
              <a:buChar char="v"/>
            </a:pPr>
            <a:r>
              <a:rPr lang="en-US" sz="1600" b="1" dirty="0" smtClean="0">
                <a:latin typeface="Verdana" pitchFamily="34" charset="0"/>
                <a:ea typeface="Verdana" pitchFamily="34" charset="0"/>
              </a:rPr>
              <a:t>Here </a:t>
            </a:r>
            <a:r>
              <a:rPr lang="en-US" sz="1600" b="1" dirty="0">
                <a:latin typeface="Verdana" pitchFamily="34" charset="0"/>
                <a:ea typeface="Verdana" pitchFamily="34" charset="0"/>
              </a:rPr>
              <a:t>comes the question of what Distance Education is. </a:t>
            </a:r>
            <a:endParaRPr lang="en-US" sz="1600" dirty="0">
              <a:latin typeface="Verdana" pitchFamily="34" charset="0"/>
              <a:ea typeface="Verdana" pitchFamily="34" charset="0"/>
            </a:endParaRPr>
          </a:p>
          <a:p>
            <a:pPr>
              <a:buFont typeface="Wingdings" pitchFamily="2" charset="2"/>
              <a:buChar char="v"/>
            </a:pPr>
            <a:r>
              <a:rPr lang="en-US" sz="1600" dirty="0">
                <a:latin typeface="Verdana" pitchFamily="34" charset="0"/>
                <a:ea typeface="Verdana" pitchFamily="34" charset="0"/>
              </a:rPr>
              <a:t>Distance education describes the process of teaching and learning that happens without the students being physically present in the lesson. </a:t>
            </a:r>
          </a:p>
          <a:p>
            <a:pPr>
              <a:buFont typeface="Wingdings" pitchFamily="2" charset="2"/>
              <a:buChar char="v"/>
            </a:pPr>
            <a:r>
              <a:rPr lang="en-US" sz="1600" dirty="0">
                <a:latin typeface="Verdana" pitchFamily="34" charset="0"/>
                <a:ea typeface="Verdana" pitchFamily="34" charset="0"/>
              </a:rPr>
              <a:t>The difference between regular and distance learning is clear. Online and distance learning are mistakenly considered to be same.</a:t>
            </a:r>
          </a:p>
          <a:p>
            <a:pPr>
              <a:buFont typeface="Wingdings" pitchFamily="2" charset="2"/>
              <a:buChar char="v"/>
            </a:pPr>
            <a:r>
              <a:rPr lang="en-US" sz="1600" dirty="0">
                <a:latin typeface="Verdana" pitchFamily="34" charset="0"/>
                <a:ea typeface="Verdana" pitchFamily="34" charset="0"/>
              </a:rPr>
              <a:t>Online learning is when teachers or students use educational tools which are accessible on the Internet. This means that students can also use online tools while they are physically in a classroom with their teacher and peers. Online learning can be used anywhere and anytime, so teachers may have students using them as tools in class or for preparation and assignments at home.</a:t>
            </a:r>
          </a:p>
          <a:p>
            <a:endParaRPr lang="en-US" sz="1600" dirty="0">
              <a:latin typeface="Verdana" pitchFamily="34" charset="0"/>
              <a:ea typeface="Verdana" pitchFamily="34" charset="0"/>
            </a:endParaRPr>
          </a:p>
        </p:txBody>
      </p:sp>
    </p:spTree>
    <p:extLst>
      <p:ext uri="{BB962C8B-B14F-4D97-AF65-F5344CB8AC3E}">
        <p14:creationId xmlns:p14="http://schemas.microsoft.com/office/powerpoint/2010/main" val="314121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lvl="0" algn="ctr"/>
            <a:r>
              <a:rPr lang="en-US" sz="2800" b="1" dirty="0">
                <a:latin typeface="Verdana" pitchFamily="34" charset="0"/>
                <a:ea typeface="Verdana" pitchFamily="34" charset="0"/>
              </a:rPr>
              <a:t>Introduction to Distance Learning</a:t>
            </a:r>
            <a:r>
              <a:rPr lang="en-US" sz="2800" dirty="0"/>
              <a:t/>
            </a:r>
            <a:br>
              <a:rPr lang="en-US" sz="2800" dirty="0"/>
            </a:br>
            <a:endParaRPr lang="en-US" sz="2800" dirty="0"/>
          </a:p>
        </p:txBody>
      </p:sp>
      <p:sp>
        <p:nvSpPr>
          <p:cNvPr id="3" name="Контейнер за съдържание 2"/>
          <p:cNvSpPr>
            <a:spLocks noGrp="1"/>
          </p:cNvSpPr>
          <p:nvPr>
            <p:ph idx="1"/>
          </p:nvPr>
        </p:nvSpPr>
        <p:spPr>
          <a:xfrm>
            <a:off x="468313" y="2204864"/>
            <a:ext cx="8207375" cy="4319761"/>
          </a:xfrm>
        </p:spPr>
        <p:txBody>
          <a:bodyPr/>
          <a:lstStyle/>
          <a:p>
            <a:pPr>
              <a:buFont typeface="Wingdings" pitchFamily="2" charset="2"/>
              <a:buChar char="v"/>
            </a:pPr>
            <a:r>
              <a:rPr lang="en-US" sz="1800" dirty="0">
                <a:latin typeface="Verdana" pitchFamily="34" charset="0"/>
                <a:ea typeface="Verdana" pitchFamily="34" charset="0"/>
              </a:rPr>
              <a:t>Online learning tools keep students engaged in the class and in the material.</a:t>
            </a:r>
          </a:p>
          <a:p>
            <a:pPr>
              <a:buFont typeface="Wingdings" pitchFamily="2" charset="2"/>
              <a:buChar char="v"/>
            </a:pPr>
            <a:r>
              <a:rPr lang="en-US" sz="1800" dirty="0">
                <a:latin typeface="Verdana" pitchFamily="34" charset="0"/>
                <a:ea typeface="Verdana" pitchFamily="34" charset="0"/>
              </a:rPr>
              <a:t>Online learning also helps teachers save preparation time before class. With the help of online educational tools, teachers can spend more time grading papers, giving one-on-one attention to students, and maybe even getting some free time for themselves in their busy work schedule</a:t>
            </a:r>
            <a:r>
              <a:rPr lang="en-US" sz="1800" dirty="0" smtClean="0">
                <a:latin typeface="Verdana" pitchFamily="34" charset="0"/>
                <a:ea typeface="Verdana" pitchFamily="34" charset="0"/>
              </a:rPr>
              <a:t>.</a:t>
            </a:r>
            <a:endParaRPr lang="bg-BG" sz="1800" dirty="0" smtClean="0">
              <a:latin typeface="Verdana" pitchFamily="34" charset="0"/>
              <a:ea typeface="Verdana" pitchFamily="34" charset="0"/>
            </a:endParaRPr>
          </a:p>
          <a:p>
            <a:pPr>
              <a:buFont typeface="Wingdings" pitchFamily="2" charset="2"/>
              <a:buChar char="v"/>
            </a:pPr>
            <a:r>
              <a:rPr lang="en-US" sz="1800" dirty="0" smtClean="0">
                <a:latin typeface="Verdana" pitchFamily="34" charset="0"/>
                <a:ea typeface="Verdana" pitchFamily="34" charset="0"/>
              </a:rPr>
              <a:t>Distance </a:t>
            </a:r>
            <a:r>
              <a:rPr lang="en-US" sz="1800" dirty="0">
                <a:latin typeface="Verdana" pitchFamily="34" charset="0"/>
                <a:ea typeface="Verdana" pitchFamily="34" charset="0"/>
              </a:rPr>
              <a:t>learning actually relies on the educational tools of online learning, and that is probably why there is some confusion between the two. It is possible to study with online distance learning as well. In that sense, distance learning is a subset of online learning</a:t>
            </a:r>
            <a:r>
              <a:rPr lang="en-US" sz="1800" dirty="0" smtClean="0">
                <a:latin typeface="Verdana" pitchFamily="34" charset="0"/>
                <a:ea typeface="Verdana" pitchFamily="34" charset="0"/>
              </a:rPr>
              <a:t>.</a:t>
            </a:r>
            <a:endParaRPr lang="bg-BG" sz="1800" dirty="0" smtClean="0">
              <a:latin typeface="Verdana" pitchFamily="34" charset="0"/>
              <a:ea typeface="Verdana" pitchFamily="34" charset="0"/>
            </a:endParaRPr>
          </a:p>
          <a:p>
            <a:pPr marL="0" indent="0">
              <a:buNone/>
            </a:pPr>
            <a:endParaRPr lang="en-US" sz="1800" dirty="0">
              <a:latin typeface="Verdana" pitchFamily="34" charset="0"/>
              <a:ea typeface="Verdana" pitchFamily="34" charset="0"/>
            </a:endParaRPr>
          </a:p>
        </p:txBody>
      </p:sp>
    </p:spTree>
    <p:extLst>
      <p:ext uri="{BB962C8B-B14F-4D97-AF65-F5344CB8AC3E}">
        <p14:creationId xmlns:p14="http://schemas.microsoft.com/office/powerpoint/2010/main" val="30133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lvl="0" algn="ctr"/>
            <a:r>
              <a:rPr lang="en-US" sz="2800" b="1" dirty="0">
                <a:latin typeface="Verdana" pitchFamily="34" charset="0"/>
                <a:ea typeface="Verdana" pitchFamily="34" charset="0"/>
              </a:rPr>
              <a:t>Introduction to Distance Learning</a:t>
            </a:r>
            <a:r>
              <a:rPr lang="en-US" sz="2800" dirty="0"/>
              <a:t/>
            </a:r>
            <a:br>
              <a:rPr lang="en-US" sz="2800" dirty="0"/>
            </a:br>
            <a:endParaRPr lang="en-US" sz="2800" dirty="0"/>
          </a:p>
        </p:txBody>
      </p:sp>
      <p:sp>
        <p:nvSpPr>
          <p:cNvPr id="3" name="Контейнер за съдържание 2"/>
          <p:cNvSpPr>
            <a:spLocks noGrp="1"/>
          </p:cNvSpPr>
          <p:nvPr>
            <p:ph idx="1"/>
          </p:nvPr>
        </p:nvSpPr>
        <p:spPr>
          <a:xfrm>
            <a:off x="468313" y="2132856"/>
            <a:ext cx="8207375" cy="4391769"/>
          </a:xfrm>
        </p:spPr>
        <p:txBody>
          <a:bodyPr/>
          <a:lstStyle/>
          <a:p>
            <a:pPr marL="0" indent="0">
              <a:buNone/>
            </a:pPr>
            <a:endParaRPr lang="en-US" sz="1600" dirty="0">
              <a:latin typeface="Verdana" pitchFamily="34" charset="0"/>
              <a:ea typeface="Verdana" pitchFamily="34" charset="0"/>
            </a:endParaRPr>
          </a:p>
          <a:p>
            <a:pPr lvl="0">
              <a:buFont typeface="Wingdings" pitchFamily="2" charset="2"/>
              <a:buChar char="v"/>
            </a:pPr>
            <a:r>
              <a:rPr lang="en-US" sz="1600" b="1" dirty="0">
                <a:latin typeface="Verdana" pitchFamily="34" charset="0"/>
                <a:ea typeface="Verdana" pitchFamily="34" charset="0"/>
              </a:rPr>
              <a:t>Common Types of Distance Learning </a:t>
            </a:r>
            <a:endParaRPr lang="en-US" sz="1600" dirty="0">
              <a:latin typeface="Verdana" pitchFamily="34" charset="0"/>
              <a:ea typeface="Verdana" pitchFamily="34" charset="0"/>
            </a:endParaRPr>
          </a:p>
          <a:p>
            <a:pPr>
              <a:buFont typeface="Wingdings" pitchFamily="2" charset="2"/>
              <a:buChar char="v"/>
            </a:pPr>
            <a:r>
              <a:rPr lang="en-US" sz="1600" dirty="0">
                <a:latin typeface="Verdana" pitchFamily="34" charset="0"/>
                <a:ea typeface="Verdana" pitchFamily="34" charset="0"/>
              </a:rPr>
              <a:t>Though there are lots of learning (and teaching) options online, there are a few types that are well supported by our educational system:</a:t>
            </a:r>
          </a:p>
          <a:p>
            <a:pPr>
              <a:buFont typeface="Wingdings" pitchFamily="2" charset="2"/>
              <a:buChar char="v"/>
            </a:pPr>
            <a:r>
              <a:rPr lang="en-US" sz="1600" b="1" dirty="0" smtClean="0">
                <a:latin typeface="Verdana" pitchFamily="34" charset="0"/>
                <a:ea typeface="Verdana" pitchFamily="34" charset="0"/>
              </a:rPr>
              <a:t>Video </a:t>
            </a:r>
            <a:r>
              <a:rPr lang="en-US" sz="1600" b="1" dirty="0">
                <a:latin typeface="Verdana" pitchFamily="34" charset="0"/>
                <a:ea typeface="Verdana" pitchFamily="34" charset="0"/>
              </a:rPr>
              <a:t>conferencing</a:t>
            </a:r>
            <a:r>
              <a:rPr lang="en-US" sz="1600" dirty="0">
                <a:latin typeface="Verdana" pitchFamily="34" charset="0"/>
                <a:ea typeface="Verdana" pitchFamily="34" charset="0"/>
              </a:rPr>
              <a:t> is a common way for teachers to interact directly with students in live lessons. </a:t>
            </a:r>
          </a:p>
          <a:p>
            <a:pPr>
              <a:buFont typeface="Wingdings" pitchFamily="2" charset="2"/>
              <a:buChar char="v"/>
            </a:pPr>
            <a:r>
              <a:rPr lang="en-US" sz="1600" b="1" dirty="0">
                <a:latin typeface="Verdana" pitchFamily="34" charset="0"/>
                <a:ea typeface="Verdana" pitchFamily="34" charset="0"/>
              </a:rPr>
              <a:t>Synchronous learning</a:t>
            </a:r>
            <a:r>
              <a:rPr lang="en-US" sz="1600" dirty="0">
                <a:latin typeface="Verdana" pitchFamily="34" charset="0"/>
                <a:ea typeface="Verdana" pitchFamily="34" charset="0"/>
              </a:rPr>
              <a:t> is when all the students learn together at the same time and often even place but the teacher is at another location. It often features video or teleconferencing that connects teachers and learners digitally</a:t>
            </a:r>
            <a:r>
              <a:rPr lang="en-US" sz="1600" dirty="0" smtClean="0">
                <a:latin typeface="Verdana" pitchFamily="34" charset="0"/>
                <a:ea typeface="Verdana" pitchFamily="34" charset="0"/>
              </a:rPr>
              <a:t>.</a:t>
            </a:r>
            <a:endParaRPr lang="bg-BG" sz="1600" dirty="0" smtClean="0">
              <a:latin typeface="Verdana" pitchFamily="34" charset="0"/>
              <a:ea typeface="Verdana" pitchFamily="34" charset="0"/>
            </a:endParaRPr>
          </a:p>
          <a:p>
            <a:pPr>
              <a:buFont typeface="Wingdings" pitchFamily="2" charset="2"/>
              <a:buChar char="v"/>
            </a:pPr>
            <a:r>
              <a:rPr lang="en-US" sz="1600" b="1" dirty="0">
                <a:latin typeface="Verdana" pitchFamily="34" charset="0"/>
                <a:ea typeface="Verdana" pitchFamily="34" charset="0"/>
              </a:rPr>
              <a:t>Asynchronous learning</a:t>
            </a:r>
            <a:r>
              <a:rPr lang="en-US" sz="1600" dirty="0">
                <a:latin typeface="Verdana" pitchFamily="34" charset="0"/>
                <a:ea typeface="Verdana" pitchFamily="34" charset="0"/>
              </a:rPr>
              <a:t> is a less connected but also less constrained format. Instead of live online lessons, students are given learning tasks with deadlines. They then self-study to complete the assignments</a:t>
            </a:r>
            <a:r>
              <a:rPr lang="en-US" sz="1600" dirty="0" smtClean="0">
                <a:latin typeface="Verdana" pitchFamily="34" charset="0"/>
                <a:ea typeface="Verdana" pitchFamily="34" charset="0"/>
              </a:rPr>
              <a:t>.</a:t>
            </a:r>
          </a:p>
          <a:p>
            <a:pPr>
              <a:buFont typeface="Wingdings" pitchFamily="2" charset="2"/>
              <a:buChar char="v"/>
            </a:pPr>
            <a:r>
              <a:rPr lang="en-US" sz="1600" b="1" dirty="0">
                <a:latin typeface="Verdana" pitchFamily="34" charset="0"/>
                <a:ea typeface="Verdana" pitchFamily="34" charset="0"/>
              </a:rPr>
              <a:t>Hybrid learning</a:t>
            </a:r>
            <a:r>
              <a:rPr lang="en-US" sz="1600" dirty="0">
                <a:latin typeface="Verdana" pitchFamily="34" charset="0"/>
                <a:ea typeface="Verdana" pitchFamily="34" charset="0"/>
              </a:rPr>
              <a:t> is a specific type of mixed learning where students are learning the same lesson in real-time but some of the students are physically present while others are learning remotely.</a:t>
            </a:r>
          </a:p>
        </p:txBody>
      </p:sp>
    </p:spTree>
    <p:extLst>
      <p:ext uri="{BB962C8B-B14F-4D97-AF65-F5344CB8AC3E}">
        <p14:creationId xmlns:p14="http://schemas.microsoft.com/office/powerpoint/2010/main" val="278457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a:latin typeface="Verdana" pitchFamily="34" charset="0"/>
                <a:ea typeface="Verdana" pitchFamily="34" charset="0"/>
              </a:rPr>
              <a:t>Good Practices</a:t>
            </a:r>
            <a:br>
              <a:rPr lang="en-US" sz="2800" b="1" dirty="0">
                <a:latin typeface="Verdana" pitchFamily="34" charset="0"/>
                <a:ea typeface="Verdana" pitchFamily="34" charset="0"/>
              </a:rPr>
            </a:br>
            <a:endParaRPr lang="en-US" sz="2800" dirty="0"/>
          </a:p>
        </p:txBody>
      </p:sp>
      <p:sp>
        <p:nvSpPr>
          <p:cNvPr id="3" name="Контейнер за съдържание 2"/>
          <p:cNvSpPr>
            <a:spLocks noGrp="1"/>
          </p:cNvSpPr>
          <p:nvPr>
            <p:ph idx="1"/>
          </p:nvPr>
        </p:nvSpPr>
        <p:spPr>
          <a:xfrm>
            <a:off x="395535" y="2060848"/>
            <a:ext cx="8496945" cy="4680520"/>
          </a:xfrm>
        </p:spPr>
        <p:txBody>
          <a:bodyPr/>
          <a:lstStyle/>
          <a:p>
            <a:pPr>
              <a:buFont typeface="Wingdings" pitchFamily="2" charset="2"/>
              <a:buChar char="v"/>
            </a:pPr>
            <a:r>
              <a:rPr lang="en-US" sz="1600" b="1" dirty="0" smtClean="0">
                <a:latin typeface="Verdana" pitchFamily="34" charset="0"/>
                <a:ea typeface="Verdana" pitchFamily="34" charset="0"/>
              </a:rPr>
              <a:t>TEACHING PRACTICES </a:t>
            </a:r>
          </a:p>
          <a:p>
            <a:pPr>
              <a:buFont typeface="Wingdings" pitchFamily="2" charset="2"/>
              <a:buChar char="v"/>
            </a:pPr>
            <a:r>
              <a:rPr lang="en-US" sz="1600" b="1" dirty="0" smtClean="0">
                <a:latin typeface="Verdana" pitchFamily="34" charset="0"/>
                <a:ea typeface="Verdana" pitchFamily="34" charset="0"/>
              </a:rPr>
              <a:t>Presenting new material</a:t>
            </a:r>
          </a:p>
          <a:p>
            <a:pPr>
              <a:buFont typeface="Wingdings" pitchFamily="2" charset="2"/>
              <a:buChar char="v"/>
            </a:pPr>
            <a:r>
              <a:rPr lang="en-US" sz="1600" dirty="0" smtClean="0">
                <a:latin typeface="Verdana" pitchFamily="34" charset="0"/>
                <a:ea typeface="Verdana" pitchFamily="34" charset="0"/>
              </a:rPr>
              <a:t>Though students are away and they have their paper books in front, there are quite good ways of presenting new material to keep them engaged.</a:t>
            </a:r>
          </a:p>
          <a:p>
            <a:pPr>
              <a:buFont typeface="Wingdings" pitchFamily="2" charset="2"/>
              <a:buChar char="v"/>
            </a:pPr>
            <a:r>
              <a:rPr lang="en-US" sz="1600" dirty="0" smtClean="0">
                <a:latin typeface="Verdana" pitchFamily="34" charset="0"/>
                <a:ea typeface="Verdana" pitchFamily="34" charset="0"/>
              </a:rPr>
              <a:t>Sharing an e-book – apart from keeping them concentrated on the topics, it also offers a variety of additional audio files and videos supporting the new material: </a:t>
            </a:r>
          </a:p>
          <a:p>
            <a:pPr>
              <a:buFont typeface="Wingdings" pitchFamily="2" charset="2"/>
              <a:buChar char="v"/>
            </a:pPr>
            <a:r>
              <a:rPr lang="en-US" sz="1600" dirty="0" smtClean="0">
                <a:latin typeface="Verdana" pitchFamily="34" charset="0"/>
                <a:ea typeface="Verdana" pitchFamily="34" charset="0"/>
                <a:hlinkClick r:id="rId2"/>
              </a:rPr>
              <a:t>Focus for Bulgaria A2</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rPr>
              <a:t>One can also share just a video to make the new material easier to understand and remember.</a:t>
            </a:r>
          </a:p>
          <a:p>
            <a:pPr>
              <a:buFont typeface="Wingdings" pitchFamily="2" charset="2"/>
              <a:buChar char="v"/>
            </a:pPr>
            <a:r>
              <a:rPr lang="en-US" sz="1600" dirty="0" smtClean="0">
                <a:latin typeface="Verdana" pitchFamily="34" charset="0"/>
                <a:ea typeface="Verdana" pitchFamily="34" charset="0"/>
                <a:hlinkClick r:id="rId3"/>
              </a:rPr>
              <a:t>Grammar Focus I – Comparative and superlative adjectives</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rPr>
              <a:t>For a more detailed explanation teachers can prepare their own presentation, which takes time but it is really useful. Once it is shared with the class, they can save it for future use. </a:t>
            </a:r>
          </a:p>
          <a:p>
            <a:pPr>
              <a:buFont typeface="Wingdings" pitchFamily="2" charset="2"/>
              <a:buChar char="v"/>
            </a:pPr>
            <a:r>
              <a:rPr lang="en-US" sz="1600" dirty="0" smtClean="0">
                <a:latin typeface="Verdana" pitchFamily="34" charset="0"/>
                <a:ea typeface="Verdana" pitchFamily="34" charset="0"/>
                <a:hlinkClick r:id="rId4"/>
              </a:rPr>
              <a:t>Reported speech</a:t>
            </a:r>
            <a:endParaRPr lang="en-US" sz="1600" dirty="0" smtClean="0">
              <a:latin typeface="Verdana" pitchFamily="34" charset="0"/>
              <a:ea typeface="Verdana" pitchFamily="34" charset="0"/>
            </a:endParaRPr>
          </a:p>
          <a:p>
            <a:endParaRPr lang="en-US" sz="1600" dirty="0">
              <a:latin typeface="Verdana" pitchFamily="34" charset="0"/>
              <a:ea typeface="Verdana" pitchFamily="34" charset="0"/>
            </a:endParaRPr>
          </a:p>
          <a:p>
            <a:pPr marL="0" indent="0">
              <a:buNone/>
            </a:pPr>
            <a:endParaRPr lang="en-US" sz="1600" dirty="0">
              <a:latin typeface="Verdana" pitchFamily="34" charset="0"/>
              <a:ea typeface="Verdana" pitchFamily="34" charset="0"/>
            </a:endParaRPr>
          </a:p>
        </p:txBody>
      </p:sp>
    </p:spTree>
    <p:extLst>
      <p:ext uri="{BB962C8B-B14F-4D97-AF65-F5344CB8AC3E}">
        <p14:creationId xmlns:p14="http://schemas.microsoft.com/office/powerpoint/2010/main" val="3944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a:latin typeface="Verdana" pitchFamily="34" charset="0"/>
                <a:ea typeface="Verdana" pitchFamily="34" charset="0"/>
              </a:rPr>
              <a:t>Good Practices</a:t>
            </a:r>
            <a:endParaRPr lang="en-US" sz="2800" dirty="0"/>
          </a:p>
        </p:txBody>
      </p:sp>
      <p:sp>
        <p:nvSpPr>
          <p:cNvPr id="3" name="Контейнер за съдържание 2"/>
          <p:cNvSpPr>
            <a:spLocks noGrp="1"/>
          </p:cNvSpPr>
          <p:nvPr>
            <p:ph idx="1"/>
          </p:nvPr>
        </p:nvSpPr>
        <p:spPr>
          <a:xfrm>
            <a:off x="468313" y="2132856"/>
            <a:ext cx="8207375" cy="4391769"/>
          </a:xfrm>
        </p:spPr>
        <p:txBody>
          <a:bodyPr/>
          <a:lstStyle/>
          <a:p>
            <a:pPr>
              <a:buFont typeface="Wingdings" pitchFamily="2" charset="2"/>
              <a:buChar char="v"/>
            </a:pPr>
            <a:r>
              <a:rPr lang="en-US" sz="1600" b="1" dirty="0">
                <a:latin typeface="Verdana" pitchFamily="34" charset="0"/>
                <a:ea typeface="Verdana" pitchFamily="34" charset="0"/>
              </a:rPr>
              <a:t>TEACHING PRACTICES </a:t>
            </a:r>
          </a:p>
          <a:p>
            <a:pPr>
              <a:buFont typeface="Wingdings" pitchFamily="2" charset="2"/>
              <a:buChar char="v"/>
            </a:pPr>
            <a:r>
              <a:rPr lang="en-US" sz="1600" b="1" dirty="0">
                <a:latin typeface="Verdana" pitchFamily="34" charset="0"/>
                <a:ea typeface="Verdana" pitchFamily="34" charset="0"/>
              </a:rPr>
              <a:t>Presenting new </a:t>
            </a:r>
            <a:r>
              <a:rPr lang="en-US" sz="1600" b="1" dirty="0" smtClean="0">
                <a:latin typeface="Verdana" pitchFamily="34" charset="0"/>
                <a:ea typeface="Verdana" pitchFamily="34" charset="0"/>
              </a:rPr>
              <a:t>material</a:t>
            </a:r>
            <a:endParaRPr lang="en-US" sz="1600" b="1" dirty="0">
              <a:latin typeface="Verdana" pitchFamily="34" charset="0"/>
              <a:ea typeface="Verdana" pitchFamily="34" charset="0"/>
            </a:endParaRPr>
          </a:p>
          <a:p>
            <a:pPr>
              <a:buFont typeface="Wingdings" pitchFamily="2" charset="2"/>
              <a:buChar char="v"/>
            </a:pPr>
            <a:r>
              <a:rPr lang="en-US" sz="1600" dirty="0">
                <a:latin typeface="Verdana" pitchFamily="34" charset="0"/>
                <a:ea typeface="Verdana" pitchFamily="34" charset="0"/>
              </a:rPr>
              <a:t>There is yet another option to make students more confident while learning the new material. The presentation itself can be video recorded and then shared with the class so that they can watch and listen to the explanation again</a:t>
            </a:r>
            <a:r>
              <a:rPr lang="en-US" sz="1600" dirty="0" smtClean="0">
                <a:latin typeface="Verdana" pitchFamily="34" charset="0"/>
                <a:ea typeface="Verdana" pitchFamily="34" charset="0"/>
              </a:rPr>
              <a:t>. </a:t>
            </a:r>
            <a:endParaRPr lang="en-US" sz="1600" dirty="0">
              <a:latin typeface="Verdana" pitchFamily="34" charset="0"/>
              <a:ea typeface="Verdana" pitchFamily="34" charset="0"/>
            </a:endParaRPr>
          </a:p>
          <a:p>
            <a:pPr>
              <a:buFont typeface="Wingdings" pitchFamily="2" charset="2"/>
              <a:buChar char="v"/>
            </a:pPr>
            <a:r>
              <a:rPr lang="en-US" sz="1600" dirty="0" smtClean="0">
                <a:solidFill>
                  <a:srgbClr val="FF0000"/>
                </a:solidFill>
                <a:latin typeface="Verdana" pitchFamily="34" charset="0"/>
                <a:ea typeface="Verdana" pitchFamily="34" charset="0"/>
                <a:hlinkClick r:id="rId2"/>
              </a:rPr>
              <a:t>Video recorded presentation</a:t>
            </a:r>
            <a:endParaRPr lang="en-US" sz="1600" dirty="0" smtClean="0"/>
          </a:p>
          <a:p>
            <a:pPr>
              <a:buFont typeface="Wingdings" pitchFamily="2" charset="2"/>
              <a:buChar char="v"/>
            </a:pPr>
            <a:r>
              <a:rPr lang="en-US" sz="1600" dirty="0" smtClean="0">
                <a:latin typeface="Verdana" pitchFamily="34" charset="0"/>
                <a:ea typeface="Verdana" pitchFamily="34" charset="0"/>
              </a:rPr>
              <a:t>New material – whether grammar or vocabulary could also be presented through a whiteboard. The students may also be allowed to write on it and they find it funny. This is a funny way to learn something new.</a:t>
            </a:r>
          </a:p>
          <a:p>
            <a:pPr>
              <a:buFont typeface="Wingdings" pitchFamily="2" charset="2"/>
              <a:buChar char="v"/>
            </a:pPr>
            <a:r>
              <a:rPr lang="en-US" sz="1600" dirty="0" smtClean="0">
                <a:latin typeface="Verdana" pitchFamily="34" charset="0"/>
                <a:ea typeface="Verdana" pitchFamily="34" charset="0"/>
                <a:hlinkClick r:id="rId3"/>
              </a:rPr>
              <a:t>Whiteboard 1</a:t>
            </a:r>
            <a:endParaRPr lang="en-US" sz="1600" dirty="0" smtClean="0">
              <a:latin typeface="Verdana" pitchFamily="34" charset="0"/>
              <a:ea typeface="Verdana" pitchFamily="34" charset="0"/>
            </a:endParaRPr>
          </a:p>
          <a:p>
            <a:pPr>
              <a:buFont typeface="Wingdings" pitchFamily="2" charset="2"/>
              <a:buChar char="v"/>
            </a:pPr>
            <a:r>
              <a:rPr lang="en-US" sz="1600" dirty="0" smtClean="0">
                <a:latin typeface="Verdana" pitchFamily="34" charset="0"/>
                <a:ea typeface="Verdana" pitchFamily="34" charset="0"/>
                <a:hlinkClick r:id="rId4"/>
              </a:rPr>
              <a:t>Whiteboard 2</a:t>
            </a:r>
            <a:endParaRPr lang="en-US" sz="1600" dirty="0">
              <a:latin typeface="Verdana" pitchFamily="34" charset="0"/>
              <a:ea typeface="Verdana" pitchFamily="34" charset="0"/>
            </a:endParaRPr>
          </a:p>
        </p:txBody>
      </p:sp>
    </p:spTree>
    <p:extLst>
      <p:ext uri="{BB962C8B-B14F-4D97-AF65-F5344CB8AC3E}">
        <p14:creationId xmlns:p14="http://schemas.microsoft.com/office/powerpoint/2010/main" val="211271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131840" y="404813"/>
            <a:ext cx="5543848" cy="1079500"/>
          </a:xfrm>
        </p:spPr>
        <p:txBody>
          <a:bodyPr/>
          <a:lstStyle/>
          <a:p>
            <a:pPr algn="ctr"/>
            <a:r>
              <a:rPr lang="en-US" sz="2800" b="1" dirty="0">
                <a:latin typeface="Verdana" pitchFamily="34" charset="0"/>
                <a:ea typeface="Verdana" pitchFamily="34" charset="0"/>
              </a:rPr>
              <a:t>Good Practices</a:t>
            </a:r>
            <a:endParaRPr lang="en-US" sz="2800" dirty="0"/>
          </a:p>
        </p:txBody>
      </p:sp>
      <p:sp>
        <p:nvSpPr>
          <p:cNvPr id="3" name="Контейнер за съдържание 2"/>
          <p:cNvSpPr>
            <a:spLocks noGrp="1"/>
          </p:cNvSpPr>
          <p:nvPr>
            <p:ph idx="1"/>
          </p:nvPr>
        </p:nvSpPr>
        <p:spPr>
          <a:xfrm>
            <a:off x="107505" y="1773238"/>
            <a:ext cx="9036496" cy="4751387"/>
          </a:xfrm>
        </p:spPr>
        <p:txBody>
          <a:bodyPr/>
          <a:lstStyle/>
          <a:p>
            <a:pPr lvl="0">
              <a:buFont typeface="Wingdings" pitchFamily="2" charset="2"/>
              <a:buChar char="v"/>
            </a:pPr>
            <a:r>
              <a:rPr lang="en-US" sz="1600" b="1" dirty="0" smtClean="0">
                <a:latin typeface="Verdana" pitchFamily="34" charset="0"/>
                <a:ea typeface="Verdana" pitchFamily="34" charset="0"/>
              </a:rPr>
              <a:t>PRACTICE/REVISION PRACTICES</a:t>
            </a:r>
            <a:endParaRPr lang="en-US" sz="1600" b="1" dirty="0">
              <a:latin typeface="Verdana" pitchFamily="34" charset="0"/>
              <a:ea typeface="Verdana" pitchFamily="34" charset="0"/>
            </a:endParaRPr>
          </a:p>
          <a:p>
            <a:pPr lvl="0">
              <a:buFont typeface="Wingdings" pitchFamily="2" charset="2"/>
              <a:buChar char="v"/>
            </a:pPr>
            <a:r>
              <a:rPr lang="en-US" sz="1600" b="1" dirty="0" smtClean="0">
                <a:latin typeface="Verdana" pitchFamily="34" charset="0"/>
                <a:ea typeface="Verdana" pitchFamily="34" charset="0"/>
              </a:rPr>
              <a:t>Google Classroom </a:t>
            </a:r>
            <a:r>
              <a:rPr lang="en-US" sz="1600" dirty="0" smtClean="0">
                <a:latin typeface="Verdana" pitchFamily="34" charset="0"/>
                <a:ea typeface="Verdana" pitchFamily="34" charset="0"/>
              </a:rPr>
              <a:t>has enough options to upload extra exercises either as assignments, material, questions or just topics. </a:t>
            </a:r>
          </a:p>
          <a:p>
            <a:pPr lvl="0">
              <a:buFont typeface="Wingdings" pitchFamily="2" charset="2"/>
              <a:buChar char="v"/>
            </a:pPr>
            <a:r>
              <a:rPr lang="en-US" sz="1600" dirty="0" smtClean="0">
                <a:latin typeface="Verdana" pitchFamily="34" charset="0"/>
                <a:ea typeface="Verdana" pitchFamily="34" charset="0"/>
              </a:rPr>
              <a:t>The more you </a:t>
            </a:r>
            <a:r>
              <a:rPr lang="en-US" sz="1600" dirty="0" err="1" smtClean="0">
                <a:latin typeface="Verdana" pitchFamily="34" charset="0"/>
                <a:ea typeface="Verdana" pitchFamily="34" charset="0"/>
              </a:rPr>
              <a:t>practise</a:t>
            </a:r>
            <a:r>
              <a:rPr lang="en-US" sz="1600" dirty="0" smtClean="0">
                <a:latin typeface="Verdana" pitchFamily="34" charset="0"/>
                <a:ea typeface="Verdana" pitchFamily="34" charset="0"/>
              </a:rPr>
              <a:t>, the better you become!</a:t>
            </a:r>
          </a:p>
          <a:p>
            <a:pPr lvl="0">
              <a:buFont typeface="Wingdings" pitchFamily="2" charset="2"/>
              <a:buChar char="v"/>
            </a:pPr>
            <a:r>
              <a:rPr lang="en-US" sz="1600" dirty="0" smtClean="0">
                <a:latin typeface="Verdana" pitchFamily="34" charset="0"/>
                <a:ea typeface="Verdana" pitchFamily="34" charset="0"/>
              </a:rPr>
              <a:t>There are quite a lot of language platforms to choose from:</a:t>
            </a:r>
          </a:p>
          <a:p>
            <a:pPr lvl="0">
              <a:buFont typeface="Wingdings" pitchFamily="2" charset="2"/>
              <a:buChar char="v"/>
            </a:pPr>
            <a:r>
              <a:rPr lang="en-US" sz="1600" dirty="0" smtClean="0">
                <a:latin typeface="Verdana" pitchFamily="34" charset="0"/>
                <a:ea typeface="Verdana" pitchFamily="34" charset="0"/>
                <a:hlinkClick r:id="rId2"/>
              </a:rPr>
              <a:t>British </a:t>
            </a:r>
            <a:r>
              <a:rPr lang="en-US" sz="1600" dirty="0" smtClean="0">
                <a:latin typeface="Verdana" pitchFamily="34" charset="0"/>
                <a:ea typeface="Verdana" pitchFamily="34" charset="0"/>
                <a:hlinkClick r:id="rId2"/>
              </a:rPr>
              <a:t>Council</a:t>
            </a:r>
            <a:r>
              <a:rPr lang="bg-BG" sz="1600" dirty="0" smtClean="0">
                <a:latin typeface="Verdana" pitchFamily="34" charset="0"/>
                <a:ea typeface="Verdana" pitchFamily="34" charset="0"/>
              </a:rPr>
              <a:t> , </a:t>
            </a:r>
            <a:r>
              <a:rPr lang="fr-FR" sz="1600" dirty="0" smtClean="0">
                <a:latin typeface="Verdana" pitchFamily="34" charset="0"/>
                <a:ea typeface="Verdana" pitchFamily="34" charset="0"/>
                <a:hlinkClick r:id="rId3"/>
              </a:rPr>
              <a:t>BBC Sounds</a:t>
            </a:r>
            <a:endParaRPr lang="en-US" sz="1600" dirty="0" smtClean="0">
              <a:latin typeface="Verdana" pitchFamily="34" charset="0"/>
              <a:ea typeface="Verdana" pitchFamily="34" charset="0"/>
            </a:endParaRPr>
          </a:p>
          <a:p>
            <a:pPr lvl="0">
              <a:buFont typeface="Wingdings" pitchFamily="2" charset="2"/>
              <a:buChar char="v"/>
            </a:pPr>
            <a:r>
              <a:rPr lang="en-US" sz="1600" dirty="0" smtClean="0">
                <a:latin typeface="Verdana" pitchFamily="34" charset="0"/>
                <a:ea typeface="Verdana" pitchFamily="34" charset="0"/>
              </a:rPr>
              <a:t>The two I often use are: </a:t>
            </a:r>
            <a:r>
              <a:rPr lang="en-US" sz="1600" i="1" dirty="0" smtClean="0">
                <a:latin typeface="Verdana" pitchFamily="34" charset="0"/>
                <a:ea typeface="Verdana" pitchFamily="34" charset="0"/>
                <a:hlinkClick r:id="rId4"/>
              </a:rPr>
              <a:t>LIVEWORKSHEETS</a:t>
            </a:r>
            <a:r>
              <a:rPr lang="en-US" sz="1600" dirty="0" smtClean="0">
                <a:latin typeface="Verdana" pitchFamily="34" charset="0"/>
                <a:ea typeface="Verdana" pitchFamily="34" charset="0"/>
              </a:rPr>
              <a:t> and </a:t>
            </a:r>
            <a:r>
              <a:rPr lang="en-US" sz="1600" i="1" dirty="0" smtClean="0">
                <a:latin typeface="Verdana" pitchFamily="34" charset="0"/>
                <a:ea typeface="Verdana" pitchFamily="34" charset="0"/>
                <a:hlinkClick r:id="rId5"/>
              </a:rPr>
              <a:t>EDMODO</a:t>
            </a:r>
            <a:r>
              <a:rPr lang="en-US" sz="1600" dirty="0" smtClean="0">
                <a:latin typeface="Verdana" pitchFamily="34" charset="0"/>
                <a:ea typeface="Verdana" pitchFamily="34" charset="0"/>
                <a:hlinkClick r:id="rId5"/>
              </a:rPr>
              <a:t>. </a:t>
            </a:r>
            <a:endParaRPr lang="en-US" sz="1600" dirty="0">
              <a:latin typeface="Verdana" pitchFamily="34" charset="0"/>
              <a:ea typeface="Verdana" pitchFamily="34" charset="0"/>
            </a:endParaRPr>
          </a:p>
          <a:p>
            <a:pPr lvl="0">
              <a:buFont typeface="Wingdings" pitchFamily="2" charset="2"/>
              <a:buChar char="v"/>
            </a:pPr>
            <a:r>
              <a:rPr lang="en-US" sz="1600" dirty="0" smtClean="0">
                <a:latin typeface="Verdana" pitchFamily="34" charset="0"/>
                <a:ea typeface="Verdana" pitchFamily="34" charset="0"/>
              </a:rPr>
              <a:t>Using </a:t>
            </a:r>
            <a:r>
              <a:rPr lang="en-US" sz="1600" i="1" dirty="0" err="1" smtClean="0">
                <a:latin typeface="Verdana" pitchFamily="34" charset="0"/>
                <a:ea typeface="Verdana" pitchFamily="34" charset="0"/>
              </a:rPr>
              <a:t>Liveworksheets</a:t>
            </a:r>
            <a:r>
              <a:rPr lang="en-US" sz="1600" dirty="0" smtClean="0">
                <a:latin typeface="Verdana" pitchFamily="34" charset="0"/>
                <a:ea typeface="Verdana" pitchFamily="34" charset="0"/>
              </a:rPr>
              <a:t> gives teachers the opportunity to either choose a task and post it straight in Google Classroom or to create one. </a:t>
            </a:r>
          </a:p>
          <a:p>
            <a:pPr lvl="0">
              <a:buFont typeface="Wingdings" pitchFamily="2" charset="2"/>
              <a:buChar char="v"/>
            </a:pPr>
            <a:r>
              <a:rPr lang="en-US" sz="1600" dirty="0" err="1" smtClean="0">
                <a:latin typeface="Verdana" pitchFamily="34" charset="0"/>
                <a:ea typeface="Verdana" pitchFamily="34" charset="0"/>
                <a:hlinkClick r:id="rId6"/>
              </a:rPr>
              <a:t>Livewoksheets</a:t>
            </a:r>
            <a:endParaRPr lang="en-US" sz="1600" dirty="0" smtClean="0">
              <a:latin typeface="Verdana" pitchFamily="34" charset="0"/>
              <a:ea typeface="Verdana" pitchFamily="34" charset="0"/>
            </a:endParaRPr>
          </a:p>
          <a:p>
            <a:pPr lvl="0">
              <a:buFont typeface="Wingdings" pitchFamily="2" charset="2"/>
              <a:buChar char="v"/>
            </a:pPr>
            <a:r>
              <a:rPr lang="en-US" sz="1600" dirty="0" smtClean="0">
                <a:latin typeface="Verdana" pitchFamily="34" charset="0"/>
                <a:ea typeface="Verdana" pitchFamily="34" charset="0"/>
              </a:rPr>
              <a:t>Cooperation leads to success. If we really want our students to succeed, teachers, students and parents should work in a team. </a:t>
            </a:r>
            <a:r>
              <a:rPr lang="en-US" sz="1600" i="1" dirty="0" err="1" smtClean="0">
                <a:latin typeface="Verdana" pitchFamily="34" charset="0"/>
                <a:ea typeface="Verdana" pitchFamily="34" charset="0"/>
              </a:rPr>
              <a:t>Edmodo</a:t>
            </a:r>
            <a:r>
              <a:rPr lang="en-US" sz="1600" dirty="0" smtClean="0">
                <a:latin typeface="Verdana" pitchFamily="34" charset="0"/>
                <a:ea typeface="Verdana" pitchFamily="34" charset="0"/>
              </a:rPr>
              <a:t> is a good way to keep parents engaged as they are also members of the class there. They are constantly notified about their kids’ assignments and progress. Being a more global platform </a:t>
            </a:r>
            <a:r>
              <a:rPr lang="en-US" sz="1600" i="1" dirty="0" err="1" smtClean="0">
                <a:latin typeface="Verdana" pitchFamily="34" charset="0"/>
                <a:ea typeface="Verdana" pitchFamily="34" charset="0"/>
              </a:rPr>
              <a:t>Edmodo</a:t>
            </a:r>
            <a:r>
              <a:rPr lang="en-US" sz="1600" dirty="0" smtClean="0">
                <a:latin typeface="Verdana" pitchFamily="34" charset="0"/>
                <a:ea typeface="Verdana" pitchFamily="34" charset="0"/>
              </a:rPr>
              <a:t> enables students to communicate with English speaking peers from around the world.</a:t>
            </a:r>
          </a:p>
          <a:p>
            <a:pPr lvl="0">
              <a:buFont typeface="Wingdings" pitchFamily="2" charset="2"/>
              <a:buChar char="v"/>
            </a:pPr>
            <a:r>
              <a:rPr lang="en-US" sz="1600" dirty="0" smtClean="0">
                <a:latin typeface="Verdana" pitchFamily="34" charset="0"/>
                <a:ea typeface="Verdana" pitchFamily="34" charset="0"/>
                <a:hlinkClick r:id="rId7"/>
              </a:rPr>
              <a:t>Edmodo shots 1</a:t>
            </a:r>
            <a:r>
              <a:rPr lang="en-US" sz="1600" dirty="0" smtClean="0">
                <a:latin typeface="Verdana" pitchFamily="34" charset="0"/>
                <a:ea typeface="Verdana" pitchFamily="34" charset="0"/>
              </a:rPr>
              <a:t> </a:t>
            </a:r>
            <a:r>
              <a:rPr lang="en-US" sz="1600" dirty="0" smtClean="0">
                <a:latin typeface="Verdana" pitchFamily="34" charset="0"/>
                <a:ea typeface="Verdana" pitchFamily="34" charset="0"/>
                <a:hlinkClick r:id="rId8"/>
              </a:rPr>
              <a:t>Edmodo shots 2</a:t>
            </a:r>
            <a:r>
              <a:rPr lang="en-US" sz="1600" dirty="0">
                <a:latin typeface="Verdana" pitchFamily="34" charset="0"/>
                <a:ea typeface="Verdana" pitchFamily="34" charset="0"/>
              </a:rPr>
              <a:t> </a:t>
            </a:r>
            <a:r>
              <a:rPr lang="en-US" sz="1600" dirty="0" smtClean="0">
                <a:latin typeface="Verdana" pitchFamily="34" charset="0"/>
                <a:ea typeface="Verdana" pitchFamily="34" charset="0"/>
                <a:hlinkClick r:id="rId9"/>
              </a:rPr>
              <a:t>Edmodo shots 3</a:t>
            </a:r>
            <a:r>
              <a:rPr lang="en-US" sz="1600" dirty="0" smtClean="0">
                <a:latin typeface="Verdana" pitchFamily="34" charset="0"/>
                <a:ea typeface="Verdana" pitchFamily="34" charset="0"/>
              </a:rPr>
              <a:t> </a:t>
            </a:r>
            <a:r>
              <a:rPr lang="en-US" sz="1600" dirty="0" smtClean="0">
                <a:latin typeface="Verdana" pitchFamily="34" charset="0"/>
                <a:ea typeface="Verdana" pitchFamily="34" charset="0"/>
                <a:hlinkClick r:id="rId10"/>
              </a:rPr>
              <a:t>Edmodo shots 4</a:t>
            </a:r>
            <a:endParaRPr lang="en-US" sz="1600" dirty="0" smtClean="0">
              <a:latin typeface="Verdana" pitchFamily="34" charset="0"/>
              <a:ea typeface="Verdana" pitchFamily="34" charset="0"/>
            </a:endParaRPr>
          </a:p>
          <a:p>
            <a:pPr lvl="0"/>
            <a:endParaRPr lang="en-US" sz="1600" b="1" dirty="0">
              <a:latin typeface="Verdana" pitchFamily="34" charset="0"/>
              <a:ea typeface="Verdana" pitchFamily="34" charset="0"/>
            </a:endParaRPr>
          </a:p>
          <a:p>
            <a:pPr lvl="0"/>
            <a:endParaRPr lang="en-US" sz="1600" b="1" dirty="0" smtClean="0">
              <a:latin typeface="Verdana" pitchFamily="34" charset="0"/>
              <a:ea typeface="Verdana" pitchFamily="34" charset="0"/>
            </a:endParaRPr>
          </a:p>
          <a:p>
            <a:pPr lvl="0"/>
            <a:endParaRPr lang="en-US" sz="1600" b="1" dirty="0">
              <a:latin typeface="Verdana" pitchFamily="34" charset="0"/>
              <a:ea typeface="Verdana" pitchFamily="34" charset="0"/>
            </a:endParaRPr>
          </a:p>
          <a:p>
            <a:pPr lvl="0"/>
            <a:endParaRPr lang="en-US" sz="1600" b="1" dirty="0">
              <a:latin typeface="Verdana" pitchFamily="34" charset="0"/>
              <a:ea typeface="Verdana" pitchFamily="34" charset="0"/>
            </a:endParaRPr>
          </a:p>
          <a:p>
            <a:endParaRPr lang="en-US" sz="1600" dirty="0"/>
          </a:p>
        </p:txBody>
      </p:sp>
    </p:spTree>
    <p:extLst>
      <p:ext uri="{BB962C8B-B14F-4D97-AF65-F5344CB8AC3E}">
        <p14:creationId xmlns:p14="http://schemas.microsoft.com/office/powerpoint/2010/main" val="266285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Futura LT Boo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Futura LT Book" pitchFamily="2" charset="0"/>
            <a:ea typeface="굴림"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Futura LT Book" pitchFamily="2" charset="0"/>
            <a:ea typeface="굴림" charset="-127"/>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utura LT Boo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Futura LT Book" pitchFamily="2" charset="0"/>
            <a:ea typeface="굴림"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bg1"/>
            </a:solidFill>
            <a:effectLst/>
            <a:latin typeface="Futura LT Book" pitchFamily="2" charset="0"/>
            <a:ea typeface="굴림" charset="-127"/>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420</TotalTime>
  <Words>1277</Words>
  <Application>Microsoft Office PowerPoint</Application>
  <PresentationFormat>Презентация на цял екран (4:3)</PresentationFormat>
  <Paragraphs>101</Paragraphs>
  <Slides>12</Slides>
  <Notes>0</Notes>
  <HiddenSlides>0</HiddenSlides>
  <MMClips>0</MMClips>
  <ScaleCrop>false</ScaleCrop>
  <HeadingPairs>
    <vt:vector size="4" baseType="variant">
      <vt:variant>
        <vt:lpstr>Тема</vt:lpstr>
      </vt:variant>
      <vt:variant>
        <vt:i4>2</vt:i4>
      </vt:variant>
      <vt:variant>
        <vt:lpstr>Заглавия на слайдовете</vt:lpstr>
      </vt:variant>
      <vt:variant>
        <vt:i4>12</vt:i4>
      </vt:variant>
    </vt:vector>
  </HeadingPairs>
  <TitlesOfParts>
    <vt:vector size="14" baseType="lpstr">
      <vt:lpstr>template</vt:lpstr>
      <vt:lpstr>Custom Design</vt:lpstr>
      <vt:lpstr>First International Educational Online Forum English Language Teaching via Distance Learning</vt:lpstr>
      <vt:lpstr>Contents </vt:lpstr>
      <vt:lpstr>Introduction to Distance Learning </vt:lpstr>
      <vt:lpstr>Introduction to Distance Learning </vt:lpstr>
      <vt:lpstr>Introduction to Distance Learning </vt:lpstr>
      <vt:lpstr>Introduction to Distance Learning </vt:lpstr>
      <vt:lpstr>Good Practices </vt:lpstr>
      <vt:lpstr>Good Practices</vt:lpstr>
      <vt:lpstr>Good Practices</vt:lpstr>
      <vt:lpstr>Good Practices</vt:lpstr>
      <vt:lpstr>Good Practices</vt:lpstr>
      <vt:lpstr>Conclusion</vt:lpstr>
    </vt:vector>
  </TitlesOfParts>
  <Company>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 </dc:title>
  <dc:creator>ADMIN</dc:creator>
  <cp:lastModifiedBy>Katty</cp:lastModifiedBy>
  <cp:revision>97</cp:revision>
  <dcterms:created xsi:type="dcterms:W3CDTF">2014-11-05T07:49:40Z</dcterms:created>
  <dcterms:modified xsi:type="dcterms:W3CDTF">2021-05-19T12:42:36Z</dcterms:modified>
</cp:coreProperties>
</file>